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66" r:id="rId3"/>
    <p:sldId id="269" r:id="rId4"/>
    <p:sldId id="270" r:id="rId5"/>
    <p:sldId id="271"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1B73B9"/>
    <a:srgbClr val="2C6754"/>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87007" autoAdjust="0"/>
  </p:normalViewPr>
  <p:slideViewPr>
    <p:cSldViewPr snapToGrid="0" snapToObjects="1" showGuides="1">
      <p:cViewPr varScale="1">
        <p:scale>
          <a:sx n="106" d="100"/>
          <a:sy n="106" d="100"/>
        </p:scale>
        <p:origin x="1472" y="176"/>
      </p:cViewPr>
      <p:guideLst>
        <p:guide pos="624"/>
        <p:guide pos="7056"/>
        <p:guide orient="horz" pos="1944"/>
        <p:guide orient="horz" pos="312"/>
        <p:guide orient="horz" pos="2472"/>
        <p:guide orient="horz" pos="256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4/12/22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4/12/22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dirty="0">
                <a:effectLst/>
                <a:latin typeface="Palatino Linotype" panose="02040502050505030304" pitchFamily="18" charset="0"/>
              </a:rPr>
              <a:t>A </a:t>
            </a:r>
            <a:r>
              <a:rPr lang="en-US" sz="1200" b="1" i="0" dirty="0">
                <a:effectLst/>
                <a:latin typeface="Palatino Linotype" panose="02040502050505030304" pitchFamily="18" charset="0"/>
              </a:rPr>
              <a:t>confederated Tribe </a:t>
            </a:r>
            <a:r>
              <a:rPr lang="en-US" sz="1200" b="0" i="0" dirty="0">
                <a:effectLst/>
                <a:latin typeface="Palatino Linotype" panose="02040502050505030304" pitchFamily="18" charset="0"/>
              </a:rPr>
              <a:t>is composed of multiple Tribes or bands. The Confederated Tribes of Siletz Indians includes dozens of Tribes of Native Americans from Western Oregon, Northern California, and Southwest Washington. The Confederated Tribes of Siletz Indians have lived on this landscape</a:t>
            </a:r>
            <a:r>
              <a:rPr lang="en-US" sz="1200" b="1" i="0" dirty="0">
                <a:effectLst/>
                <a:latin typeface="Palatino Linotype" panose="02040502050505030304" pitchFamily="18" charset="0"/>
              </a:rPr>
              <a:t> </a:t>
            </a:r>
            <a:r>
              <a:rPr lang="en-US" sz="1200" b="0" i="0" dirty="0">
                <a:effectLst/>
                <a:latin typeface="Palatino Linotype" panose="02040502050505030304" pitchFamily="18" charset="0"/>
              </a:rPr>
              <a:t>since time immemorial. In the mid 1850s, the U.S. government forcibly removed these people from their ancestral homelands to a reservation on the central Oregon Coast.</a:t>
            </a:r>
            <a:endParaRPr lang="en-US" b="1" i="0"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84091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Palatino Linotype" panose="02040502050505030304" pitchFamily="18" charset="0"/>
              </a:rPr>
              <a:t>The peoples of the Confederated Tribes of Siletz Indians have lived on this landscape since time immemorial. Before removal, Native people organized themselves in hundreds of villages across the region. These villages were interconnected by trade, language, and family ties but were also separate entities that each managed their local homelands. Today, many Siletz Tribal members continue to identify as both members of the Confederated Tribes of Siletz and as descendants of these original villages.</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377143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Palatino Linotype" panose="02040502050505030304" pitchFamily="18" charset="0"/>
              </a:rPr>
              <a:t>The map on this slide shows the ancestral homelands of many different peoples that make up the Confederated Tribes of Siletz Indians. These groups were forced together in the 1850s when the U.S. government forced Native people in Western Oregon to leave their homes and live on reservations at Siletz and Grand Ronde. Because these peoples had different languages and deep understandings of their own history and territory, it is impossible to give more than a summary in a single lesson. But today we’ll start to learn just a little bit about each of the groups that make up the Confederated Tribes of Siletz Indians.</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94858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Palatino Linotype" panose="02040502050505030304" pitchFamily="18" charset="0"/>
              </a:rPr>
              <a:t>It is essential to understand that each of the Tribes within the Confederated Tribes of Siletz Indians has a unique individual history, culture, and oftentimes, language. </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128541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Palatino Linotype" panose="02040502050505030304" pitchFamily="18" charset="0"/>
              </a:rPr>
              <a:t>In fact, the ancestors of Siletz people spoke languages from 10 different languages families! In our first activity, we will work together as a class to identify where each of the languages/language families was spoken before people were forced onto the reservation.</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163543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Palatino Linotype" panose="02040502050505030304" pitchFamily="18" charset="0"/>
              </a:rPr>
              <a:t>As discussed in our previous activity, prior to the arrival of settlers, Native people had been living in what we now call Oregon since time immemorial. For this activity, you will be creating a physical map that will allow you to identify key landscape features of the ancestral territories of the different Tribes that make up the Confederated Tribes of Siletz today. </a:t>
            </a:r>
            <a:r>
              <a:rPr lang="en-US" sz="1200" b="0" i="0">
                <a:effectLst/>
                <a:latin typeface="Palatino Linotype" panose="02040502050505030304" pitchFamily="18" charset="0"/>
              </a:rPr>
              <a:t>This will help us understand how the natural environment influenced their ways of living.</a:t>
            </a: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24638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4</a:t>
            </a:r>
            <a:br>
              <a:rPr lang="en-US" sz="7200" dirty="0"/>
            </a:br>
            <a:r>
              <a:rPr lang="en-US" sz="7200" b="1" dirty="0"/>
              <a:t>Mapping Our Lands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9030603" cy="3922032"/>
          </a:xfrm>
        </p:spPr>
        <p:txBody>
          <a:bodyPr lIns="0" tIns="0" rIns="0" bIns="0">
            <a:noAutofit/>
          </a:bodyPr>
          <a:lstStyle/>
          <a:p>
            <a:pPr>
              <a:lnSpc>
                <a:spcPct val="110000"/>
              </a:lnSpc>
            </a:pPr>
            <a:r>
              <a:rPr lang="en-US" sz="2400" dirty="0"/>
              <a:t>A </a:t>
            </a:r>
            <a:r>
              <a:rPr lang="en-US" sz="2400" b="1" dirty="0"/>
              <a:t>confederated Tribe </a:t>
            </a:r>
            <a:r>
              <a:rPr lang="en-US" sz="2400" dirty="0"/>
              <a:t>is composed of multiple Tribes and bands.</a:t>
            </a:r>
          </a:p>
          <a:p>
            <a:pPr>
              <a:lnSpc>
                <a:spcPct val="110000"/>
              </a:lnSpc>
            </a:pPr>
            <a:r>
              <a:rPr lang="en-US" sz="2400" dirty="0"/>
              <a:t>The </a:t>
            </a:r>
            <a:r>
              <a:rPr lang="en-US" sz="2400" b="1" dirty="0"/>
              <a:t>Confederated Tribes of Siletz Indians </a:t>
            </a:r>
            <a:r>
              <a:rPr lang="en-US" sz="2400" dirty="0"/>
              <a:t>includes dozens </a:t>
            </a:r>
            <a:br>
              <a:rPr lang="en-US" sz="2400" dirty="0"/>
            </a:br>
            <a:r>
              <a:rPr lang="en-US" sz="2400" dirty="0"/>
              <a:t>of bands of Native Americans from western Oregon, northern California, and southwest Washington.</a:t>
            </a:r>
          </a:p>
          <a:p>
            <a:pPr>
              <a:lnSpc>
                <a:spcPct val="110000"/>
              </a:lnSpc>
            </a:pPr>
            <a:r>
              <a:rPr lang="en-US" sz="2400" dirty="0"/>
              <a:t>The Confederated Tribes of Siletz Indians have lived on this land </a:t>
            </a:r>
            <a:r>
              <a:rPr lang="en-US" sz="2400" b="1" dirty="0"/>
              <a:t>since time immemorial.</a:t>
            </a:r>
          </a:p>
          <a:p>
            <a:pPr>
              <a:lnSpc>
                <a:spcPct val="110000"/>
              </a:lnSpc>
            </a:pPr>
            <a:r>
              <a:rPr lang="en-US" sz="2400" dirty="0"/>
              <a:t>The Confederated Tribes of Siletz were removed from their ancestral homelands and forcibly moved on to a reservation </a:t>
            </a:r>
            <a:br>
              <a:rPr lang="en-US" sz="2400" dirty="0"/>
            </a:br>
            <a:r>
              <a:rPr lang="en-US" sz="2400" dirty="0"/>
              <a:t>in the mid-1850s.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Confederated Tribe</a:t>
            </a:r>
          </a:p>
        </p:txBody>
      </p:sp>
    </p:spTree>
    <p:extLst>
      <p:ext uri="{BB962C8B-B14F-4D97-AF65-F5344CB8AC3E}">
        <p14:creationId xmlns:p14="http://schemas.microsoft.com/office/powerpoint/2010/main" val="283266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7" y="1825625"/>
            <a:ext cx="8187454" cy="3922032"/>
          </a:xfrm>
        </p:spPr>
        <p:txBody>
          <a:bodyPr lIns="0" tIns="0" rIns="0" bIns="0">
            <a:noAutofit/>
          </a:bodyPr>
          <a:lstStyle/>
          <a:p>
            <a:pPr>
              <a:lnSpc>
                <a:spcPct val="110000"/>
              </a:lnSpc>
            </a:pPr>
            <a:r>
              <a:rPr lang="en-US" sz="2400" dirty="0"/>
              <a:t>The Confederated Tribes of Siletz Indians have lived on this landscape </a:t>
            </a:r>
            <a:r>
              <a:rPr lang="en-US" sz="2400" b="1" dirty="0"/>
              <a:t>since time immemorial</a:t>
            </a:r>
            <a:r>
              <a:rPr lang="en-US" sz="2400" dirty="0"/>
              <a:t>.</a:t>
            </a:r>
          </a:p>
          <a:p>
            <a:pPr>
              <a:lnSpc>
                <a:spcPct val="110000"/>
              </a:lnSpc>
            </a:pPr>
            <a:r>
              <a:rPr lang="en-US" sz="2400" dirty="0"/>
              <a:t>Before removal, Native people organized themselves in hundreds of villages across the region.</a:t>
            </a:r>
          </a:p>
          <a:p>
            <a:pPr>
              <a:lnSpc>
                <a:spcPct val="110000"/>
              </a:lnSpc>
            </a:pPr>
            <a:r>
              <a:rPr lang="en-US" sz="2400" dirty="0"/>
              <a:t>Today, many Siletz Tribal members continue to identify as both members of the Confederated Tribes of Siletz and as descendants of these original villages.  </a:t>
            </a:r>
          </a:p>
          <a:p>
            <a:pPr marL="0" indent="0">
              <a:lnSpc>
                <a:spcPct val="110000"/>
              </a:lnSpc>
              <a:buNone/>
            </a:pPr>
            <a:endParaRPr lang="en-US" sz="2400" dirty="0"/>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Ancestral Territory</a:t>
            </a:r>
          </a:p>
        </p:txBody>
      </p:sp>
    </p:spTree>
    <p:extLst>
      <p:ext uri="{BB962C8B-B14F-4D97-AF65-F5344CB8AC3E}">
        <p14:creationId xmlns:p14="http://schemas.microsoft.com/office/powerpoint/2010/main" val="210039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Our People</a:t>
            </a:r>
          </a:p>
        </p:txBody>
      </p:sp>
      <p:pic>
        <p:nvPicPr>
          <p:cNvPr id="6" name="Content Placeholder 5" descr="A map of the Pacific Northwest shows the ancestral homelands of many different peoples that make up the Confederated Tribes of Siletz">
            <a:extLst>
              <a:ext uri="{FF2B5EF4-FFF2-40B4-BE49-F238E27FC236}">
                <a16:creationId xmlns:a16="http://schemas.microsoft.com/office/drawing/2014/main" id="{C4D65A4E-DC4B-DE4A-BE20-24F2555EEA01}"/>
              </a:ext>
            </a:extLst>
          </p:cNvPr>
          <p:cNvPicPr>
            <a:picLocks noChangeAspect="1"/>
          </p:cNvPicPr>
          <p:nvPr/>
        </p:nvPicPr>
        <p:blipFill rotWithShape="1">
          <a:blip r:embed="rId3">
            <a:extLst>
              <a:ext uri="{28A0092B-C50C-407E-A947-70E740481C1C}">
                <a14:useLocalDpi xmlns:a14="http://schemas.microsoft.com/office/drawing/2010/main" val="0"/>
              </a:ext>
            </a:extLst>
          </a:blip>
          <a:srcRect l="7215" t="4903" r="7713" b="4973"/>
          <a:stretch/>
        </p:blipFill>
        <p:spPr>
          <a:xfrm>
            <a:off x="5545777" y="-11875"/>
            <a:ext cx="5011388" cy="6872502"/>
          </a:xfrm>
          <a:prstGeom prst="rect">
            <a:avLst/>
          </a:prstGeom>
        </p:spPr>
      </p:pic>
    </p:spTree>
    <p:extLst>
      <p:ext uri="{BB962C8B-B14F-4D97-AF65-F5344CB8AC3E}">
        <p14:creationId xmlns:p14="http://schemas.microsoft.com/office/powerpoint/2010/main" val="29242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8638717" cy="3922032"/>
          </a:xfrm>
        </p:spPr>
        <p:txBody>
          <a:bodyPr lIns="0" tIns="0" rIns="0" bIns="0">
            <a:noAutofit/>
          </a:bodyPr>
          <a:lstStyle/>
          <a:p>
            <a:pPr>
              <a:lnSpc>
                <a:spcPct val="110000"/>
              </a:lnSpc>
            </a:pPr>
            <a:r>
              <a:rPr lang="en-US" sz="2400" dirty="0"/>
              <a:t>Each of the Tribes and bands within the Confederated Tribes of Siletz has a unique individual history and culture. </a:t>
            </a:r>
          </a:p>
          <a:p>
            <a:pPr>
              <a:lnSpc>
                <a:spcPct val="110000"/>
              </a:lnSpc>
            </a:pPr>
            <a:r>
              <a:rPr lang="en-US" sz="2400" dirty="0"/>
              <a:t>The ancestors of the Confederated Tribes of Siletz speak at least 10 different base languages. </a:t>
            </a:r>
          </a:p>
          <a:p>
            <a:pPr marL="0" indent="0">
              <a:lnSpc>
                <a:spcPct val="110000"/>
              </a:lnSpc>
              <a:buNone/>
            </a:pPr>
            <a:endParaRPr lang="en-US" sz="2400" dirty="0"/>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Our Languages</a:t>
            </a:r>
          </a:p>
        </p:txBody>
      </p:sp>
    </p:spTree>
    <p:extLst>
      <p:ext uri="{BB962C8B-B14F-4D97-AF65-F5344CB8AC3E}">
        <p14:creationId xmlns:p14="http://schemas.microsoft.com/office/powerpoint/2010/main" val="49755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Map Activity 1</a:t>
            </a:r>
          </a:p>
        </p:txBody>
      </p:sp>
      <p:pic>
        <p:nvPicPr>
          <p:cNvPr id="6" name="Content Placeholder 5" descr="A map of the Pacific Northwest shows the ancestral homelands of many different peoples that make up the Confederated Tribes of Siletz">
            <a:extLst>
              <a:ext uri="{FF2B5EF4-FFF2-40B4-BE49-F238E27FC236}">
                <a16:creationId xmlns:a16="http://schemas.microsoft.com/office/drawing/2014/main" id="{3C993035-3FA3-0D40-A0BF-5C4D0B65C0B5}"/>
              </a:ext>
            </a:extLst>
          </p:cNvPr>
          <p:cNvPicPr>
            <a:picLocks noChangeAspect="1"/>
          </p:cNvPicPr>
          <p:nvPr/>
        </p:nvPicPr>
        <p:blipFill rotWithShape="1">
          <a:blip r:embed="rId3">
            <a:extLst>
              <a:ext uri="{28A0092B-C50C-407E-A947-70E740481C1C}">
                <a14:useLocalDpi xmlns:a14="http://schemas.microsoft.com/office/drawing/2010/main" val="0"/>
              </a:ext>
            </a:extLst>
          </a:blip>
          <a:srcRect l="7215" t="5725" r="7713" b="4973"/>
          <a:stretch/>
        </p:blipFill>
        <p:spPr>
          <a:xfrm>
            <a:off x="6994567" y="1828800"/>
            <a:ext cx="3359854" cy="4565568"/>
          </a:xfrm>
          <a:prstGeom prst="rect">
            <a:avLst/>
          </a:prstGeom>
        </p:spPr>
      </p:pic>
      <p:pic>
        <p:nvPicPr>
          <p:cNvPr id="7" name="Picture 6" descr="A chart showing all of the different languages spoken by the Siletz Tribe">
            <a:extLst>
              <a:ext uri="{FF2B5EF4-FFF2-40B4-BE49-F238E27FC236}">
                <a16:creationId xmlns:a16="http://schemas.microsoft.com/office/drawing/2014/main" id="{A923E22D-E9E4-C248-816B-927D15C5A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00" y="1724394"/>
            <a:ext cx="5313784" cy="2563901"/>
          </a:xfrm>
          <a:prstGeom prst="rect">
            <a:avLst/>
          </a:prstGeom>
        </p:spPr>
      </p:pic>
    </p:spTree>
    <p:extLst>
      <p:ext uri="{BB962C8B-B14F-4D97-AF65-F5344CB8AC3E}">
        <p14:creationId xmlns:p14="http://schemas.microsoft.com/office/powerpoint/2010/main" val="65095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984E20A-DFE8-3B43-8C4C-4A71B1E0E821}"/>
              </a:ext>
            </a:extLst>
          </p:cNvPr>
          <p:cNvPicPr>
            <a:picLocks noChangeAspect="1"/>
          </p:cNvPicPr>
          <p:nvPr/>
        </p:nvPicPr>
        <p:blipFill rotWithShape="1">
          <a:blip r:embed="rId3">
            <a:extLst>
              <a:ext uri="{28A0092B-C50C-407E-A947-70E740481C1C}">
                <a14:useLocalDpi xmlns:a14="http://schemas.microsoft.com/office/drawing/2010/main" val="0"/>
              </a:ext>
            </a:extLst>
          </a:blip>
          <a:srcRect l="7061" t="5018" r="7422" b="5956"/>
          <a:stretch/>
        </p:blipFill>
        <p:spPr>
          <a:xfrm>
            <a:off x="6994566" y="1786741"/>
            <a:ext cx="3395572" cy="4575959"/>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Map Activity 2</a:t>
            </a:r>
          </a:p>
        </p:txBody>
      </p:sp>
      <p:pic>
        <p:nvPicPr>
          <p:cNvPr id="8" name="Picture 7">
            <a:extLst>
              <a:ext uri="{FF2B5EF4-FFF2-40B4-BE49-F238E27FC236}">
                <a16:creationId xmlns:a16="http://schemas.microsoft.com/office/drawing/2014/main" id="{518134BE-5B8C-E247-8F6B-1ABAB6012D7F}"/>
              </a:ext>
            </a:extLst>
          </p:cNvPr>
          <p:cNvPicPr>
            <a:picLocks noChangeAspect="1"/>
          </p:cNvPicPr>
          <p:nvPr/>
        </p:nvPicPr>
        <p:blipFill rotWithShape="1">
          <a:blip r:embed="rId4"/>
          <a:srcRect l="95" t="-1" r="-1" b="52051"/>
          <a:stretch/>
        </p:blipFill>
        <p:spPr>
          <a:xfrm>
            <a:off x="888999" y="1748640"/>
            <a:ext cx="5425221" cy="3115459"/>
          </a:xfrm>
          <a:prstGeom prst="rect">
            <a:avLst/>
          </a:prstGeom>
        </p:spPr>
      </p:pic>
    </p:spTree>
    <p:extLst>
      <p:ext uri="{BB962C8B-B14F-4D97-AF65-F5344CB8AC3E}">
        <p14:creationId xmlns:p14="http://schemas.microsoft.com/office/powerpoint/2010/main" val="3688552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626</Words>
  <Application>Microsoft Macintosh PowerPoint</Application>
  <PresentationFormat>Widescreen</PresentationFormat>
  <Paragraphs>28</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Palatino Linotype</vt:lpstr>
      <vt:lpstr>Office Theme</vt:lpstr>
      <vt:lpstr>GRADE 4 Mapping Our Lands</vt:lpstr>
      <vt:lpstr>Confederated Tribe</vt:lpstr>
      <vt:lpstr>Ancestral Territory</vt:lpstr>
      <vt:lpstr>Our People</vt:lpstr>
      <vt:lpstr>Our Languages</vt:lpstr>
      <vt:lpstr>Map Activity 1</vt:lpstr>
      <vt:lpstr>Map Activity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145</cp:revision>
  <dcterms:created xsi:type="dcterms:W3CDTF">2019-04-26T16:05:13Z</dcterms:created>
  <dcterms:modified xsi:type="dcterms:W3CDTF">2022-04-12T22:35:31Z</dcterms:modified>
</cp:coreProperties>
</file>