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handoutMasterIdLst>
    <p:handoutMasterId r:id="rId21"/>
  </p:handoutMasterIdLst>
  <p:sldIdLst>
    <p:sldId id="256" r:id="rId5"/>
    <p:sldId id="269" r:id="rId6"/>
    <p:sldId id="274" r:id="rId7"/>
    <p:sldId id="270" r:id="rId8"/>
    <p:sldId id="281" r:id="rId9"/>
    <p:sldId id="282" r:id="rId10"/>
    <p:sldId id="283" r:id="rId11"/>
    <p:sldId id="271" r:id="rId12"/>
    <p:sldId id="284" r:id="rId13"/>
    <p:sldId id="285" r:id="rId14"/>
    <p:sldId id="287" r:id="rId15"/>
    <p:sldId id="288" r:id="rId16"/>
    <p:sldId id="289" r:id="rId17"/>
    <p:sldId id="290" r:id="rId18"/>
    <p:sldId id="29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624" userDrawn="1">
          <p15:clr>
            <a:srgbClr val="A4A3A4"/>
          </p15:clr>
        </p15:guide>
        <p15:guide id="3" pos="7056" userDrawn="1">
          <p15:clr>
            <a:srgbClr val="A4A3A4"/>
          </p15:clr>
        </p15:guide>
        <p15:guide id="5" orient="horz" pos="312" userDrawn="1">
          <p15:clr>
            <a:srgbClr val="A4A3A4"/>
          </p15:clr>
        </p15:guide>
        <p15:guide id="8" orient="horz"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6754"/>
    <a:srgbClr val="94C5F0"/>
    <a:srgbClr val="9FCAED"/>
    <a:srgbClr val="63A49F"/>
    <a:srgbClr val="1B73B9"/>
    <a:srgbClr val="587A36"/>
    <a:srgbClr val="801721"/>
    <a:srgbClr val="9D36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DA889E-D4A6-48A4-B0CB-ED01062CFFD5}" v="74" dt="2022-06-24T21:49:58.730"/>
    <p1510:client id="{2A356F20-00FE-49DF-AEA5-F8A06535D253}" v="3" dt="2022-06-26T15:06:38.336"/>
    <p1510:client id="{62E9A117-363F-406A-9B4F-7775E727E2E0}" v="6" dt="2022-06-24T21:52:31.2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40" autoAdjust="0"/>
    <p:restoredTop sz="91565" autoAdjust="0"/>
  </p:normalViewPr>
  <p:slideViewPr>
    <p:cSldViewPr snapToGrid="0" snapToObjects="1" showGuides="1">
      <p:cViewPr varScale="1">
        <p:scale>
          <a:sx n="112" d="100"/>
          <a:sy n="112" d="100"/>
        </p:scale>
        <p:origin x="1320" y="192"/>
      </p:cViewPr>
      <p:guideLst>
        <p:guide pos="624"/>
        <p:guide pos="7056"/>
        <p:guide orient="horz" pos="312"/>
        <p:guide orient="horz" pos="3840"/>
      </p:guideLst>
    </p:cSldViewPr>
  </p:slideViewPr>
  <p:notesTextViewPr>
    <p:cViewPr>
      <p:scale>
        <a:sx n="1" d="1"/>
        <a:sy n="1" d="1"/>
      </p:scale>
      <p:origin x="0" y="0"/>
    </p:cViewPr>
  </p:notesTextViewPr>
  <p:notesViewPr>
    <p:cSldViewPr snapToGrid="0" snapToObjects="1" showGuide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cken Reed" userId="S::bracken.reed@ednw.org::7b3f7b2f-f476-4ceb-8f84-0edb7d0770c3" providerId="AD" clId="Web-{62E9A117-363F-406A-9B4F-7775E727E2E0}"/>
    <pc:docChg chg="modSld">
      <pc:chgData name="Bracken Reed" userId="S::bracken.reed@ednw.org::7b3f7b2f-f476-4ceb-8f84-0edb7d0770c3" providerId="AD" clId="Web-{62E9A117-363F-406A-9B4F-7775E727E2E0}" dt="2022-06-24T21:52:31.287" v="5" actId="20577"/>
      <pc:docMkLst>
        <pc:docMk/>
      </pc:docMkLst>
      <pc:sldChg chg="modSp">
        <pc:chgData name="Bracken Reed" userId="S::bracken.reed@ednw.org::7b3f7b2f-f476-4ceb-8f84-0edb7d0770c3" providerId="AD" clId="Web-{62E9A117-363F-406A-9B4F-7775E727E2E0}" dt="2022-06-24T21:51:59.225" v="2" actId="14100"/>
        <pc:sldMkLst>
          <pc:docMk/>
          <pc:sldMk cId="2924238970" sldId="270"/>
        </pc:sldMkLst>
        <pc:spChg chg="mod">
          <ac:chgData name="Bracken Reed" userId="S::bracken.reed@ednw.org::7b3f7b2f-f476-4ceb-8f84-0edb7d0770c3" providerId="AD" clId="Web-{62E9A117-363F-406A-9B4F-7775E727E2E0}" dt="2022-06-24T21:51:59.225" v="2" actId="14100"/>
          <ac:spMkLst>
            <pc:docMk/>
            <pc:sldMk cId="2924238970" sldId="270"/>
            <ac:spMk id="9" creationId="{35BFF957-3C90-D22B-49A7-541D1927FA91}"/>
          </ac:spMkLst>
        </pc:spChg>
      </pc:sldChg>
      <pc:sldChg chg="modSp">
        <pc:chgData name="Bracken Reed" userId="S::bracken.reed@ednw.org::7b3f7b2f-f476-4ceb-8f84-0edb7d0770c3" providerId="AD" clId="Web-{62E9A117-363F-406A-9B4F-7775E727E2E0}" dt="2022-06-24T21:52:31.287" v="5" actId="20577"/>
        <pc:sldMkLst>
          <pc:docMk/>
          <pc:sldMk cId="604740898" sldId="283"/>
        </pc:sldMkLst>
        <pc:spChg chg="mod">
          <ac:chgData name="Bracken Reed" userId="S::bracken.reed@ednw.org::7b3f7b2f-f476-4ceb-8f84-0edb7d0770c3" providerId="AD" clId="Web-{62E9A117-363F-406A-9B4F-7775E727E2E0}" dt="2022-06-24T21:52:31.287" v="5" actId="20577"/>
          <ac:spMkLst>
            <pc:docMk/>
            <pc:sldMk cId="604740898" sldId="283"/>
            <ac:spMk id="13" creationId="{3BDF5534-1EB8-4AC4-A2FC-7A1C4833301A}"/>
          </ac:spMkLst>
        </pc:spChg>
      </pc:sldChg>
    </pc:docChg>
  </pc:docChgLst>
  <pc:docChgLst>
    <pc:chgData name="Rachael Radick" userId="S::rachael.radick@ednw.org::125914b5-a3fb-448a-b296-f1297bb32460" providerId="AD" clId="Web-{2A356F20-00FE-49DF-AEA5-F8A06535D253}"/>
    <pc:docChg chg="modSld">
      <pc:chgData name="Rachael Radick" userId="S::rachael.radick@ednw.org::125914b5-a3fb-448a-b296-f1297bb32460" providerId="AD" clId="Web-{2A356F20-00FE-49DF-AEA5-F8A06535D253}" dt="2022-06-26T15:09:17.898" v="152"/>
      <pc:docMkLst>
        <pc:docMk/>
      </pc:docMkLst>
      <pc:sldChg chg="modNotes">
        <pc:chgData name="Rachael Radick" userId="S::rachael.radick@ednw.org::125914b5-a3fb-448a-b296-f1297bb32460" providerId="AD" clId="Web-{2A356F20-00FE-49DF-AEA5-F8A06535D253}" dt="2022-06-26T14:58:59.665" v="67"/>
        <pc:sldMkLst>
          <pc:docMk/>
          <pc:sldMk cId="2100390735" sldId="269"/>
        </pc:sldMkLst>
      </pc:sldChg>
      <pc:sldChg chg="modNotes">
        <pc:chgData name="Rachael Radick" userId="S::rachael.radick@ednw.org::125914b5-a3fb-448a-b296-f1297bb32460" providerId="AD" clId="Web-{2A356F20-00FE-49DF-AEA5-F8A06535D253}" dt="2022-06-26T15:05:24.930" v="124"/>
        <pc:sldMkLst>
          <pc:docMk/>
          <pc:sldMk cId="2924238970" sldId="270"/>
        </pc:sldMkLst>
      </pc:sldChg>
      <pc:sldChg chg="modNotes">
        <pc:chgData name="Rachael Radick" userId="S::rachael.radick@ednw.org::125914b5-a3fb-448a-b296-f1297bb32460" providerId="AD" clId="Web-{2A356F20-00FE-49DF-AEA5-F8A06535D253}" dt="2022-06-26T15:06:25.164" v="134"/>
        <pc:sldMkLst>
          <pc:docMk/>
          <pc:sldMk cId="497558017" sldId="271"/>
        </pc:sldMkLst>
      </pc:sldChg>
      <pc:sldChg chg="modNotes">
        <pc:chgData name="Rachael Radick" userId="S::rachael.radick@ednw.org::125914b5-a3fb-448a-b296-f1297bb32460" providerId="AD" clId="Web-{2A356F20-00FE-49DF-AEA5-F8A06535D253}" dt="2022-06-26T15:05:28.367" v="125"/>
        <pc:sldMkLst>
          <pc:docMk/>
          <pc:sldMk cId="1573835470" sldId="281"/>
        </pc:sldMkLst>
      </pc:sldChg>
      <pc:sldChg chg="modNotes">
        <pc:chgData name="Rachael Radick" userId="S::rachael.radick@ednw.org::125914b5-a3fb-448a-b296-f1297bb32460" providerId="AD" clId="Web-{2A356F20-00FE-49DF-AEA5-F8A06535D253}" dt="2022-06-26T15:06:04.149" v="131"/>
        <pc:sldMkLst>
          <pc:docMk/>
          <pc:sldMk cId="2938558925" sldId="282"/>
        </pc:sldMkLst>
      </pc:sldChg>
      <pc:sldChg chg="modNotes">
        <pc:chgData name="Rachael Radick" userId="S::rachael.radick@ednw.org::125914b5-a3fb-448a-b296-f1297bb32460" providerId="AD" clId="Web-{2A356F20-00FE-49DF-AEA5-F8A06535D253}" dt="2022-06-26T15:05:43.180" v="127"/>
        <pc:sldMkLst>
          <pc:docMk/>
          <pc:sldMk cId="604740898" sldId="283"/>
        </pc:sldMkLst>
      </pc:sldChg>
      <pc:sldChg chg="modNotes">
        <pc:chgData name="Rachael Radick" userId="S::rachael.radick@ednw.org::125914b5-a3fb-448a-b296-f1297bb32460" providerId="AD" clId="Web-{2A356F20-00FE-49DF-AEA5-F8A06535D253}" dt="2022-06-26T15:09:17.898" v="152"/>
        <pc:sldMkLst>
          <pc:docMk/>
          <pc:sldMk cId="1386436338" sldId="284"/>
        </pc:sldMkLst>
      </pc:sldChg>
      <pc:sldChg chg="modNotes">
        <pc:chgData name="Rachael Radick" userId="S::rachael.radick@ednw.org::125914b5-a3fb-448a-b296-f1297bb32460" providerId="AD" clId="Web-{2A356F20-00FE-49DF-AEA5-F8A06535D253}" dt="2022-06-26T15:08:20.992" v="151"/>
        <pc:sldMkLst>
          <pc:docMk/>
          <pc:sldMk cId="1585908534" sldId="285"/>
        </pc:sldMkLst>
      </pc:sldChg>
    </pc:docChg>
  </pc:docChgLst>
  <pc:docChgLst>
    <pc:chgData name="Bracken Reed" userId="S::bracken.reed@ednw.org::7b3f7b2f-f476-4ceb-8f84-0edb7d0770c3" providerId="AD" clId="Web-{11DA889E-D4A6-48A4-B0CB-ED01062CFFD5}"/>
    <pc:docChg chg="modSld">
      <pc:chgData name="Bracken Reed" userId="S::bracken.reed@ednw.org::7b3f7b2f-f476-4ceb-8f84-0edb7d0770c3" providerId="AD" clId="Web-{11DA889E-D4A6-48A4-B0CB-ED01062CFFD5}" dt="2022-06-24T21:49:55.652" v="70" actId="20577"/>
      <pc:docMkLst>
        <pc:docMk/>
      </pc:docMkLst>
      <pc:sldChg chg="modSp">
        <pc:chgData name="Bracken Reed" userId="S::bracken.reed@ednw.org::7b3f7b2f-f476-4ceb-8f84-0edb7d0770c3" providerId="AD" clId="Web-{11DA889E-D4A6-48A4-B0CB-ED01062CFFD5}" dt="2022-06-24T21:09:27.315" v="1" actId="20577"/>
        <pc:sldMkLst>
          <pc:docMk/>
          <pc:sldMk cId="2100390735" sldId="269"/>
        </pc:sldMkLst>
        <pc:spChg chg="mod">
          <ac:chgData name="Bracken Reed" userId="S::bracken.reed@ednw.org::7b3f7b2f-f476-4ceb-8f84-0edb7d0770c3" providerId="AD" clId="Web-{11DA889E-D4A6-48A4-B0CB-ED01062CFFD5}" dt="2022-06-24T21:09:27.315" v="1" actId="20577"/>
          <ac:spMkLst>
            <pc:docMk/>
            <pc:sldMk cId="2100390735" sldId="269"/>
            <ac:spMk id="13" creationId="{3BDF5534-1EB8-4AC4-A2FC-7A1C4833301A}"/>
          </ac:spMkLst>
        </pc:spChg>
      </pc:sldChg>
      <pc:sldChg chg="modSp">
        <pc:chgData name="Bracken Reed" userId="S::bracken.reed@ednw.org::7b3f7b2f-f476-4ceb-8f84-0edb7d0770c3" providerId="AD" clId="Web-{11DA889E-D4A6-48A4-B0CB-ED01062CFFD5}" dt="2022-06-24T21:44:26.638" v="64" actId="20577"/>
        <pc:sldMkLst>
          <pc:docMk/>
          <pc:sldMk cId="497558017" sldId="271"/>
        </pc:sldMkLst>
        <pc:spChg chg="mod">
          <ac:chgData name="Bracken Reed" userId="S::bracken.reed@ednw.org::7b3f7b2f-f476-4ceb-8f84-0edb7d0770c3" providerId="AD" clId="Web-{11DA889E-D4A6-48A4-B0CB-ED01062CFFD5}" dt="2022-06-24T21:44:26.638" v="64" actId="20577"/>
          <ac:spMkLst>
            <pc:docMk/>
            <pc:sldMk cId="497558017" sldId="271"/>
            <ac:spMk id="6" creationId="{A91AAA0F-9BD3-BD15-53F0-4C0B1A96C365}"/>
          </ac:spMkLst>
        </pc:spChg>
      </pc:sldChg>
      <pc:sldChg chg="modSp">
        <pc:chgData name="Bracken Reed" userId="S::bracken.reed@ednw.org::7b3f7b2f-f476-4ceb-8f84-0edb7d0770c3" providerId="AD" clId="Web-{11DA889E-D4A6-48A4-B0CB-ED01062CFFD5}" dt="2022-06-24T21:49:55.652" v="70" actId="20577"/>
        <pc:sldMkLst>
          <pc:docMk/>
          <pc:sldMk cId="3833207180" sldId="290"/>
        </pc:sldMkLst>
        <pc:spChg chg="mod">
          <ac:chgData name="Bracken Reed" userId="S::bracken.reed@ednw.org::7b3f7b2f-f476-4ceb-8f84-0edb7d0770c3" providerId="AD" clId="Web-{11DA889E-D4A6-48A4-B0CB-ED01062CFFD5}" dt="2022-06-24T21:49:55.652" v="70" actId="20577"/>
          <ac:spMkLst>
            <pc:docMk/>
            <pc:sldMk cId="3833207180" sldId="290"/>
            <ac:spMk id="2" creationId="{00000000-0000-0000-0000-000000000000}"/>
          </ac:spMkLst>
        </pc:spChg>
        <pc:spChg chg="mod">
          <ac:chgData name="Bracken Reed" userId="S::bracken.reed@ednw.org::7b3f7b2f-f476-4ceb-8f84-0edb7d0770c3" providerId="AD" clId="Web-{11DA889E-D4A6-48A4-B0CB-ED01062CFFD5}" dt="2022-06-24T21:49:21.965" v="66" actId="20577"/>
          <ac:spMkLst>
            <pc:docMk/>
            <pc:sldMk cId="3833207180" sldId="290"/>
            <ac:spMk id="3" creationId="{00000000-0000-0000-0000-000000000000}"/>
          </ac:spMkLst>
        </pc:spChg>
      </pc:sldChg>
      <pc:sldChg chg="modSp">
        <pc:chgData name="Bracken Reed" userId="S::bracken.reed@ednw.org::7b3f7b2f-f476-4ceb-8f84-0edb7d0770c3" providerId="AD" clId="Web-{11DA889E-D4A6-48A4-B0CB-ED01062CFFD5}" dt="2022-06-24T21:49:40.762" v="69" actId="20577"/>
        <pc:sldMkLst>
          <pc:docMk/>
          <pc:sldMk cId="2741977513" sldId="291"/>
        </pc:sldMkLst>
        <pc:spChg chg="mod">
          <ac:chgData name="Bracken Reed" userId="S::bracken.reed@ednw.org::7b3f7b2f-f476-4ceb-8f84-0edb7d0770c3" providerId="AD" clId="Web-{11DA889E-D4A6-48A4-B0CB-ED01062CFFD5}" dt="2022-06-24T21:49:40.762" v="69" actId="20577"/>
          <ac:spMkLst>
            <pc:docMk/>
            <pc:sldMk cId="2741977513" sldId="291"/>
            <ac:spMk id="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1382A92-59A2-E94B-B4EA-B716E7EC923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607B4F-E01A-8E48-AE41-D99831DA8168}" type="datetimeFigureOut">
              <a:rPr lang="en-US" smtClean="0"/>
              <a:t>6/26/2022</a:t>
            </a:fld>
            <a:endParaRPr lang="en-US"/>
          </a:p>
        </p:txBody>
      </p:sp>
      <p:sp>
        <p:nvSpPr>
          <p:cNvPr id="4" name="Footer Placeholder 3">
            <a:extLst>
              <a:ext uri="{FF2B5EF4-FFF2-40B4-BE49-F238E27FC236}">
                <a16:creationId xmlns:a16="http://schemas.microsoft.com/office/drawing/2014/main" id="{2204165A-990F-9844-AF2A-DD27509DE9E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6E7ED6E-E692-6041-9AB1-996572A88E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542280-914E-1748-9B19-DA3CE3AA6D5C}" type="slidenum">
              <a:rPr lang="en-US" smtClean="0"/>
              <a:t>‹#›</a:t>
            </a:fld>
            <a:endParaRPr lang="en-US"/>
          </a:p>
        </p:txBody>
      </p:sp>
      <p:sp>
        <p:nvSpPr>
          <p:cNvPr id="6" name="Header Placeholder 5">
            <a:extLst>
              <a:ext uri="{FF2B5EF4-FFF2-40B4-BE49-F238E27FC236}">
                <a16:creationId xmlns:a16="http://schemas.microsoft.com/office/drawing/2014/main" id="{BC620CE9-E83C-274A-9319-3CED6B8740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6158112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516DC-1FBC-D842-A341-EBAE3AF8F51A}" type="datetimeFigureOut">
              <a:rPr lang="en-US" smtClean="0"/>
              <a:t>6/26/2022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A32032-1F54-7041-8EED-BD6D0B7813DA}" type="slidenum">
              <a:rPr lang="en-US" smtClean="0"/>
              <a:t>‹#›</a:t>
            </a:fld>
            <a:endParaRPr lang="en-US"/>
          </a:p>
        </p:txBody>
      </p:sp>
    </p:spTree>
    <p:extLst>
      <p:ext uri="{BB962C8B-B14F-4D97-AF65-F5344CB8AC3E}">
        <p14:creationId xmlns:p14="http://schemas.microsoft.com/office/powerpoint/2010/main" val="3256841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5"/>
          </p:nvPr>
        </p:nvSpPr>
        <p:spPr/>
        <p:txBody>
          <a:bodyPr/>
          <a:lstStyle/>
          <a:p>
            <a:fld id="{CAA32032-1F54-7041-8EED-BD6D0B7813DA}" type="slidenum">
              <a:rPr lang="en-US" smtClean="0"/>
              <a:t>1</a:t>
            </a:fld>
            <a:endParaRPr lang="en-US"/>
          </a:p>
        </p:txBody>
      </p:sp>
    </p:spTree>
    <p:extLst>
      <p:ext uri="{BB962C8B-B14F-4D97-AF65-F5344CB8AC3E}">
        <p14:creationId xmlns:p14="http://schemas.microsoft.com/office/powerpoint/2010/main" val="1429838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[Action] Discuss with students how the Tribe is using its land and other resources to serve its members and Oregon coastal communities and to help the Tribe survive and thrive into the future.</a:t>
            </a:r>
          </a:p>
          <a:p>
            <a:endParaRPr lang="en-US" dirty="0"/>
          </a:p>
          <a:p>
            <a:r>
              <a:rPr lang="en-US" b="1" dirty="0"/>
              <a:t>Say:</a:t>
            </a:r>
            <a:r>
              <a:rPr lang="en-US" dirty="0"/>
              <a:t> The Confederated Tribes of Siletz Indians has demonstrated its characteristic persistence and resourcefulness in making the best use of its lands and other resources. The Tribe has built housing for elders and other members on its reservation, as well as the Chinook Winds Casino on land the Tribe owns north of Lincoln City to generate revenue for the Tribe. The reservation hosts cultural and educational programs and community celebrations. The Tribe actively manages natural resources by issuing hunting,  shing, and  firwood-cutting permits on its lands and participates in local and regional environmental restoration projects, including enhancing depleted native oyster beds in Yaquina Bay, managing a Tribal fish hatchery, restoring salt marshes and riparian zones, and working to revive lamprey populations. Many Siletz families continue to retain ties to important places throughout the original reservation boundaries and the rest of their ancestral territory, annually traveling hundreds of miles to traditional gathering places, sacred sites, and ancestral villages to pass those connections down to their children and grandchildren. </a:t>
            </a:r>
            <a:endParaRPr lang="en-US" dirty="0">
              <a:cs typeface="Calibri"/>
            </a:endParaRPr>
          </a:p>
        </p:txBody>
      </p:sp>
      <p:sp>
        <p:nvSpPr>
          <p:cNvPr id="4" name="Slide Number Placeholder 3"/>
          <p:cNvSpPr>
            <a:spLocks noGrp="1"/>
          </p:cNvSpPr>
          <p:nvPr>
            <p:ph type="sldNum" sz="quarter" idx="10"/>
          </p:nvPr>
        </p:nvSpPr>
        <p:spPr/>
        <p:txBody>
          <a:bodyPr/>
          <a:lstStyle/>
          <a:p>
            <a:fld id="{CAA32032-1F54-7041-8EED-BD6D0B7813DA}" type="slidenum">
              <a:rPr lang="en-US" smtClean="0"/>
              <a:t>10</a:t>
            </a:fld>
            <a:endParaRPr lang="en-US"/>
          </a:p>
        </p:txBody>
      </p:sp>
    </p:spTree>
    <p:extLst>
      <p:ext uri="{BB962C8B-B14F-4D97-AF65-F5344CB8AC3E}">
        <p14:creationId xmlns:p14="http://schemas.microsoft.com/office/powerpoint/2010/main" val="2797964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62D8B2FC-7F27-4EDD-A7F5-A4950CA5B38A}" type="slidenum">
              <a:rPr lang="en-US" smtClean="0"/>
              <a:t>2</a:t>
            </a:fld>
            <a:endParaRPr lang="en-US"/>
          </a:p>
        </p:txBody>
      </p:sp>
    </p:spTree>
    <p:extLst>
      <p:ext uri="{BB962C8B-B14F-4D97-AF65-F5344CB8AC3E}">
        <p14:creationId xmlns:p14="http://schemas.microsoft.com/office/powerpoint/2010/main" val="3771430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D8B2FC-7F27-4EDD-A7F5-A4950CA5B38A}" type="slidenum">
              <a:rPr lang="en-US" smtClean="0"/>
              <a:t>3</a:t>
            </a:fld>
            <a:endParaRPr lang="en-US"/>
          </a:p>
        </p:txBody>
      </p:sp>
    </p:spTree>
    <p:extLst>
      <p:ext uri="{BB962C8B-B14F-4D97-AF65-F5344CB8AC3E}">
        <p14:creationId xmlns:p14="http://schemas.microsoft.com/office/powerpoint/2010/main" val="3613412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This slide of Siletz ancestral homelands and languages shows the ancestral areas of Western Oregon inhabited by multiple Tribes and bands of Siletz ancestors prior to contact with Euro-Americans and the languages and dialects they spoke.</a:t>
            </a:r>
            <a:endParaRPr lang="en-US" b="1"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62D8B2FC-7F27-4EDD-A7F5-A4950CA5B38A}" type="slidenum">
              <a:rPr lang="en-US" smtClean="0"/>
              <a:t>4</a:t>
            </a:fld>
            <a:endParaRPr lang="en-US"/>
          </a:p>
        </p:txBody>
      </p:sp>
    </p:spTree>
    <p:extLst>
      <p:ext uri="{BB962C8B-B14F-4D97-AF65-F5344CB8AC3E}">
        <p14:creationId xmlns:p14="http://schemas.microsoft.com/office/powerpoint/2010/main" val="948589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This slide of the Siletz ancestral areas and 1855 reservation boundaries shows the ancestral areas of the Western Oregon Tribes and bands as well as the original boundaries of the Siletz Coast Reservation as established in 1855. </a:t>
            </a:r>
          </a:p>
        </p:txBody>
      </p:sp>
      <p:sp>
        <p:nvSpPr>
          <p:cNvPr id="4" name="Slide Number Placeholder 3"/>
          <p:cNvSpPr>
            <a:spLocks noGrp="1"/>
          </p:cNvSpPr>
          <p:nvPr>
            <p:ph type="sldNum" sz="quarter" idx="5"/>
          </p:nvPr>
        </p:nvSpPr>
        <p:spPr/>
        <p:txBody>
          <a:bodyPr/>
          <a:lstStyle/>
          <a:p>
            <a:fld id="{62D8B2FC-7F27-4EDD-A7F5-A4950CA5B38A}" type="slidenum">
              <a:rPr lang="en-US" smtClean="0"/>
              <a:t>5</a:t>
            </a:fld>
            <a:endParaRPr lang="en-US"/>
          </a:p>
        </p:txBody>
      </p:sp>
    </p:spTree>
    <p:extLst>
      <p:ext uri="{BB962C8B-B14F-4D97-AF65-F5344CB8AC3E}">
        <p14:creationId xmlns:p14="http://schemas.microsoft.com/office/powerpoint/2010/main" val="398512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This slide of the Original Siletz Coast Reservation (1855) shows the 1855 boundaries of the Siletz Coast Reservation superimposed on top of current county boundaries. </a:t>
            </a:r>
            <a:endParaRPr lang="en-US"/>
          </a:p>
          <a:p>
            <a:endParaRPr lang="en-US" dirty="0"/>
          </a:p>
          <a:p>
            <a:r>
              <a:rPr lang="en-US" dirty="0"/>
              <a:t>[Action]Emphasize the large size of the reservation (around 1.1 million acres) and remind students the federal government created the Siletz Coast Reservation on land taken from the ancestral homelands of several coastal Tribes (Alsea, Siuslaw, Tillamook) and then moved others in to live with the coastal Tribes. Some Tribes were used to living on that part of the Oregon Coast, but it was hard for other Tribes—such as those from Northern California and the Willamette Valley—to adjust to the new geography and climate of the reservation.</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62D8B2FC-7F27-4EDD-A7F5-A4950CA5B38A}" type="slidenum">
              <a:rPr lang="en-US" smtClean="0"/>
              <a:t>6</a:t>
            </a:fld>
            <a:endParaRPr lang="en-US"/>
          </a:p>
        </p:txBody>
      </p:sp>
    </p:spTree>
    <p:extLst>
      <p:ext uri="{BB962C8B-B14F-4D97-AF65-F5344CB8AC3E}">
        <p14:creationId xmlns:p14="http://schemas.microsoft.com/office/powerpoint/2010/main" val="34492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This slide shows the reductions of the Siletz Coast Reservation as a result of presidential and congressional actions. </a:t>
            </a:r>
          </a:p>
          <a:p>
            <a:endParaRPr lang="en-US" dirty="0"/>
          </a:p>
          <a:p>
            <a:r>
              <a:rPr lang="en-US" dirty="0"/>
              <a:t>The Yaquina Tract (200,000 acres), represented in blue on the map, was opened by a presidential executive order of Andrew Johnson in 1865. </a:t>
            </a:r>
          </a:p>
          <a:p>
            <a:endParaRPr lang="en-US" dirty="0"/>
          </a:p>
          <a:p>
            <a:r>
              <a:rPr lang="en-US" dirty="0"/>
              <a:t>Congress removed an additional two-thirds of reservation lands (700,000 acres) in 1875 in two chunks north (yellow) and south (purple) of the reservation headquarters at the present-day city of Siletz.</a:t>
            </a:r>
            <a:endParaRPr lang="en-US" dirty="0">
              <a:cs typeface="Calibri" panose="020F0502020204030204"/>
            </a:endParaRPr>
          </a:p>
          <a:p>
            <a:endParaRPr lang="en-US" dirty="0">
              <a:cs typeface="Calibri" panose="020F0502020204030204"/>
            </a:endParaRPr>
          </a:p>
          <a:p>
            <a:r>
              <a:rPr lang="en-US" dirty="0"/>
              <a:t>Remaining Siletz Coast Reservation lands (the green section on the map) were later taken away by Congress through policies called “allotment” and “termination.” These are described at length in other Siletz history lessons. </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62D8B2FC-7F27-4EDD-A7F5-A4950CA5B38A}" type="slidenum">
              <a:rPr lang="en-US" smtClean="0"/>
              <a:t>7</a:t>
            </a:fld>
            <a:endParaRPr lang="en-US"/>
          </a:p>
        </p:txBody>
      </p:sp>
    </p:spTree>
    <p:extLst>
      <p:ext uri="{BB962C8B-B14F-4D97-AF65-F5344CB8AC3E}">
        <p14:creationId xmlns:p14="http://schemas.microsoft.com/office/powerpoint/2010/main" val="1100243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[Action] Display this slide (“Land losses (acres)”) and review with students the data presented on the land loss suffered by the Confederated Tribes of Siletz Indians due to the reservation reductions. Ask for a volunteer to calculate the size of the land losses as a percentage (Answer: 80 percent).</a:t>
            </a:r>
          </a:p>
          <a:p>
            <a:endParaRPr lang="en-US" dirty="0">
              <a:effectLst/>
            </a:endParaRPr>
          </a:p>
        </p:txBody>
      </p:sp>
      <p:sp>
        <p:nvSpPr>
          <p:cNvPr id="4" name="Slide Number Placeholder 3"/>
          <p:cNvSpPr>
            <a:spLocks noGrp="1"/>
          </p:cNvSpPr>
          <p:nvPr>
            <p:ph type="sldNum" sz="quarter" idx="5"/>
          </p:nvPr>
        </p:nvSpPr>
        <p:spPr/>
        <p:txBody>
          <a:bodyPr/>
          <a:lstStyle/>
          <a:p>
            <a:fld id="{62D8B2FC-7F27-4EDD-A7F5-A4950CA5B38A}" type="slidenum">
              <a:rPr lang="en-US" smtClean="0"/>
              <a:t>8</a:t>
            </a:fld>
            <a:endParaRPr lang="en-US"/>
          </a:p>
        </p:txBody>
      </p:sp>
    </p:spTree>
    <p:extLst>
      <p:ext uri="{BB962C8B-B14F-4D97-AF65-F5344CB8AC3E}">
        <p14:creationId xmlns:p14="http://schemas.microsoft.com/office/powerpoint/2010/main" val="1285414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[Action] Point students to the copy of the current Siletz landholdings in the map packet. Ask students to discuss in their groups what they notice about the map and if they can identify any familiar landmarks that are on or near Tribal land, and then share the following key points. </a:t>
            </a:r>
          </a:p>
          <a:p>
            <a:endParaRPr lang="en-US" dirty="0"/>
          </a:p>
          <a:p>
            <a:r>
              <a:rPr lang="en-US" b="1" dirty="0"/>
              <a:t>Say: </a:t>
            </a:r>
            <a:r>
              <a:rPr lang="en-US" dirty="0"/>
              <a:t>In 1980, the federal government gave back to the Tribes some tiny pieces of the original reservation land, and the Tribe later bought additional land. It now manages some 4,700 acres of reservation land and has a total land base of nearly 16,000. These land holdings are a testament to the perseverance and resourcefulness of Siletz people. </a:t>
            </a:r>
            <a:endParaRPr lang="en-US"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62D8B2FC-7F27-4EDD-A7F5-A4950CA5B38A}" type="slidenum">
              <a:rPr lang="en-US" smtClean="0"/>
              <a:t>9</a:t>
            </a:fld>
            <a:endParaRPr lang="en-US"/>
          </a:p>
        </p:txBody>
      </p:sp>
    </p:spTree>
    <p:extLst>
      <p:ext uri="{BB962C8B-B14F-4D97-AF65-F5344CB8AC3E}">
        <p14:creationId xmlns:p14="http://schemas.microsoft.com/office/powerpoint/2010/main" val="2182339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9FC9FC1-764D-4B44-91A3-F099B13B3DA1}"/>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dirty="0"/>
              <a:t>Header goes here</a:t>
            </a:r>
          </a:p>
        </p:txBody>
      </p:sp>
    </p:spTree>
    <p:extLst>
      <p:ext uri="{BB962C8B-B14F-4D97-AF65-F5344CB8AC3E}">
        <p14:creationId xmlns:p14="http://schemas.microsoft.com/office/powerpoint/2010/main" val="2746987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20DC6B-F0C6-1F4A-A6CA-E0ED4F42A45B}"/>
              </a:ext>
            </a:extLst>
          </p:cNvPr>
          <p:cNvSpPr>
            <a:spLocks noGrp="1"/>
          </p:cNvSpPr>
          <p:nvPr>
            <p:ph idx="1"/>
          </p:nvPr>
        </p:nvSpPr>
        <p:spPr>
          <a:xfrm>
            <a:off x="1004046" y="1825625"/>
            <a:ext cx="9861176"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465C4486-4B87-6A42-827E-8E1B5D29D0C2}"/>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dirty="0"/>
              <a:t>Header goes here</a:t>
            </a:r>
          </a:p>
        </p:txBody>
      </p:sp>
    </p:spTree>
    <p:extLst>
      <p:ext uri="{BB962C8B-B14F-4D97-AF65-F5344CB8AC3E}">
        <p14:creationId xmlns:p14="http://schemas.microsoft.com/office/powerpoint/2010/main" val="2533002960"/>
      </p:ext>
    </p:extLst>
  </p:cSld>
  <p:clrMapOvr>
    <a:masterClrMapping/>
  </p:clrMapOvr>
  <p:extLst>
    <p:ext uri="{DCECCB84-F9BA-43D5-87BE-67443E8EF086}">
      <p15:sldGuideLst xmlns:p15="http://schemas.microsoft.com/office/powerpoint/2012/main">
        <p15:guide id="1" orient="horz" pos="1152" userDrawn="1">
          <p15:clr>
            <a:srgbClr val="FBAE40"/>
          </p15:clr>
        </p15:guide>
        <p15:guide id="2" orient="horz" pos="312" userDrawn="1">
          <p15:clr>
            <a:srgbClr val="FBAE40"/>
          </p15:clr>
        </p15:guide>
        <p15:guide id="3" pos="62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A2E3643-BE44-9A40-B13C-C20C0E576FAF}"/>
              </a:ext>
            </a:extLst>
          </p:cNvPr>
          <p:cNvSpPr>
            <a:spLocks noGrp="1"/>
          </p:cNvSpPr>
          <p:nvPr>
            <p:ph type="ctrTitle" hasCustomPrompt="1"/>
          </p:nvPr>
        </p:nvSpPr>
        <p:spPr>
          <a:xfrm>
            <a:off x="967946" y="2480073"/>
            <a:ext cx="9144000" cy="1655806"/>
          </a:xfrm>
          <a:prstGeom prst="rect">
            <a:avLst/>
          </a:prstGeom>
        </p:spPr>
        <p:txBody>
          <a:bodyPr lIns="0" tIns="0" rIns="0" bIns="0" anchor="t" anchorCtr="0">
            <a:noAutofit/>
          </a:bodyPr>
          <a:lstStyle>
            <a:lvl1pPr>
              <a:defRPr sz="6000">
                <a:solidFill>
                  <a:srgbClr val="2C6754"/>
                </a:solidFill>
              </a:defRPr>
            </a:lvl1pPr>
          </a:lstStyle>
          <a:p>
            <a:pPr algn="l"/>
            <a:r>
              <a:rPr lang="en-US" dirty="0"/>
              <a:t>Title</a:t>
            </a:r>
          </a:p>
        </p:txBody>
      </p:sp>
    </p:spTree>
    <p:extLst>
      <p:ext uri="{BB962C8B-B14F-4D97-AF65-F5344CB8AC3E}">
        <p14:creationId xmlns:p14="http://schemas.microsoft.com/office/powerpoint/2010/main" val="4177468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D8F4644-8671-9F4C-BB8E-F21EE43B9F5B}"/>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dirty="0"/>
              <a:t>Header goes here</a:t>
            </a:r>
          </a:p>
        </p:txBody>
      </p:sp>
      <p:sp>
        <p:nvSpPr>
          <p:cNvPr id="8" name="Title 1">
            <a:extLst>
              <a:ext uri="{FF2B5EF4-FFF2-40B4-BE49-F238E27FC236}">
                <a16:creationId xmlns:a16="http://schemas.microsoft.com/office/drawing/2014/main" id="{5D147E33-80AE-2A44-A5B1-C8FFCCA49685}"/>
              </a:ext>
            </a:extLst>
          </p:cNvPr>
          <p:cNvSpPr txBox="1">
            <a:spLocks/>
          </p:cNvSpPr>
          <p:nvPr userDrawn="1"/>
        </p:nvSpPr>
        <p:spPr>
          <a:xfrm>
            <a:off x="1004046" y="2400300"/>
            <a:ext cx="9484660" cy="3205370"/>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pP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incididunt</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labore</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et dolore magna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aliqua</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Ut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enim</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ad minim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veniam</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quis</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nostrud</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exercitation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ullamco</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laboris</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nisi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aliquip</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ex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ea</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commodo</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consequat</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a:t>
            </a:r>
          </a:p>
          <a:p>
            <a:pPr algn="l"/>
            <a:endPar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endParaRPr>
          </a:p>
          <a:p>
            <a:pPr algn="l"/>
            <a:endPar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1484616802"/>
      </p:ext>
    </p:extLst>
  </p:cSld>
  <p:clrMapOvr>
    <a:masterClrMapping/>
  </p:clrMapOvr>
  <p:extLst>
    <p:ext uri="{DCECCB84-F9BA-43D5-87BE-67443E8EF086}">
      <p15:sldGuideLst xmlns:p15="http://schemas.microsoft.com/office/powerpoint/2012/main">
        <p15:guide id="1" orient="horz" pos="1512" userDrawn="1">
          <p15:clr>
            <a:srgbClr val="FBAE40"/>
          </p15:clr>
        </p15:guide>
        <p15:guide id="2" orient="horz" pos="312" userDrawn="1">
          <p15:clr>
            <a:srgbClr val="FBAE40"/>
          </p15:clr>
        </p15:guide>
        <p15:guide id="3" pos="6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D8F4644-8671-9F4C-BB8E-F21EE43B9F5B}"/>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dirty="0"/>
              <a:t>Header goes here</a:t>
            </a:r>
          </a:p>
        </p:txBody>
      </p:sp>
      <p:sp>
        <p:nvSpPr>
          <p:cNvPr id="4" name="Title 1">
            <a:extLst>
              <a:ext uri="{FF2B5EF4-FFF2-40B4-BE49-F238E27FC236}">
                <a16:creationId xmlns:a16="http://schemas.microsoft.com/office/drawing/2014/main" id="{60B204CB-F132-9845-8A82-AE290FD8A871}"/>
              </a:ext>
            </a:extLst>
          </p:cNvPr>
          <p:cNvSpPr txBox="1">
            <a:spLocks/>
          </p:cNvSpPr>
          <p:nvPr userDrawn="1"/>
        </p:nvSpPr>
        <p:spPr>
          <a:xfrm>
            <a:off x="1004046" y="2401824"/>
            <a:ext cx="9292893" cy="3791448"/>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marL="457200" indent="-457200" algn="l">
              <a:lnSpc>
                <a:spcPct val="100000"/>
              </a:lnSpc>
              <a:spcAft>
                <a:spcPts val="1200"/>
              </a:spcAft>
              <a:buFont typeface="Arial" panose="020B0604020202020204" pitchFamily="34" charset="0"/>
              <a:buChar char="•"/>
            </a:pP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a:t>
            </a:r>
          </a:p>
          <a:p>
            <a:pPr marL="457200" indent="-457200" algn="l">
              <a:lnSpc>
                <a:spcPct val="100000"/>
              </a:lnSpc>
              <a:spcAft>
                <a:spcPts val="1200"/>
              </a:spcAft>
              <a:buFont typeface="Arial" panose="020B0604020202020204" pitchFamily="34" charset="0"/>
              <a:buChar char="•"/>
            </a:pP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a:t>
            </a:r>
          </a:p>
          <a:p>
            <a:pPr marL="457200" indent="-457200" algn="l">
              <a:lnSpc>
                <a:spcPct val="100000"/>
              </a:lnSpc>
              <a:spcAft>
                <a:spcPts val="1200"/>
              </a:spcAft>
              <a:buFont typeface="Arial" panose="020B0604020202020204" pitchFamily="34" charset="0"/>
              <a:buChar char="•"/>
            </a:pP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a:t>
            </a:r>
          </a:p>
        </p:txBody>
      </p:sp>
    </p:spTree>
    <p:extLst>
      <p:ext uri="{BB962C8B-B14F-4D97-AF65-F5344CB8AC3E}">
        <p14:creationId xmlns:p14="http://schemas.microsoft.com/office/powerpoint/2010/main" val="2155880779"/>
      </p:ext>
    </p:extLst>
  </p:cSld>
  <p:clrMapOvr>
    <a:masterClrMapping/>
  </p:clrMapOvr>
  <p:extLst>
    <p:ext uri="{DCECCB84-F9BA-43D5-87BE-67443E8EF086}">
      <p15:sldGuideLst xmlns:p15="http://schemas.microsoft.com/office/powerpoint/2012/main">
        <p15:guide id="1" orient="horz" pos="1512">
          <p15:clr>
            <a:srgbClr val="FBAE40"/>
          </p15:clr>
        </p15:guide>
        <p15:guide id="2" orient="horz" pos="312">
          <p15:clr>
            <a:srgbClr val="FBAE40"/>
          </p15:clr>
        </p15:guide>
        <p15:guide id="3" pos="6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3223E14-6CE7-BF4E-AAD5-05A4122466C2}"/>
              </a:ext>
            </a:extLst>
          </p:cNvPr>
          <p:cNvSpPr>
            <a:spLocks noGrp="1"/>
          </p:cNvSpPr>
          <p:nvPr>
            <p:ph type="ctrTitle" hasCustomPrompt="1"/>
          </p:nvPr>
        </p:nvSpPr>
        <p:spPr>
          <a:xfrm>
            <a:off x="4512364" y="495300"/>
            <a:ext cx="6689036" cy="1474177"/>
          </a:xfrm>
        </p:spPr>
        <p:txBody>
          <a:bodyPr lIns="0" tIns="0" rIns="0" bIns="0" anchor="t" anchorCtr="0">
            <a:noAutofit/>
          </a:bodyPr>
          <a:lstStyle/>
          <a:p>
            <a:pPr algn="r"/>
            <a:r>
              <a:rPr lang="en-US" sz="4400" dirty="0"/>
              <a:t>Header goes here</a:t>
            </a:r>
          </a:p>
        </p:txBody>
      </p:sp>
      <p:sp>
        <p:nvSpPr>
          <p:cNvPr id="8" name="Title 1">
            <a:extLst>
              <a:ext uri="{FF2B5EF4-FFF2-40B4-BE49-F238E27FC236}">
                <a16:creationId xmlns:a16="http://schemas.microsoft.com/office/drawing/2014/main" id="{0B522221-339B-1A4B-B612-71A1CA43D774}"/>
              </a:ext>
            </a:extLst>
          </p:cNvPr>
          <p:cNvSpPr txBox="1">
            <a:spLocks/>
          </p:cNvSpPr>
          <p:nvPr userDrawn="1"/>
        </p:nvSpPr>
        <p:spPr>
          <a:xfrm>
            <a:off x="4651513" y="2400300"/>
            <a:ext cx="6549887" cy="3722203"/>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r">
              <a:lnSpc>
                <a:spcPct val="110000"/>
              </a:lnSpc>
            </a:pP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incididunt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labore</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et dolore magna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aliqua</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Ut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enim</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ad minim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veniam</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quis</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nostrud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exercitation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ullamco</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laboris</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nisi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aliquip</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ex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ea</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commodo</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consequat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a:t>
            </a:r>
          </a:p>
          <a:p>
            <a:pPr algn="r"/>
            <a:endPar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endParaRPr>
          </a:p>
          <a:p>
            <a:pPr algn="r"/>
            <a:endPar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endParaRPr>
          </a:p>
        </p:txBody>
      </p:sp>
      <p:pic>
        <p:nvPicPr>
          <p:cNvPr id="9" name="Picture 8">
            <a:extLst>
              <a:ext uri="{FF2B5EF4-FFF2-40B4-BE49-F238E27FC236}">
                <a16:creationId xmlns:a16="http://schemas.microsoft.com/office/drawing/2014/main" id="{1860A9AE-8C6D-D74D-BB8E-0FA4DA9CB2FF}"/>
              </a:ext>
            </a:extLst>
          </p:cNvPr>
          <p:cNvPicPr>
            <a:picLocks noChangeAspect="1"/>
          </p:cNvPicPr>
          <p:nvPr userDrawn="1"/>
        </p:nvPicPr>
        <p:blipFill rotWithShape="1">
          <a:blip r:embed="rId2"/>
          <a:srcRect l="30663" r="28923"/>
          <a:stretch/>
        </p:blipFill>
        <p:spPr>
          <a:xfrm>
            <a:off x="-139148" y="-30370"/>
            <a:ext cx="4194314" cy="6918739"/>
          </a:xfrm>
          <a:prstGeom prst="rect">
            <a:avLst/>
          </a:prstGeom>
        </p:spPr>
      </p:pic>
    </p:spTree>
    <p:extLst>
      <p:ext uri="{BB962C8B-B14F-4D97-AF65-F5344CB8AC3E}">
        <p14:creationId xmlns:p14="http://schemas.microsoft.com/office/powerpoint/2010/main" val="2253498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63A49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9522803-E98B-6C4E-8362-A40CA90B27AC}"/>
              </a:ext>
            </a:extLst>
          </p:cNvPr>
          <p:cNvSpPr>
            <a:spLocks noGrp="1"/>
          </p:cNvSpPr>
          <p:nvPr>
            <p:ph type="ctrTitle" hasCustomPrompt="1"/>
          </p:nvPr>
        </p:nvSpPr>
        <p:spPr>
          <a:xfrm>
            <a:off x="990600" y="2400300"/>
            <a:ext cx="7855226" cy="2117912"/>
          </a:xfrm>
        </p:spPr>
        <p:txBody>
          <a:bodyPr lIns="0" tIns="0" rIns="0" bIns="0" anchor="t" anchorCtr="0">
            <a:noAutofit/>
          </a:bodyPr>
          <a:lstStyle/>
          <a:p>
            <a:pPr algn="l"/>
            <a:r>
              <a:rPr lang="en-US" sz="4800" dirty="0">
                <a:solidFill>
                  <a:schemeClr val="bg1"/>
                </a:solidFill>
              </a:rPr>
              <a:t>Divider section header goes here</a:t>
            </a:r>
          </a:p>
        </p:txBody>
      </p:sp>
      <p:cxnSp>
        <p:nvCxnSpPr>
          <p:cNvPr id="4" name="Straight Connector 3">
            <a:extLst>
              <a:ext uri="{FF2B5EF4-FFF2-40B4-BE49-F238E27FC236}">
                <a16:creationId xmlns:a16="http://schemas.microsoft.com/office/drawing/2014/main" id="{4D94EE6C-309C-8241-9796-B41E3B97EEF1}"/>
              </a:ext>
            </a:extLst>
          </p:cNvPr>
          <p:cNvCxnSpPr>
            <a:cxnSpLocks/>
          </p:cNvCxnSpPr>
          <p:nvPr userDrawn="1"/>
        </p:nvCxnSpPr>
        <p:spPr>
          <a:xfrm>
            <a:off x="990600" y="2163233"/>
            <a:ext cx="1196009" cy="0"/>
          </a:xfrm>
          <a:prstGeom prst="line">
            <a:avLst/>
          </a:prstGeom>
          <a:ln w="603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076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63A49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B6B578-CF4B-DF47-9B27-E182C9A375C3}"/>
              </a:ext>
            </a:extLst>
          </p:cNvPr>
          <p:cNvPicPr>
            <a:picLocks noChangeAspect="1"/>
          </p:cNvPicPr>
          <p:nvPr userDrawn="1"/>
        </p:nvPicPr>
        <p:blipFill rotWithShape="1">
          <a:blip r:embed="rId2"/>
          <a:srcRect l="-143" t="2970" r="277" b="12298"/>
          <a:stretch/>
        </p:blipFill>
        <p:spPr>
          <a:xfrm>
            <a:off x="-111370" y="-82062"/>
            <a:ext cx="12414739" cy="7022124"/>
          </a:xfrm>
          <a:prstGeom prst="rect">
            <a:avLst/>
          </a:prstGeom>
        </p:spPr>
      </p:pic>
      <p:sp>
        <p:nvSpPr>
          <p:cNvPr id="6" name="Title 1">
            <a:extLst>
              <a:ext uri="{FF2B5EF4-FFF2-40B4-BE49-F238E27FC236}">
                <a16:creationId xmlns:a16="http://schemas.microsoft.com/office/drawing/2014/main" id="{E5F2B2CA-92F2-FC42-B600-734D92EFDAF3}"/>
              </a:ext>
            </a:extLst>
          </p:cNvPr>
          <p:cNvSpPr>
            <a:spLocks noGrp="1"/>
          </p:cNvSpPr>
          <p:nvPr>
            <p:ph type="ctrTitle"/>
          </p:nvPr>
        </p:nvSpPr>
        <p:spPr>
          <a:xfrm>
            <a:off x="990600" y="495300"/>
            <a:ext cx="9861176" cy="1286608"/>
          </a:xfrm>
        </p:spPr>
        <p:txBody>
          <a:bodyPr lIns="0" tIns="0" rIns="0" bIns="0" anchor="t" anchorCtr="0">
            <a:noAutofit/>
          </a:bodyPr>
          <a:lstStyle/>
          <a:p>
            <a:pPr algn="l"/>
            <a:r>
              <a:rPr lang="en-US" sz="4400" dirty="0">
                <a:solidFill>
                  <a:schemeClr val="bg1"/>
                </a:solidFill>
              </a:rPr>
              <a:t>Header goes here</a:t>
            </a:r>
          </a:p>
        </p:txBody>
      </p:sp>
    </p:spTree>
    <p:extLst>
      <p:ext uri="{BB962C8B-B14F-4D97-AF65-F5344CB8AC3E}">
        <p14:creationId xmlns:p14="http://schemas.microsoft.com/office/powerpoint/2010/main" val="4167526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D87286-3C60-194F-A3FA-589D786D1F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2D821537-F67A-AD4B-961C-8E36928C0814}"/>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7103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0" r:id="rId5"/>
    <p:sldLayoutId id="2147483653" r:id="rId6"/>
    <p:sldLayoutId id="2147483655" r:id="rId7"/>
    <p:sldLayoutId id="2147483661" r:id="rId8"/>
  </p:sldLayoutIdLst>
  <p:txStyles>
    <p:titleStyle>
      <a:lvl1pPr algn="l" defTabSz="914400" rtl="0" eaLnBrk="1" latinLnBrk="0" hangingPunct="1">
        <a:lnSpc>
          <a:spcPct val="90000"/>
        </a:lnSpc>
        <a:spcBef>
          <a:spcPct val="0"/>
        </a:spcBef>
        <a:buNone/>
        <a:defRPr sz="4400" b="0" i="0" kern="1200">
          <a:solidFill>
            <a:srgbClr val="2C6754"/>
          </a:solidFill>
          <a:latin typeface="Arial" panose="020B0604020202020204" pitchFamily="34" charset="0"/>
          <a:ea typeface="Helvetica Neue Medium" panose="02000503000000020004" pitchFamily="2"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FA9AA7D6-9CC3-7B4F-B371-010AB127EE2C}"/>
              </a:ext>
            </a:extLst>
          </p:cNvPr>
          <p:cNvPicPr>
            <a:picLocks noChangeAspect="1"/>
          </p:cNvPicPr>
          <p:nvPr/>
        </p:nvPicPr>
        <p:blipFill>
          <a:blip r:embed="rId3"/>
          <a:stretch>
            <a:fillRect/>
          </a:stretch>
        </p:blipFill>
        <p:spPr>
          <a:xfrm>
            <a:off x="-24896" y="5185140"/>
            <a:ext cx="12239709" cy="1699136"/>
          </a:xfrm>
          <a:prstGeom prst="rect">
            <a:avLst/>
          </a:prstGeom>
        </p:spPr>
      </p:pic>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990599" y="2357564"/>
            <a:ext cx="10087303" cy="1499733"/>
          </a:xfrm>
        </p:spPr>
        <p:txBody>
          <a:bodyPr lIns="0" tIns="0" rIns="0" bIns="0" anchor="t" anchorCtr="0">
            <a:noAutofit/>
          </a:bodyPr>
          <a:lstStyle/>
          <a:p>
            <a:r>
              <a:rPr lang="en-US" sz="2400" b="1" dirty="0">
                <a:solidFill>
                  <a:srgbClr val="63A49F"/>
                </a:solidFill>
                <a:latin typeface="Helvetica Neue" panose="02000503000000020004" pitchFamily="2" charset="0"/>
                <a:ea typeface="Helvetica Neue" panose="02000503000000020004" pitchFamily="2" charset="0"/>
                <a:cs typeface="Helvetica Neue" panose="02000503000000020004" pitchFamily="2" charset="0"/>
              </a:rPr>
              <a:t>GRADE 10</a:t>
            </a:r>
            <a:br>
              <a:rPr lang="en-US" sz="7200" dirty="0"/>
            </a:br>
            <a:r>
              <a:rPr lang="en-US" b="1" dirty="0"/>
              <a:t>Reservation Reductions </a:t>
            </a:r>
          </a:p>
        </p:txBody>
      </p:sp>
      <p:pic>
        <p:nvPicPr>
          <p:cNvPr id="4" name="Picture 3" descr="Logo&#10;&#10;Description automatically generated">
            <a:extLst>
              <a:ext uri="{FF2B5EF4-FFF2-40B4-BE49-F238E27FC236}">
                <a16:creationId xmlns:a16="http://schemas.microsoft.com/office/drawing/2014/main" id="{F506D4C8-7BE1-D242-BF48-976C83DF6A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6785" y="495300"/>
            <a:ext cx="1459340" cy="1684079"/>
          </a:xfrm>
          <a:prstGeom prst="rect">
            <a:avLst/>
          </a:prstGeom>
        </p:spPr>
      </p:pic>
    </p:spTree>
    <p:extLst>
      <p:ext uri="{BB962C8B-B14F-4D97-AF65-F5344CB8AC3E}">
        <p14:creationId xmlns:p14="http://schemas.microsoft.com/office/powerpoint/2010/main" val="2465692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04045" y="495299"/>
            <a:ext cx="11035555" cy="1120349"/>
          </a:xfrm>
        </p:spPr>
        <p:txBody>
          <a:bodyPr/>
          <a:lstStyle/>
          <a:p>
            <a:r>
              <a:rPr lang="en-US" sz="4200" b="1" dirty="0"/>
              <a:t>Making the best use of Tribal lands today</a:t>
            </a:r>
            <a:br>
              <a:rPr lang="en-US" sz="4200" b="1" dirty="0"/>
            </a:br>
            <a:endParaRPr lang="en-US" sz="4200" dirty="0"/>
          </a:p>
        </p:txBody>
      </p:sp>
      <p:grpSp>
        <p:nvGrpSpPr>
          <p:cNvPr id="34" name="Group 33"/>
          <p:cNvGrpSpPr/>
          <p:nvPr/>
        </p:nvGrpSpPr>
        <p:grpSpPr>
          <a:xfrm>
            <a:off x="1428571" y="1647313"/>
            <a:ext cx="9359242" cy="4778697"/>
            <a:chOff x="930678" y="1105751"/>
            <a:chExt cx="10360621" cy="5289987"/>
          </a:xfrm>
        </p:grpSpPr>
        <p:grpSp>
          <p:nvGrpSpPr>
            <p:cNvPr id="11" name="Group 10">
              <a:extLst>
                <a:ext uri="{FF2B5EF4-FFF2-40B4-BE49-F238E27FC236}">
                  <a16:creationId xmlns:a16="http://schemas.microsoft.com/office/drawing/2014/main" id="{1EAC3D55-821D-43E6-AFF1-4B5D1BAA73E6}"/>
                </a:ext>
              </a:extLst>
            </p:cNvPr>
            <p:cNvGrpSpPr/>
            <p:nvPr/>
          </p:nvGrpSpPr>
          <p:grpSpPr>
            <a:xfrm>
              <a:off x="930678" y="1105752"/>
              <a:ext cx="3459090" cy="2533611"/>
              <a:chOff x="1796371" y="1395854"/>
              <a:chExt cx="4063235" cy="3036973"/>
            </a:xfrm>
          </p:grpSpPr>
          <p:sp>
            <p:nvSpPr>
              <p:cNvPr id="12" name="TextBox 11">
                <a:extLst>
                  <a:ext uri="{FF2B5EF4-FFF2-40B4-BE49-F238E27FC236}">
                    <a16:creationId xmlns:a16="http://schemas.microsoft.com/office/drawing/2014/main" id="{EDE2B11F-4A28-4FC0-9F3F-D4F4DD0AE737}"/>
                  </a:ext>
                </a:extLst>
              </p:cNvPr>
              <p:cNvSpPr txBox="1"/>
              <p:nvPr/>
            </p:nvSpPr>
            <p:spPr>
              <a:xfrm>
                <a:off x="1796371" y="4024430"/>
                <a:ext cx="4063235" cy="408397"/>
              </a:xfrm>
              <a:prstGeom prst="rect">
                <a:avLst/>
              </a:prstGeom>
              <a:noFill/>
            </p:spPr>
            <p:txBody>
              <a:bodyPr wrap="square" rtlCol="0">
                <a:spAutoFit/>
              </a:bodyPr>
              <a:lstStyle/>
              <a:p>
                <a:pPr algn="ctr"/>
                <a:r>
                  <a:rPr lang="en-US" sz="1400" b="1" dirty="0">
                    <a:solidFill>
                      <a:srgbClr val="2C6754"/>
                    </a:solidFill>
                  </a:rPr>
                  <a:t>Member Housing and Services</a:t>
                </a:r>
              </a:p>
            </p:txBody>
          </p:sp>
          <p:pic>
            <p:nvPicPr>
              <p:cNvPr id="13" name="Picture 12">
                <a:extLst>
                  <a:ext uri="{FF2B5EF4-FFF2-40B4-BE49-F238E27FC236}">
                    <a16:creationId xmlns:a16="http://schemas.microsoft.com/office/drawing/2014/main" id="{7233024E-5F6E-41B0-A182-75864C996D9C}"/>
                  </a:ext>
                </a:extLst>
              </p:cNvPr>
              <p:cNvPicPr>
                <a:picLocks noChangeAspect="1"/>
              </p:cNvPicPr>
              <p:nvPr/>
            </p:nvPicPr>
            <p:blipFill rotWithShape="1">
              <a:blip r:embed="rId3"/>
              <a:srcRect r="36665"/>
              <a:stretch/>
            </p:blipFill>
            <p:spPr>
              <a:xfrm>
                <a:off x="2391619" y="1395854"/>
                <a:ext cx="2872738" cy="2580595"/>
              </a:xfrm>
              <a:prstGeom prst="rect">
                <a:avLst/>
              </a:prstGeom>
            </p:spPr>
          </p:pic>
        </p:grpSp>
        <p:grpSp>
          <p:nvGrpSpPr>
            <p:cNvPr id="14" name="Group 13">
              <a:extLst>
                <a:ext uri="{FF2B5EF4-FFF2-40B4-BE49-F238E27FC236}">
                  <a16:creationId xmlns:a16="http://schemas.microsoft.com/office/drawing/2014/main" id="{F1B58F5F-2498-41E9-8BD1-9103EE4A38A9}"/>
                </a:ext>
              </a:extLst>
            </p:cNvPr>
            <p:cNvGrpSpPr/>
            <p:nvPr/>
          </p:nvGrpSpPr>
          <p:grpSpPr>
            <a:xfrm>
              <a:off x="4435373" y="1105751"/>
              <a:ext cx="3379468" cy="2533613"/>
              <a:chOff x="4171796" y="1395853"/>
              <a:chExt cx="3969708" cy="3036974"/>
            </a:xfrm>
          </p:grpSpPr>
          <p:sp>
            <p:nvSpPr>
              <p:cNvPr id="15" name="TextBox 14">
                <a:extLst>
                  <a:ext uri="{FF2B5EF4-FFF2-40B4-BE49-F238E27FC236}">
                    <a16:creationId xmlns:a16="http://schemas.microsoft.com/office/drawing/2014/main" id="{96195D5D-4A59-4DA1-A0E4-938184D59575}"/>
                  </a:ext>
                </a:extLst>
              </p:cNvPr>
              <p:cNvSpPr txBox="1"/>
              <p:nvPr/>
            </p:nvSpPr>
            <p:spPr>
              <a:xfrm>
                <a:off x="4171796" y="4024430"/>
                <a:ext cx="3969708" cy="408397"/>
              </a:xfrm>
              <a:prstGeom prst="rect">
                <a:avLst/>
              </a:prstGeom>
              <a:noFill/>
            </p:spPr>
            <p:txBody>
              <a:bodyPr wrap="square" rtlCol="0">
                <a:spAutoFit/>
              </a:bodyPr>
              <a:lstStyle/>
              <a:p>
                <a:pPr algn="ctr"/>
                <a:r>
                  <a:rPr lang="en-US" sz="1400" b="1" dirty="0">
                    <a:solidFill>
                      <a:srgbClr val="2C6754"/>
                    </a:solidFill>
                  </a:rPr>
                  <a:t>Gatherings and Celebrations</a:t>
                </a:r>
              </a:p>
            </p:txBody>
          </p:sp>
          <p:pic>
            <p:nvPicPr>
              <p:cNvPr id="16" name="Picture 15">
                <a:extLst>
                  <a:ext uri="{FF2B5EF4-FFF2-40B4-BE49-F238E27FC236}">
                    <a16:creationId xmlns:a16="http://schemas.microsoft.com/office/drawing/2014/main" id="{2687F7D7-5003-4013-9B48-3E18ED143AC0}"/>
                  </a:ext>
                </a:extLst>
              </p:cNvPr>
              <p:cNvPicPr>
                <a:picLocks noChangeAspect="1"/>
              </p:cNvPicPr>
              <p:nvPr/>
            </p:nvPicPr>
            <p:blipFill>
              <a:blip r:embed="rId4"/>
              <a:stretch>
                <a:fillRect/>
              </a:stretch>
            </p:blipFill>
            <p:spPr>
              <a:xfrm>
                <a:off x="4720279" y="1395853"/>
                <a:ext cx="2872738" cy="2580595"/>
              </a:xfrm>
              <a:prstGeom prst="rect">
                <a:avLst/>
              </a:prstGeom>
            </p:spPr>
          </p:pic>
        </p:grpSp>
        <p:grpSp>
          <p:nvGrpSpPr>
            <p:cNvPr id="26" name="Group 25"/>
            <p:cNvGrpSpPr/>
            <p:nvPr/>
          </p:nvGrpSpPr>
          <p:grpSpPr>
            <a:xfrm>
              <a:off x="7860445" y="1105751"/>
              <a:ext cx="3430854" cy="2533612"/>
              <a:chOff x="8235288" y="1125181"/>
              <a:chExt cx="3699934" cy="2732322"/>
            </a:xfrm>
          </p:grpSpPr>
          <p:pic>
            <p:nvPicPr>
              <p:cNvPr id="17" name="Picture 16">
                <a:extLst>
                  <a:ext uri="{FF2B5EF4-FFF2-40B4-BE49-F238E27FC236}">
                    <a16:creationId xmlns:a16="http://schemas.microsoft.com/office/drawing/2014/main" id="{36B87058-7496-4A56-B1ED-880872464187}"/>
                  </a:ext>
                </a:extLst>
              </p:cNvPr>
              <p:cNvPicPr>
                <a:picLocks noChangeAspect="1"/>
              </p:cNvPicPr>
              <p:nvPr/>
            </p:nvPicPr>
            <p:blipFill rotWithShape="1">
              <a:blip r:embed="rId5"/>
              <a:srcRect t="18556" b="14244"/>
              <a:stretch/>
            </p:blipFill>
            <p:spPr>
              <a:xfrm>
                <a:off x="8766550" y="1125181"/>
                <a:ext cx="2637410" cy="2321725"/>
              </a:xfrm>
              <a:prstGeom prst="rect">
                <a:avLst/>
              </a:prstGeom>
            </p:spPr>
          </p:pic>
          <p:sp>
            <p:nvSpPr>
              <p:cNvPr id="18" name="TextBox 17">
                <a:extLst>
                  <a:ext uri="{FF2B5EF4-FFF2-40B4-BE49-F238E27FC236}">
                    <a16:creationId xmlns:a16="http://schemas.microsoft.com/office/drawing/2014/main" id="{9B021D19-73EC-429C-ADE3-166A641699E7}"/>
                  </a:ext>
                </a:extLst>
              </p:cNvPr>
              <p:cNvSpPr txBox="1"/>
              <p:nvPr/>
            </p:nvSpPr>
            <p:spPr>
              <a:xfrm>
                <a:off x="8235288" y="3490074"/>
                <a:ext cx="3699934" cy="367429"/>
              </a:xfrm>
              <a:prstGeom prst="rect">
                <a:avLst/>
              </a:prstGeom>
              <a:noFill/>
            </p:spPr>
            <p:txBody>
              <a:bodyPr wrap="square" rtlCol="0">
                <a:spAutoFit/>
              </a:bodyPr>
              <a:lstStyle/>
              <a:p>
                <a:pPr algn="ctr"/>
                <a:r>
                  <a:rPr lang="en-US" sz="1400" b="1" dirty="0">
                    <a:solidFill>
                      <a:srgbClr val="2C6754"/>
                    </a:solidFill>
                  </a:rPr>
                  <a:t>Environmental Conservation</a:t>
                </a:r>
              </a:p>
            </p:txBody>
          </p:sp>
        </p:grpSp>
        <p:grpSp>
          <p:nvGrpSpPr>
            <p:cNvPr id="30" name="Group 29"/>
            <p:cNvGrpSpPr/>
            <p:nvPr/>
          </p:nvGrpSpPr>
          <p:grpSpPr>
            <a:xfrm>
              <a:off x="3025276" y="3791346"/>
              <a:ext cx="2774589" cy="2604392"/>
              <a:chOff x="1934619" y="3721653"/>
              <a:chExt cx="2878798" cy="2702208"/>
            </a:xfrm>
          </p:grpSpPr>
          <p:pic>
            <p:nvPicPr>
              <p:cNvPr id="19" name="Picture 18">
                <a:extLst>
                  <a:ext uri="{FF2B5EF4-FFF2-40B4-BE49-F238E27FC236}">
                    <a16:creationId xmlns:a16="http://schemas.microsoft.com/office/drawing/2014/main" id="{B2893726-43F9-42AA-A8B6-50B75026874B}"/>
                  </a:ext>
                </a:extLst>
              </p:cNvPr>
              <p:cNvPicPr>
                <a:picLocks noChangeAspect="1"/>
              </p:cNvPicPr>
              <p:nvPr/>
            </p:nvPicPr>
            <p:blipFill rotWithShape="1">
              <a:blip r:embed="rId6"/>
              <a:srcRect l="6072" r="18423"/>
              <a:stretch/>
            </p:blipFill>
            <p:spPr>
              <a:xfrm>
                <a:off x="2064295" y="3721653"/>
                <a:ext cx="2619447" cy="2316799"/>
              </a:xfrm>
              <a:prstGeom prst="rect">
                <a:avLst/>
              </a:prstGeom>
            </p:spPr>
          </p:pic>
          <p:sp>
            <p:nvSpPr>
              <p:cNvPr id="20" name="TextBox 19">
                <a:extLst>
                  <a:ext uri="{FF2B5EF4-FFF2-40B4-BE49-F238E27FC236}">
                    <a16:creationId xmlns:a16="http://schemas.microsoft.com/office/drawing/2014/main" id="{360851B3-A503-4179-9A0D-56B72169C9CA}"/>
                  </a:ext>
                </a:extLst>
              </p:cNvPr>
              <p:cNvSpPr txBox="1"/>
              <p:nvPr/>
            </p:nvSpPr>
            <p:spPr>
              <a:xfrm>
                <a:off x="1934619" y="6070357"/>
                <a:ext cx="2878798" cy="353504"/>
              </a:xfrm>
              <a:prstGeom prst="rect">
                <a:avLst/>
              </a:prstGeom>
              <a:noFill/>
            </p:spPr>
            <p:txBody>
              <a:bodyPr wrap="square" rtlCol="0">
                <a:spAutoFit/>
              </a:bodyPr>
              <a:lstStyle/>
              <a:p>
                <a:pPr algn="ctr"/>
                <a:r>
                  <a:rPr lang="en-US" sz="1400" b="1" dirty="0">
                    <a:solidFill>
                      <a:srgbClr val="2C6754"/>
                    </a:solidFill>
                  </a:rPr>
                  <a:t>Philanthropy</a:t>
                </a:r>
              </a:p>
            </p:txBody>
          </p:sp>
        </p:grpSp>
        <p:grpSp>
          <p:nvGrpSpPr>
            <p:cNvPr id="31" name="Group 30"/>
            <p:cNvGrpSpPr/>
            <p:nvPr/>
          </p:nvGrpSpPr>
          <p:grpSpPr>
            <a:xfrm>
              <a:off x="6450349" y="3821630"/>
              <a:ext cx="2774589" cy="2574108"/>
              <a:chOff x="4926984" y="3753074"/>
              <a:chExt cx="2878798" cy="2670787"/>
            </a:xfrm>
          </p:grpSpPr>
          <p:pic>
            <p:nvPicPr>
              <p:cNvPr id="21" name="Picture 2">
                <a:extLst>
                  <a:ext uri="{FF2B5EF4-FFF2-40B4-BE49-F238E27FC236}">
                    <a16:creationId xmlns:a16="http://schemas.microsoft.com/office/drawing/2014/main" id="{026521DC-FB67-4F0F-8304-39493B9EDC3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742" r="8056"/>
              <a:stretch/>
            </p:blipFill>
            <p:spPr bwMode="auto">
              <a:xfrm>
                <a:off x="5056660" y="3753074"/>
                <a:ext cx="2619447" cy="230580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D43B220-8495-4292-A8B2-DAC52C5158FA}"/>
                  </a:ext>
                </a:extLst>
              </p:cNvPr>
              <p:cNvSpPr txBox="1"/>
              <p:nvPr/>
            </p:nvSpPr>
            <p:spPr>
              <a:xfrm>
                <a:off x="4926984" y="6070357"/>
                <a:ext cx="2878798" cy="353504"/>
              </a:xfrm>
              <a:prstGeom prst="rect">
                <a:avLst/>
              </a:prstGeom>
              <a:noFill/>
            </p:spPr>
            <p:txBody>
              <a:bodyPr wrap="square" rtlCol="0">
                <a:spAutoFit/>
              </a:bodyPr>
              <a:lstStyle/>
              <a:p>
                <a:pPr algn="ctr"/>
                <a:r>
                  <a:rPr lang="en-US" sz="1400" b="1" dirty="0">
                    <a:solidFill>
                      <a:srgbClr val="2C6754"/>
                    </a:solidFill>
                  </a:rPr>
                  <a:t>Economic Development</a:t>
                </a:r>
              </a:p>
            </p:txBody>
          </p:sp>
        </p:grpSp>
      </p:grpSp>
      <p:sp>
        <p:nvSpPr>
          <p:cNvPr id="25" name="TextBox 24">
            <a:extLst>
              <a:ext uri="{FF2B5EF4-FFF2-40B4-BE49-F238E27FC236}">
                <a16:creationId xmlns:a16="http://schemas.microsoft.com/office/drawing/2014/main" id="{753A4234-73FE-AADA-D0AD-7057053CCE2F}"/>
              </a:ext>
            </a:extLst>
          </p:cNvPr>
          <p:cNvSpPr txBox="1"/>
          <p:nvPr/>
        </p:nvSpPr>
        <p:spPr>
          <a:xfrm>
            <a:off x="1004046" y="5522976"/>
            <a:ext cx="2280615" cy="646176"/>
          </a:xfrm>
          <a:prstGeom prst="rect">
            <a:avLst/>
          </a:prstGeom>
          <a:noFill/>
        </p:spPr>
        <p:txBody>
          <a:bodyPr wrap="square" lIns="0" tIns="0" rIns="0" bIns="0" rtlCol="0">
            <a:noAutofit/>
          </a:bodyPr>
          <a:lstStyle/>
          <a:p>
            <a:r>
              <a:rPr lang="en-US" sz="1000" i="1" dirty="0">
                <a:solidFill>
                  <a:schemeClr val="tx1">
                    <a:lumMod val="65000"/>
                    <a:lumOff val="35000"/>
                  </a:schemeClr>
                </a:solidFill>
                <a:latin typeface="Arial" panose="020B0604020202020204" pitchFamily="34" charset="0"/>
                <a:cs typeface="Arial" panose="020B0604020202020204" pitchFamily="34" charset="0"/>
              </a:rPr>
              <a:t>Image sources: a) 1–4, Confederated Tribes of Siletz Indians. b) “Chinook Winds: </a:t>
            </a:r>
            <a:r>
              <a:rPr lang="en-US" sz="1000" i="1" dirty="0" err="1">
                <a:solidFill>
                  <a:schemeClr val="tx1">
                    <a:lumMod val="65000"/>
                    <a:lumOff val="35000"/>
                  </a:schemeClr>
                </a:solidFill>
                <a:latin typeface="Arial" panose="020B0604020202020204" pitchFamily="34" charset="0"/>
                <a:cs typeface="Arial" panose="020B0604020202020204" pitchFamily="34" charset="0"/>
              </a:rPr>
              <a:t>Becherka</a:t>
            </a:r>
            <a:r>
              <a:rPr lang="en-US" sz="1000" i="1" dirty="0">
                <a:solidFill>
                  <a:schemeClr val="tx1">
                    <a:lumMod val="65000"/>
                    <a:lumOff val="35000"/>
                  </a:schemeClr>
                </a:solidFill>
                <a:latin typeface="Arial" panose="020B0604020202020204" pitchFamily="34" charset="0"/>
                <a:cs typeface="Arial" panose="020B0604020202020204" pitchFamily="34" charset="0"/>
              </a:rPr>
              <a:t>.” Public domain via Wikimedia Commons. </a:t>
            </a:r>
          </a:p>
        </p:txBody>
      </p:sp>
    </p:spTree>
    <p:extLst>
      <p:ext uri="{BB962C8B-B14F-4D97-AF65-F5344CB8AC3E}">
        <p14:creationId xmlns:p14="http://schemas.microsoft.com/office/powerpoint/2010/main" val="1585908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b="1" dirty="0"/>
              <a:t>Primary and secondary sources</a:t>
            </a:r>
          </a:p>
        </p:txBody>
      </p:sp>
      <p:graphicFrame>
        <p:nvGraphicFramePr>
          <p:cNvPr id="6" name="Table 8">
            <a:extLst>
              <a:ext uri="{FF2B5EF4-FFF2-40B4-BE49-F238E27FC236}">
                <a16:creationId xmlns:a16="http://schemas.microsoft.com/office/drawing/2014/main" id="{0866B55A-3FC3-4603-A531-6FD195056CBC}"/>
              </a:ext>
            </a:extLst>
          </p:cNvPr>
          <p:cNvGraphicFramePr>
            <a:graphicFrameLocks noGrp="1"/>
          </p:cNvGraphicFramePr>
          <p:nvPr>
            <p:extLst>
              <p:ext uri="{D42A27DB-BD31-4B8C-83A1-F6EECF244321}">
                <p14:modId xmlns:p14="http://schemas.microsoft.com/office/powerpoint/2010/main" val="1864539645"/>
              </p:ext>
            </p:extLst>
          </p:nvPr>
        </p:nvGraphicFramePr>
        <p:xfrm>
          <a:off x="1004046" y="1828800"/>
          <a:ext cx="10226936" cy="4297774"/>
        </p:xfrm>
        <a:graphic>
          <a:graphicData uri="http://schemas.openxmlformats.org/drawingml/2006/table">
            <a:tbl>
              <a:tblPr firstRow="1" bandRow="1">
                <a:tableStyleId>{5C22544A-7EE6-4342-B048-85BDC9FD1C3A}</a:tableStyleId>
              </a:tblPr>
              <a:tblGrid>
                <a:gridCol w="5113468">
                  <a:extLst>
                    <a:ext uri="{9D8B030D-6E8A-4147-A177-3AD203B41FA5}">
                      <a16:colId xmlns:a16="http://schemas.microsoft.com/office/drawing/2014/main" val="2810949784"/>
                    </a:ext>
                  </a:extLst>
                </a:gridCol>
                <a:gridCol w="5113468">
                  <a:extLst>
                    <a:ext uri="{9D8B030D-6E8A-4147-A177-3AD203B41FA5}">
                      <a16:colId xmlns:a16="http://schemas.microsoft.com/office/drawing/2014/main" val="3712972185"/>
                    </a:ext>
                  </a:extLst>
                </a:gridCol>
              </a:tblGrid>
              <a:tr h="597801">
                <a:tc>
                  <a:txBody>
                    <a:bodyPr/>
                    <a:lstStyle/>
                    <a:p>
                      <a:pPr algn="l"/>
                      <a:r>
                        <a:rPr lang="en-US" sz="2400" dirty="0"/>
                        <a:t>Primary sources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C6754"/>
                    </a:solidFill>
                  </a:tcPr>
                </a:tc>
                <a:tc>
                  <a:txBody>
                    <a:bodyPr/>
                    <a:lstStyle/>
                    <a:p>
                      <a:pPr algn="l"/>
                      <a:r>
                        <a:rPr lang="en-US" sz="2400" dirty="0"/>
                        <a:t>Secondary sources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C6754"/>
                    </a:solidFill>
                  </a:tcPr>
                </a:tc>
                <a:extLst>
                  <a:ext uri="{0D108BD9-81ED-4DB2-BD59-A6C34878D82A}">
                    <a16:rowId xmlns:a16="http://schemas.microsoft.com/office/drawing/2014/main" val="422412688"/>
                  </a:ext>
                </a:extLst>
              </a:tr>
              <a:tr h="411480">
                <a:tc gridSpan="2">
                  <a:txBody>
                    <a:bodyPr/>
                    <a:lstStyle/>
                    <a:p>
                      <a:r>
                        <a:rPr lang="en-US" b="1" dirty="0"/>
                        <a:t>Benefits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extLst>
                  <a:ext uri="{0D108BD9-81ED-4DB2-BD59-A6C34878D82A}">
                    <a16:rowId xmlns:a16="http://schemas.microsoft.com/office/drawing/2014/main" val="3058448897"/>
                  </a:ext>
                </a:extLst>
              </a:tr>
              <a:tr h="1767917">
                <a:tc>
                  <a:txBody>
                    <a:bodyPr/>
                    <a:lstStyle/>
                    <a:p>
                      <a:r>
                        <a:rPr lang="en-US" altLang="en-US" sz="2000" dirty="0">
                          <a:solidFill>
                            <a:schemeClr val="tx1">
                              <a:lumMod val="75000"/>
                              <a:lumOff val="25000"/>
                            </a:schemeClr>
                          </a:solidFill>
                        </a:rPr>
                        <a:t>Evidence of what happened in the past. Bits of history that reveal how people </a:t>
                      </a:r>
                      <a:br>
                        <a:rPr lang="en-US" altLang="en-US" sz="2000" dirty="0">
                          <a:solidFill>
                            <a:schemeClr val="tx1">
                              <a:lumMod val="75000"/>
                              <a:lumOff val="25000"/>
                            </a:schemeClr>
                          </a:solidFill>
                        </a:rPr>
                      </a:br>
                      <a:r>
                        <a:rPr lang="en-US" altLang="en-US" sz="2000" dirty="0">
                          <a:solidFill>
                            <a:schemeClr val="tx1">
                              <a:lumMod val="75000"/>
                              <a:lumOff val="25000"/>
                            </a:schemeClr>
                          </a:solidFill>
                        </a:rPr>
                        <a:t>from the time lived and what they thought about the world.</a:t>
                      </a:r>
                      <a:endParaRPr lang="en-US" sz="2000" dirty="0">
                        <a:solidFill>
                          <a:schemeClr val="tx1">
                            <a:lumMod val="75000"/>
                            <a:lumOff val="2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altLang="en-US" sz="2000" dirty="0">
                          <a:solidFill>
                            <a:schemeClr val="tx1">
                              <a:lumMod val="75000"/>
                              <a:lumOff val="25000"/>
                            </a:schemeClr>
                          </a:solidFill>
                        </a:rPr>
                        <a:t>Help us interpret or make sense of primary sources. Tell how an event fits into history. Can include related facts about other events that happened at the same time or at other times.</a:t>
                      </a:r>
                      <a:endParaRPr lang="en-US" sz="2000" dirty="0">
                        <a:solidFill>
                          <a:schemeClr val="tx1">
                            <a:lumMod val="75000"/>
                            <a:lumOff val="2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79161228"/>
                  </a:ext>
                </a:extLst>
              </a:tr>
              <a:tr h="408569">
                <a:tc gridSpan="2">
                  <a:txBody>
                    <a:bodyPr/>
                    <a:lstStyle/>
                    <a:p>
                      <a:r>
                        <a:rPr lang="en-US" b="1" dirty="0"/>
                        <a:t>Challenges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extLst>
                  <a:ext uri="{0D108BD9-81ED-4DB2-BD59-A6C34878D82A}">
                    <a16:rowId xmlns:a16="http://schemas.microsoft.com/office/drawing/2014/main" val="2867318361"/>
                  </a:ext>
                </a:extLst>
              </a:tr>
              <a:tr h="1112007">
                <a:tc>
                  <a:txBody>
                    <a:bodyPr/>
                    <a:lstStyle/>
                    <a:p>
                      <a:r>
                        <a:rPr lang="en-US" altLang="en-US" sz="2000" dirty="0">
                          <a:solidFill>
                            <a:schemeClr val="tx1">
                              <a:lumMod val="75000"/>
                              <a:lumOff val="25000"/>
                            </a:schemeClr>
                          </a:solidFill>
                        </a:rPr>
                        <a:t>May be difficult to read or understand. May only tell one </a:t>
                      </a:r>
                      <a:r>
                        <a:rPr lang="en-US" altLang="en-US" sz="2000" i="1" dirty="0">
                          <a:solidFill>
                            <a:schemeClr val="tx1">
                              <a:lumMod val="75000"/>
                              <a:lumOff val="25000"/>
                            </a:schemeClr>
                          </a:solidFill>
                        </a:rPr>
                        <a:t>point of view</a:t>
                      </a:r>
                      <a:r>
                        <a:rPr lang="en-US" altLang="en-US" sz="2000" dirty="0">
                          <a:solidFill>
                            <a:schemeClr val="tx1">
                              <a:lumMod val="75000"/>
                              <a:lumOff val="25000"/>
                            </a:schemeClr>
                          </a:solidFill>
                        </a:rPr>
                        <a:t>.</a:t>
                      </a:r>
                      <a:endParaRPr lang="en-US" sz="2000" dirty="0">
                        <a:solidFill>
                          <a:schemeClr val="tx1">
                            <a:lumMod val="75000"/>
                            <a:lumOff val="2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altLang="en-US" sz="2000" dirty="0">
                          <a:solidFill>
                            <a:schemeClr val="tx1">
                              <a:lumMod val="75000"/>
                              <a:lumOff val="25000"/>
                            </a:schemeClr>
                          </a:solidFill>
                        </a:rPr>
                        <a:t>May tell a story from only one </a:t>
                      </a:r>
                      <a:r>
                        <a:rPr lang="en-US" altLang="en-US" sz="2000" i="1" dirty="0">
                          <a:solidFill>
                            <a:schemeClr val="tx1">
                              <a:lumMod val="75000"/>
                              <a:lumOff val="25000"/>
                            </a:schemeClr>
                          </a:solidFill>
                        </a:rPr>
                        <a:t>point of view</a:t>
                      </a:r>
                      <a:r>
                        <a:rPr lang="en-US" altLang="en-US" sz="2000" dirty="0">
                          <a:solidFill>
                            <a:schemeClr val="tx1">
                              <a:lumMod val="75000"/>
                              <a:lumOff val="25000"/>
                            </a:schemeClr>
                          </a:solidFill>
                        </a:rPr>
                        <a:t>. May be a </a:t>
                      </a:r>
                      <a:r>
                        <a:rPr lang="en-US" altLang="en-US" sz="2000" i="1" dirty="0">
                          <a:solidFill>
                            <a:schemeClr val="tx1">
                              <a:lumMod val="75000"/>
                              <a:lumOff val="25000"/>
                            </a:schemeClr>
                          </a:solidFill>
                        </a:rPr>
                        <a:t>biased </a:t>
                      </a:r>
                      <a:r>
                        <a:rPr lang="en-US" altLang="en-US" sz="2000" i="0" dirty="0">
                          <a:solidFill>
                            <a:schemeClr val="tx1">
                              <a:lumMod val="75000"/>
                              <a:lumOff val="25000"/>
                            </a:schemeClr>
                          </a:solidFill>
                        </a:rPr>
                        <a:t>representation of the story</a:t>
                      </a:r>
                      <a:r>
                        <a:rPr lang="en-US" altLang="en-US" sz="2000" dirty="0">
                          <a:solidFill>
                            <a:schemeClr val="tx1">
                              <a:lumMod val="75000"/>
                              <a:lumOff val="25000"/>
                            </a:schemeClr>
                          </a:solidFill>
                        </a:rPr>
                        <a:t>.</a:t>
                      </a:r>
                      <a:endParaRPr lang="en-US" sz="2000" dirty="0">
                        <a:solidFill>
                          <a:schemeClr val="tx1">
                            <a:lumMod val="75000"/>
                            <a:lumOff val="2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38256538"/>
                  </a:ext>
                </a:extLst>
              </a:tr>
            </a:tbl>
          </a:graphicData>
        </a:graphic>
      </p:graphicFrame>
    </p:spTree>
    <p:extLst>
      <p:ext uri="{BB962C8B-B14F-4D97-AF65-F5344CB8AC3E}">
        <p14:creationId xmlns:p14="http://schemas.microsoft.com/office/powerpoint/2010/main" val="4224093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04046" y="1825625"/>
            <a:ext cx="5499496" cy="4351338"/>
          </a:xfrm>
        </p:spPr>
        <p:txBody>
          <a:bodyPr lIns="0" tIns="0" rIns="0" bIns="0"/>
          <a:lstStyle/>
          <a:p>
            <a:pPr marL="0" indent="0">
              <a:lnSpc>
                <a:spcPct val="120000"/>
              </a:lnSpc>
              <a:buNone/>
            </a:pPr>
            <a:r>
              <a:rPr lang="en-US" altLang="en-US" dirty="0"/>
              <a:t>The position or attitude from which something or someone is observed. Everyone has a point of view. Sometimes in history, one person’s or group’s point of view is judged to be more accurate or important than other points of view. Different points of view can be misunderstood, forgotten, or intentionally left out. History can be missing “the other side of the story.”</a:t>
            </a:r>
            <a:endParaRPr lang="en-US" dirty="0"/>
          </a:p>
          <a:p>
            <a:pPr marL="0" indent="0">
              <a:lnSpc>
                <a:spcPct val="120000"/>
              </a:lnSpc>
              <a:buNone/>
            </a:pPr>
            <a:endParaRPr lang="en-US" dirty="0"/>
          </a:p>
        </p:txBody>
      </p:sp>
      <p:sp>
        <p:nvSpPr>
          <p:cNvPr id="3" name="Title 2"/>
          <p:cNvSpPr>
            <a:spLocks noGrp="1"/>
          </p:cNvSpPr>
          <p:nvPr>
            <p:ph type="ctrTitle"/>
          </p:nvPr>
        </p:nvSpPr>
        <p:spPr/>
        <p:txBody>
          <a:bodyPr/>
          <a:lstStyle/>
          <a:p>
            <a:r>
              <a:rPr lang="en-US" b="1" dirty="0"/>
              <a:t>Point of view (perspective)</a:t>
            </a:r>
            <a:endParaRPr lang="en-US" dirty="0"/>
          </a:p>
        </p:txBody>
      </p:sp>
      <p:pic>
        <p:nvPicPr>
          <p:cNvPr id="6" name="Picture 2" descr="Glasses, Reading Glasses, Spectacles">
            <a:extLst>
              <a:ext uri="{FF2B5EF4-FFF2-40B4-BE49-F238E27FC236}">
                <a16:creationId xmlns:a16="http://schemas.microsoft.com/office/drawing/2014/main" id="{AD7F4789-F994-43D7-B2E3-77440C03A1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7411" y="1837593"/>
            <a:ext cx="4323989" cy="286580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FE14939-5601-0DD4-CCB3-193B9B9AB4F8}"/>
              </a:ext>
            </a:extLst>
          </p:cNvPr>
          <p:cNvSpPr txBox="1"/>
          <p:nvPr/>
        </p:nvSpPr>
        <p:spPr>
          <a:xfrm>
            <a:off x="1004046" y="5974080"/>
            <a:ext cx="5591826" cy="195072"/>
          </a:xfrm>
          <a:prstGeom prst="rect">
            <a:avLst/>
          </a:prstGeom>
          <a:noFill/>
        </p:spPr>
        <p:txBody>
          <a:bodyPr wrap="square" lIns="0" tIns="0" rIns="0" bIns="0" rtlCol="0">
            <a:noAutofit/>
          </a:bodyPr>
          <a:lstStyle/>
          <a:p>
            <a:r>
              <a:rPr lang="en-US" sz="1000" i="1" dirty="0">
                <a:solidFill>
                  <a:schemeClr val="tx1">
                    <a:lumMod val="65000"/>
                    <a:lumOff val="35000"/>
                  </a:schemeClr>
                </a:solidFill>
                <a:latin typeface="Arial" panose="020B0604020202020204" pitchFamily="34" charset="0"/>
                <a:cs typeface="Arial" panose="020B0604020202020204" pitchFamily="34" charset="0"/>
              </a:rPr>
              <a:t>Image source: </a:t>
            </a:r>
            <a:r>
              <a:rPr lang="en-US" sz="1000" i="1" dirty="0" err="1">
                <a:solidFill>
                  <a:schemeClr val="tx1">
                    <a:lumMod val="65000"/>
                    <a:lumOff val="35000"/>
                  </a:schemeClr>
                </a:solidFill>
                <a:latin typeface="Arial" panose="020B0604020202020204" pitchFamily="34" charset="0"/>
                <a:cs typeface="Arial" panose="020B0604020202020204" pitchFamily="34" charset="0"/>
              </a:rPr>
              <a:t>Pixabay</a:t>
            </a:r>
            <a:r>
              <a:rPr lang="en-US" sz="1000" i="1" dirty="0">
                <a:solidFill>
                  <a:schemeClr val="tx1">
                    <a:lumMod val="65000"/>
                    <a:lumOff val="35000"/>
                  </a:schemeClr>
                </a:solidFill>
                <a:latin typeface="Arial" panose="020B0604020202020204" pitchFamily="34" charset="0"/>
                <a:cs typeface="Arial" panose="020B0604020202020204" pitchFamily="34" charset="0"/>
              </a:rPr>
              <a:t>. </a:t>
            </a:r>
            <a:r>
              <a:rPr lang="en-US" sz="1000" i="1" dirty="0" err="1">
                <a:solidFill>
                  <a:schemeClr val="tx1">
                    <a:lumMod val="65000"/>
                    <a:lumOff val="35000"/>
                  </a:schemeClr>
                </a:solidFill>
                <a:latin typeface="Arial" panose="020B0604020202020204" pitchFamily="34" charset="0"/>
                <a:cs typeface="Arial" panose="020B0604020202020204" pitchFamily="34" charset="0"/>
              </a:rPr>
              <a:t>pixabay.com</a:t>
            </a:r>
            <a:r>
              <a:rPr lang="en-US" sz="1000" i="1" dirty="0">
                <a:solidFill>
                  <a:schemeClr val="tx1">
                    <a:lumMod val="65000"/>
                    <a:lumOff val="35000"/>
                  </a:schemeClr>
                </a:solidFill>
                <a:latin typeface="Arial" panose="020B0604020202020204" pitchFamily="34" charset="0"/>
                <a:cs typeface="Arial" panose="020B0604020202020204" pitchFamily="34" charset="0"/>
              </a:rPr>
              <a:t>/photos/glasses-reading-glasses-spectacles-1246611.</a:t>
            </a:r>
          </a:p>
        </p:txBody>
      </p:sp>
    </p:spTree>
    <p:extLst>
      <p:ext uri="{BB962C8B-B14F-4D97-AF65-F5344CB8AC3E}">
        <p14:creationId xmlns:p14="http://schemas.microsoft.com/office/powerpoint/2010/main" val="424448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04046" y="1825625"/>
            <a:ext cx="5726230" cy="4351338"/>
          </a:xfrm>
        </p:spPr>
        <p:txBody>
          <a:bodyPr lIns="0" tIns="0" rIns="0" bIns="0"/>
          <a:lstStyle/>
          <a:p>
            <a:pPr marL="0" indent="0">
              <a:lnSpc>
                <a:spcPct val="120000"/>
              </a:lnSpc>
              <a:buNone/>
            </a:pPr>
            <a:r>
              <a:rPr lang="en-US" altLang="en-US" dirty="0"/>
              <a:t>P</a:t>
            </a:r>
            <a:r>
              <a:rPr lang="en-US" dirty="0"/>
              <a:t>rejudice in favor of or against one thing, person, or group compared with another. </a:t>
            </a:r>
            <a:r>
              <a:rPr lang="en-US" altLang="en-US" dirty="0"/>
              <a:t>Sometimes people who observe or interpret an event in history make judgments that are based on their own biases. </a:t>
            </a:r>
            <a:endParaRPr lang="en-US" dirty="0"/>
          </a:p>
        </p:txBody>
      </p:sp>
      <p:sp>
        <p:nvSpPr>
          <p:cNvPr id="3" name="Title 2"/>
          <p:cNvSpPr>
            <a:spLocks noGrp="1"/>
          </p:cNvSpPr>
          <p:nvPr>
            <p:ph type="ctrTitle"/>
          </p:nvPr>
        </p:nvSpPr>
        <p:spPr/>
        <p:txBody>
          <a:bodyPr/>
          <a:lstStyle/>
          <a:p>
            <a:r>
              <a:rPr lang="en-US" b="1" dirty="0"/>
              <a:t>Bias</a:t>
            </a:r>
            <a:endParaRPr lang="en-US" dirty="0"/>
          </a:p>
        </p:txBody>
      </p:sp>
      <p:pic>
        <p:nvPicPr>
          <p:cNvPr id="10" name="Picture 2" descr="Horizontal, Pan, Balance, Weigh">
            <a:extLst>
              <a:ext uri="{FF2B5EF4-FFF2-40B4-BE49-F238E27FC236}">
                <a16:creationId xmlns:a16="http://schemas.microsoft.com/office/drawing/2014/main" id="{E91DAB37-2A53-48C2-B36A-EB34D71BEF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82" r="3" b="3"/>
          <a:stretch/>
        </p:blipFill>
        <p:spPr bwMode="auto">
          <a:xfrm>
            <a:off x="6730276" y="902825"/>
            <a:ext cx="5062682" cy="5170312"/>
          </a:xfrm>
          <a:prstGeom prst="rect">
            <a:avLst/>
          </a:prstGeom>
          <a:noFill/>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A04330-8DB7-6146-A867-4EEC10DB05CD}"/>
              </a:ext>
            </a:extLst>
          </p:cNvPr>
          <p:cNvSpPr txBox="1"/>
          <p:nvPr/>
        </p:nvSpPr>
        <p:spPr>
          <a:xfrm>
            <a:off x="1004046" y="5974080"/>
            <a:ext cx="5591826" cy="195072"/>
          </a:xfrm>
          <a:prstGeom prst="rect">
            <a:avLst/>
          </a:prstGeom>
          <a:noFill/>
        </p:spPr>
        <p:txBody>
          <a:bodyPr wrap="square" lIns="0" tIns="0" rIns="0" bIns="0" rtlCol="0">
            <a:noAutofit/>
          </a:bodyPr>
          <a:lstStyle/>
          <a:p>
            <a:r>
              <a:rPr lang="en-US" sz="1000" i="1" dirty="0">
                <a:solidFill>
                  <a:schemeClr val="tx1">
                    <a:lumMod val="65000"/>
                    <a:lumOff val="35000"/>
                  </a:schemeClr>
                </a:solidFill>
                <a:latin typeface="Arial" panose="020B0604020202020204" pitchFamily="34" charset="0"/>
                <a:cs typeface="Arial" panose="020B0604020202020204" pitchFamily="34" charset="0"/>
              </a:rPr>
              <a:t>Image source: </a:t>
            </a:r>
            <a:r>
              <a:rPr lang="en-US" sz="1000" i="1" dirty="0" err="1">
                <a:solidFill>
                  <a:schemeClr val="tx1">
                    <a:lumMod val="65000"/>
                    <a:lumOff val="35000"/>
                  </a:schemeClr>
                </a:solidFill>
                <a:latin typeface="Arial" panose="020B0604020202020204" pitchFamily="34" charset="0"/>
                <a:cs typeface="Arial" panose="020B0604020202020204" pitchFamily="34" charset="0"/>
              </a:rPr>
              <a:t>Pixabay</a:t>
            </a:r>
            <a:r>
              <a:rPr lang="en-US" sz="1000" i="1" dirty="0">
                <a:solidFill>
                  <a:schemeClr val="tx1">
                    <a:lumMod val="65000"/>
                    <a:lumOff val="35000"/>
                  </a:schemeClr>
                </a:solidFill>
                <a:latin typeface="Arial" panose="020B0604020202020204" pitchFamily="34" charset="0"/>
                <a:cs typeface="Arial" panose="020B0604020202020204" pitchFamily="34" charset="0"/>
              </a:rPr>
              <a:t>. </a:t>
            </a:r>
            <a:r>
              <a:rPr lang="en-US" sz="1000" i="1" dirty="0" err="1">
                <a:solidFill>
                  <a:schemeClr val="tx1">
                    <a:lumMod val="65000"/>
                    <a:lumOff val="35000"/>
                  </a:schemeClr>
                </a:solidFill>
                <a:latin typeface="Arial" panose="020B0604020202020204" pitchFamily="34" charset="0"/>
                <a:cs typeface="Arial" panose="020B0604020202020204" pitchFamily="34" charset="0"/>
              </a:rPr>
              <a:t>pixabay.com</a:t>
            </a:r>
            <a:r>
              <a:rPr lang="en-US" sz="1000" i="1" dirty="0">
                <a:solidFill>
                  <a:schemeClr val="tx1">
                    <a:lumMod val="65000"/>
                    <a:lumOff val="35000"/>
                  </a:schemeClr>
                </a:solidFill>
                <a:latin typeface="Arial" panose="020B0604020202020204" pitchFamily="34" charset="0"/>
                <a:cs typeface="Arial" panose="020B0604020202020204" pitchFamily="34" charset="0"/>
              </a:rPr>
              <a:t>/illustrations/horizontal-pan-balance-weigh-2071320.</a:t>
            </a:r>
          </a:p>
        </p:txBody>
      </p:sp>
    </p:spTree>
    <p:extLst>
      <p:ext uri="{BB962C8B-B14F-4D97-AF65-F5344CB8AC3E}">
        <p14:creationId xmlns:p14="http://schemas.microsoft.com/office/powerpoint/2010/main" val="3487409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vert="horz" lIns="0" tIns="0" rIns="0" bIns="0" rtlCol="0" anchor="t">
            <a:noAutofit/>
          </a:bodyPr>
          <a:lstStyle/>
          <a:p>
            <a:pPr>
              <a:lnSpc>
                <a:spcPct val="120000"/>
              </a:lnSpc>
            </a:pPr>
            <a:r>
              <a:rPr lang="en-US" dirty="0"/>
              <a:t>Together with your group, read the primary and secondary source texts provided in your handout pertaining to the federal actions that deprived the Siletz Tribes of promised reservation land:</a:t>
            </a:r>
          </a:p>
          <a:p>
            <a:pPr lvl="1">
              <a:lnSpc>
                <a:spcPct val="120000"/>
              </a:lnSpc>
            </a:pPr>
            <a:r>
              <a:rPr lang="en-US" dirty="0"/>
              <a:t>1865 executive order reservation reduction</a:t>
            </a:r>
          </a:p>
          <a:p>
            <a:pPr lvl="1">
              <a:lnSpc>
                <a:spcPct val="120000"/>
              </a:lnSpc>
            </a:pPr>
            <a:r>
              <a:rPr lang="en-US" dirty="0"/>
              <a:t>1875 act of Congress reservation reduction</a:t>
            </a:r>
          </a:p>
          <a:p>
            <a:pPr>
              <a:lnSpc>
                <a:spcPct val="120000"/>
              </a:lnSpc>
            </a:pPr>
            <a:r>
              <a:rPr lang="en-US" dirty="0">
                <a:latin typeface="Arial"/>
                <a:cs typeface="Arial"/>
              </a:rPr>
              <a:t>Answer the reading reflection questions provided on the next slide</a:t>
            </a:r>
          </a:p>
          <a:p>
            <a:pPr marL="228600" lvl="2">
              <a:lnSpc>
                <a:spcPct val="120000"/>
              </a:lnSpc>
            </a:pPr>
            <a:r>
              <a:rPr lang="en-US" dirty="0"/>
              <a:t>Be prepared to share what you learn with the whole class</a:t>
            </a:r>
          </a:p>
        </p:txBody>
      </p:sp>
      <p:sp>
        <p:nvSpPr>
          <p:cNvPr id="3" name="Title 2"/>
          <p:cNvSpPr>
            <a:spLocks noGrp="1"/>
          </p:cNvSpPr>
          <p:nvPr>
            <p:ph type="ctrTitle"/>
          </p:nvPr>
        </p:nvSpPr>
        <p:spPr/>
        <p:txBody>
          <a:bodyPr/>
          <a:lstStyle/>
          <a:p>
            <a:r>
              <a:rPr lang="en-US" b="1" dirty="0">
                <a:latin typeface="Arial"/>
                <a:cs typeface="Arial"/>
              </a:rPr>
              <a:t>Reading analysis instructions</a:t>
            </a:r>
          </a:p>
        </p:txBody>
      </p:sp>
    </p:spTree>
    <p:extLst>
      <p:ext uri="{BB962C8B-B14F-4D97-AF65-F5344CB8AC3E}">
        <p14:creationId xmlns:p14="http://schemas.microsoft.com/office/powerpoint/2010/main" val="3833207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lIns="0" tIns="0" rIns="0" bIns="0"/>
          <a:lstStyle/>
          <a:p>
            <a:pPr>
              <a:lnSpc>
                <a:spcPct val="120000"/>
              </a:lnSpc>
            </a:pPr>
            <a:r>
              <a:rPr lang="en-US" dirty="0"/>
              <a:t>Who created the document(s)?</a:t>
            </a:r>
          </a:p>
          <a:p>
            <a:pPr>
              <a:lnSpc>
                <a:spcPct val="120000"/>
              </a:lnSpc>
            </a:pPr>
            <a:r>
              <a:rPr lang="en-US" dirty="0"/>
              <a:t>What voice(s) are represented in the document(s)? What voice(s) are missing?</a:t>
            </a:r>
          </a:p>
          <a:p>
            <a:pPr>
              <a:lnSpc>
                <a:spcPct val="120000"/>
              </a:lnSpc>
            </a:pPr>
            <a:r>
              <a:rPr lang="en-US" dirty="0"/>
              <a:t>Why did the author(s) create the document(s)? </a:t>
            </a:r>
          </a:p>
          <a:p>
            <a:pPr>
              <a:lnSpc>
                <a:spcPct val="120000"/>
              </a:lnSpc>
            </a:pPr>
            <a:r>
              <a:rPr lang="en-US" dirty="0"/>
              <a:t>What were their motivations and goals?</a:t>
            </a:r>
          </a:p>
          <a:p>
            <a:pPr>
              <a:lnSpc>
                <a:spcPct val="120000"/>
              </a:lnSpc>
            </a:pPr>
            <a:r>
              <a:rPr lang="en-US" dirty="0"/>
              <a:t>What claim(s) does/do the author(s) use to make their point(s)?  </a:t>
            </a:r>
          </a:p>
          <a:p>
            <a:pPr>
              <a:lnSpc>
                <a:spcPct val="120000"/>
              </a:lnSpc>
            </a:pPr>
            <a:r>
              <a:rPr lang="en-US" dirty="0"/>
              <a:t>How does/do the document(s) help you understand the land losses experienced by the Confederated Tribes of Siletz Indians?</a:t>
            </a:r>
          </a:p>
        </p:txBody>
      </p:sp>
      <p:sp>
        <p:nvSpPr>
          <p:cNvPr id="3" name="Title 2"/>
          <p:cNvSpPr>
            <a:spLocks noGrp="1"/>
          </p:cNvSpPr>
          <p:nvPr>
            <p:ph type="ctrTitle"/>
          </p:nvPr>
        </p:nvSpPr>
        <p:spPr/>
        <p:txBody>
          <a:bodyPr/>
          <a:lstStyle/>
          <a:p>
            <a:r>
              <a:rPr lang="en-US" b="1" dirty="0">
                <a:latin typeface="Arial"/>
                <a:cs typeface="Arial"/>
              </a:rPr>
              <a:t>Reading analysis questions</a:t>
            </a:r>
          </a:p>
        </p:txBody>
      </p:sp>
    </p:spTree>
    <p:extLst>
      <p:ext uri="{BB962C8B-B14F-4D97-AF65-F5344CB8AC3E}">
        <p14:creationId xmlns:p14="http://schemas.microsoft.com/office/powerpoint/2010/main" val="2741977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3BDF5534-1EB8-4AC4-A2FC-7A1C4833301A}"/>
              </a:ext>
            </a:extLst>
          </p:cNvPr>
          <p:cNvSpPr>
            <a:spLocks noGrp="1"/>
          </p:cNvSpPr>
          <p:nvPr>
            <p:ph idx="1"/>
          </p:nvPr>
        </p:nvSpPr>
        <p:spPr>
          <a:xfrm>
            <a:off x="1004046" y="1825625"/>
            <a:ext cx="8459994" cy="3922032"/>
          </a:xfrm>
        </p:spPr>
        <p:txBody>
          <a:bodyPr vert="horz" lIns="0" tIns="0" rIns="0" bIns="0" rtlCol="0" anchor="t">
            <a:noAutofit/>
          </a:bodyPr>
          <a:lstStyle/>
          <a:p>
            <a:pPr>
              <a:lnSpc>
                <a:spcPct val="120000"/>
              </a:lnSpc>
            </a:pPr>
            <a:r>
              <a:rPr lang="en-US" sz="2400" dirty="0">
                <a:latin typeface="Arial"/>
                <a:cs typeface="Arial"/>
              </a:rPr>
              <a:t>Did you ever learn something about history that made you question your understanding of what you were previously taught or helped you see it in a new light?</a:t>
            </a:r>
          </a:p>
          <a:p>
            <a:pPr>
              <a:lnSpc>
                <a:spcPct val="120000"/>
              </a:lnSpc>
            </a:pPr>
            <a:r>
              <a:rPr lang="en-US" sz="2400" dirty="0"/>
              <a:t>When studying history, what can you do to make sure you are getting the “full story”?</a:t>
            </a:r>
          </a:p>
          <a:p>
            <a:pPr>
              <a:lnSpc>
                <a:spcPct val="120000"/>
              </a:lnSpc>
            </a:pPr>
            <a:endParaRPr lang="en-US" sz="2400" dirty="0"/>
          </a:p>
        </p:txBody>
      </p:sp>
      <p:sp>
        <p:nvSpPr>
          <p:cNvPr id="17" name="Title 1">
            <a:extLst>
              <a:ext uri="{FF2B5EF4-FFF2-40B4-BE49-F238E27FC236}">
                <a16:creationId xmlns:a16="http://schemas.microsoft.com/office/drawing/2014/main" id="{63C8FAFE-145B-4B79-9D02-CAF218A6BC3C}"/>
              </a:ext>
            </a:extLst>
          </p:cNvPr>
          <p:cNvSpPr>
            <a:spLocks noGrp="1"/>
          </p:cNvSpPr>
          <p:nvPr>
            <p:ph type="title"/>
          </p:nvPr>
        </p:nvSpPr>
        <p:spPr>
          <a:xfrm>
            <a:off x="1004046" y="495300"/>
            <a:ext cx="10151634" cy="630973"/>
          </a:xfrm>
        </p:spPr>
        <p:txBody>
          <a:bodyPr/>
          <a:lstStyle/>
          <a:p>
            <a:r>
              <a:rPr lang="en-US" b="1" dirty="0"/>
              <a:t>Warm Up</a:t>
            </a:r>
          </a:p>
        </p:txBody>
      </p:sp>
    </p:spTree>
    <p:extLst>
      <p:ext uri="{BB962C8B-B14F-4D97-AF65-F5344CB8AC3E}">
        <p14:creationId xmlns:p14="http://schemas.microsoft.com/office/powerpoint/2010/main" val="2100390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3BDF5534-1EB8-4AC4-A2FC-7A1C4833301A}"/>
              </a:ext>
            </a:extLst>
          </p:cNvPr>
          <p:cNvSpPr>
            <a:spLocks noGrp="1"/>
          </p:cNvSpPr>
          <p:nvPr>
            <p:ph idx="1"/>
          </p:nvPr>
        </p:nvSpPr>
        <p:spPr>
          <a:xfrm>
            <a:off x="1004046" y="1825625"/>
            <a:ext cx="6772260" cy="3922032"/>
          </a:xfrm>
        </p:spPr>
        <p:txBody>
          <a:bodyPr lIns="0" tIns="0" rIns="0" bIns="0">
            <a:noAutofit/>
          </a:bodyPr>
          <a:lstStyle/>
          <a:p>
            <a:pPr marL="0" indent="0">
              <a:lnSpc>
                <a:spcPct val="120000"/>
              </a:lnSpc>
              <a:buNone/>
            </a:pPr>
            <a:r>
              <a:rPr lang="en-US" sz="2400" dirty="0"/>
              <a:t>A measure of an area of land that equals:</a:t>
            </a:r>
          </a:p>
          <a:p>
            <a:pPr>
              <a:lnSpc>
                <a:spcPct val="120000"/>
              </a:lnSpc>
            </a:pPr>
            <a:r>
              <a:rPr lang="en-US" sz="2400" dirty="0"/>
              <a:t>“1 furlong by 1 chain” (660 feet x 66 feet) </a:t>
            </a:r>
            <a:br>
              <a:rPr lang="en-US" sz="2400" dirty="0"/>
            </a:br>
            <a:r>
              <a:rPr lang="en-US" sz="2400" dirty="0"/>
              <a:t> [land survey measurement terms]</a:t>
            </a:r>
          </a:p>
          <a:p>
            <a:pPr>
              <a:lnSpc>
                <a:spcPct val="120000"/>
              </a:lnSpc>
            </a:pPr>
            <a:r>
              <a:rPr lang="en-US" sz="2400" dirty="0"/>
              <a:t>4,046.86 square meters</a:t>
            </a:r>
          </a:p>
          <a:p>
            <a:pPr>
              <a:lnSpc>
                <a:spcPct val="120000"/>
              </a:lnSpc>
            </a:pPr>
            <a:r>
              <a:rPr lang="en-US" sz="2400" dirty="0"/>
              <a:t>4,840 square yards</a:t>
            </a:r>
          </a:p>
          <a:p>
            <a:pPr>
              <a:lnSpc>
                <a:spcPct val="120000"/>
              </a:lnSpc>
            </a:pPr>
            <a:r>
              <a:rPr lang="en-US" sz="2400" dirty="0"/>
              <a:t>43,560 square feet</a:t>
            </a:r>
          </a:p>
          <a:p>
            <a:pPr>
              <a:lnSpc>
                <a:spcPct val="120000"/>
              </a:lnSpc>
            </a:pPr>
            <a:r>
              <a:rPr lang="en-US" sz="2400" dirty="0"/>
              <a:t>1/640th of a square mile</a:t>
            </a:r>
          </a:p>
        </p:txBody>
      </p:sp>
      <p:sp>
        <p:nvSpPr>
          <p:cNvPr id="17" name="Title 1">
            <a:extLst>
              <a:ext uri="{FF2B5EF4-FFF2-40B4-BE49-F238E27FC236}">
                <a16:creationId xmlns:a16="http://schemas.microsoft.com/office/drawing/2014/main" id="{63C8FAFE-145B-4B79-9D02-CAF218A6BC3C}"/>
              </a:ext>
            </a:extLst>
          </p:cNvPr>
          <p:cNvSpPr>
            <a:spLocks noGrp="1"/>
          </p:cNvSpPr>
          <p:nvPr>
            <p:ph type="title"/>
          </p:nvPr>
        </p:nvSpPr>
        <p:spPr>
          <a:xfrm>
            <a:off x="1004046" y="495300"/>
            <a:ext cx="10151634" cy="630973"/>
          </a:xfrm>
        </p:spPr>
        <p:txBody>
          <a:bodyPr/>
          <a:lstStyle/>
          <a:p>
            <a:r>
              <a:rPr lang="en-US" b="1" dirty="0"/>
              <a:t>What is an acre?</a:t>
            </a:r>
          </a:p>
        </p:txBody>
      </p:sp>
      <p:grpSp>
        <p:nvGrpSpPr>
          <p:cNvPr id="3" name="Group 2"/>
          <p:cNvGrpSpPr/>
          <p:nvPr/>
        </p:nvGrpSpPr>
        <p:grpSpPr>
          <a:xfrm>
            <a:off x="7958945" y="740645"/>
            <a:ext cx="3461759" cy="4614329"/>
            <a:chOff x="6946854" y="57953"/>
            <a:chExt cx="4593771" cy="6123239"/>
          </a:xfrm>
        </p:grpSpPr>
        <p:pic>
          <p:nvPicPr>
            <p:cNvPr id="7" name="Picture 2">
              <a:extLst>
                <a:ext uri="{FF2B5EF4-FFF2-40B4-BE49-F238E27FC236}">
                  <a16:creationId xmlns:a16="http://schemas.microsoft.com/office/drawing/2014/main" id="{68C49E69-0786-436E-9EB5-5A5CE20408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0184" y="57953"/>
              <a:ext cx="2871360" cy="154939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B3D13CF-8C3B-4FEE-AD23-6279BAA0552B}"/>
                </a:ext>
              </a:extLst>
            </p:cNvPr>
            <p:cNvSpPr txBox="1"/>
            <p:nvPr/>
          </p:nvSpPr>
          <p:spPr>
            <a:xfrm>
              <a:off x="7290539" y="1625393"/>
              <a:ext cx="3894353" cy="694316"/>
            </a:xfrm>
            <a:prstGeom prst="rect">
              <a:avLst/>
            </a:prstGeom>
            <a:noFill/>
          </p:spPr>
          <p:txBody>
            <a:bodyPr wrap="square" rtlCol="0">
              <a:spAutoFit/>
            </a:bodyPr>
            <a:lstStyle/>
            <a:p>
              <a:pPr algn="ctr"/>
              <a:r>
                <a:rPr lang="en-US" sz="1400" b="1" dirty="0">
                  <a:solidFill>
                    <a:srgbClr val="2C6754"/>
                  </a:solidFill>
                </a:rPr>
                <a:t>Almost as big as a football field (green) or soccer pitch (blue)</a:t>
              </a:r>
            </a:p>
          </p:txBody>
        </p:sp>
        <p:grpSp>
          <p:nvGrpSpPr>
            <p:cNvPr id="10" name="Group 9">
              <a:extLst>
                <a:ext uri="{FF2B5EF4-FFF2-40B4-BE49-F238E27FC236}">
                  <a16:creationId xmlns:a16="http://schemas.microsoft.com/office/drawing/2014/main" id="{CF1DD4FB-D4E6-4660-9975-FF4CBE931B4E}"/>
                </a:ext>
              </a:extLst>
            </p:cNvPr>
            <p:cNvGrpSpPr/>
            <p:nvPr/>
          </p:nvGrpSpPr>
          <p:grpSpPr>
            <a:xfrm>
              <a:off x="7840184" y="2431698"/>
              <a:ext cx="2871360" cy="1379814"/>
              <a:chOff x="2576606" y="893094"/>
              <a:chExt cx="7645078" cy="3553014"/>
            </a:xfrm>
          </p:grpSpPr>
          <p:grpSp>
            <p:nvGrpSpPr>
              <p:cNvPr id="11" name="Group 10">
                <a:extLst>
                  <a:ext uri="{FF2B5EF4-FFF2-40B4-BE49-F238E27FC236}">
                    <a16:creationId xmlns:a16="http://schemas.microsoft.com/office/drawing/2014/main" id="{1BC6930C-94D4-4587-9940-8E32CAAA17F0}"/>
                  </a:ext>
                </a:extLst>
              </p:cNvPr>
              <p:cNvGrpSpPr/>
              <p:nvPr/>
            </p:nvGrpSpPr>
            <p:grpSpPr>
              <a:xfrm>
                <a:off x="2576606" y="893094"/>
                <a:ext cx="1897422" cy="3553014"/>
                <a:chOff x="3501892" y="764573"/>
                <a:chExt cx="1897422" cy="3553014"/>
              </a:xfrm>
            </p:grpSpPr>
            <p:pic>
              <p:nvPicPr>
                <p:cNvPr id="29" name="Picture 28">
                  <a:extLst>
                    <a:ext uri="{FF2B5EF4-FFF2-40B4-BE49-F238E27FC236}">
                      <a16:creationId xmlns:a16="http://schemas.microsoft.com/office/drawing/2014/main" id="{EC178B38-7CDA-46EF-A733-62A2C1520127}"/>
                    </a:ext>
                  </a:extLst>
                </p:cNvPr>
                <p:cNvPicPr>
                  <a:picLocks noChangeAspect="1"/>
                </p:cNvPicPr>
                <p:nvPr/>
              </p:nvPicPr>
              <p:blipFill>
                <a:blip r:embed="rId4"/>
                <a:stretch>
                  <a:fillRect/>
                </a:stretch>
              </p:blipFill>
              <p:spPr>
                <a:xfrm rot="5400000">
                  <a:off x="4015148" y="2040717"/>
                  <a:ext cx="870910" cy="1897422"/>
                </a:xfrm>
                <a:prstGeom prst="rect">
                  <a:avLst/>
                </a:prstGeom>
              </p:spPr>
            </p:pic>
            <p:pic>
              <p:nvPicPr>
                <p:cNvPr id="30" name="Picture 29">
                  <a:extLst>
                    <a:ext uri="{FF2B5EF4-FFF2-40B4-BE49-F238E27FC236}">
                      <a16:creationId xmlns:a16="http://schemas.microsoft.com/office/drawing/2014/main" id="{2A21D360-696B-4DC4-B332-BFF5860DBEB9}"/>
                    </a:ext>
                  </a:extLst>
                </p:cNvPr>
                <p:cNvPicPr>
                  <a:picLocks noChangeAspect="1"/>
                </p:cNvPicPr>
                <p:nvPr/>
              </p:nvPicPr>
              <p:blipFill>
                <a:blip r:embed="rId4"/>
                <a:stretch>
                  <a:fillRect/>
                </a:stretch>
              </p:blipFill>
              <p:spPr>
                <a:xfrm rot="5400000">
                  <a:off x="4015148" y="1143999"/>
                  <a:ext cx="870910" cy="1897422"/>
                </a:xfrm>
                <a:prstGeom prst="rect">
                  <a:avLst/>
                </a:prstGeom>
              </p:spPr>
            </p:pic>
            <p:pic>
              <p:nvPicPr>
                <p:cNvPr id="31" name="Picture 30">
                  <a:extLst>
                    <a:ext uri="{FF2B5EF4-FFF2-40B4-BE49-F238E27FC236}">
                      <a16:creationId xmlns:a16="http://schemas.microsoft.com/office/drawing/2014/main" id="{EBE63606-0980-413E-872B-FF11A5BA80C9}"/>
                    </a:ext>
                  </a:extLst>
                </p:cNvPr>
                <p:cNvPicPr>
                  <a:picLocks noChangeAspect="1"/>
                </p:cNvPicPr>
                <p:nvPr/>
              </p:nvPicPr>
              <p:blipFill>
                <a:blip r:embed="rId4"/>
                <a:stretch>
                  <a:fillRect/>
                </a:stretch>
              </p:blipFill>
              <p:spPr>
                <a:xfrm rot="5400000">
                  <a:off x="4015148" y="251317"/>
                  <a:ext cx="870910" cy="1897422"/>
                </a:xfrm>
                <a:prstGeom prst="rect">
                  <a:avLst/>
                </a:prstGeom>
              </p:spPr>
            </p:pic>
            <p:pic>
              <p:nvPicPr>
                <p:cNvPr id="32" name="Picture 31">
                  <a:extLst>
                    <a:ext uri="{FF2B5EF4-FFF2-40B4-BE49-F238E27FC236}">
                      <a16:creationId xmlns:a16="http://schemas.microsoft.com/office/drawing/2014/main" id="{C8E9ECD3-0A79-4C0E-B981-13405D8A78FA}"/>
                    </a:ext>
                  </a:extLst>
                </p:cNvPr>
                <p:cNvPicPr>
                  <a:picLocks noChangeAspect="1"/>
                </p:cNvPicPr>
                <p:nvPr/>
              </p:nvPicPr>
              <p:blipFill>
                <a:blip r:embed="rId4"/>
                <a:stretch>
                  <a:fillRect/>
                </a:stretch>
              </p:blipFill>
              <p:spPr>
                <a:xfrm rot="5400000">
                  <a:off x="4015148" y="2933421"/>
                  <a:ext cx="870910" cy="1897422"/>
                </a:xfrm>
                <a:prstGeom prst="rect">
                  <a:avLst/>
                </a:prstGeom>
              </p:spPr>
            </p:pic>
          </p:grpSp>
          <p:grpSp>
            <p:nvGrpSpPr>
              <p:cNvPr id="12" name="Group 11">
                <a:extLst>
                  <a:ext uri="{FF2B5EF4-FFF2-40B4-BE49-F238E27FC236}">
                    <a16:creationId xmlns:a16="http://schemas.microsoft.com/office/drawing/2014/main" id="{98FC4DDF-54B4-4ED8-8DF7-E856FD6B8BB0}"/>
                  </a:ext>
                </a:extLst>
              </p:cNvPr>
              <p:cNvGrpSpPr/>
              <p:nvPr/>
            </p:nvGrpSpPr>
            <p:grpSpPr>
              <a:xfrm>
                <a:off x="4492491" y="893094"/>
                <a:ext cx="1897422" cy="3553014"/>
                <a:chOff x="3501892" y="764573"/>
                <a:chExt cx="1897422" cy="3553014"/>
              </a:xfrm>
            </p:grpSpPr>
            <p:pic>
              <p:nvPicPr>
                <p:cNvPr id="25" name="Picture 24">
                  <a:extLst>
                    <a:ext uri="{FF2B5EF4-FFF2-40B4-BE49-F238E27FC236}">
                      <a16:creationId xmlns:a16="http://schemas.microsoft.com/office/drawing/2014/main" id="{386BCF5C-0C0A-4189-9B37-8C6D4AE9D182}"/>
                    </a:ext>
                  </a:extLst>
                </p:cNvPr>
                <p:cNvPicPr>
                  <a:picLocks noChangeAspect="1"/>
                </p:cNvPicPr>
                <p:nvPr/>
              </p:nvPicPr>
              <p:blipFill>
                <a:blip r:embed="rId4"/>
                <a:stretch>
                  <a:fillRect/>
                </a:stretch>
              </p:blipFill>
              <p:spPr>
                <a:xfrm rot="5400000">
                  <a:off x="4015148" y="2040717"/>
                  <a:ext cx="870910" cy="1897422"/>
                </a:xfrm>
                <a:prstGeom prst="rect">
                  <a:avLst/>
                </a:prstGeom>
              </p:spPr>
            </p:pic>
            <p:pic>
              <p:nvPicPr>
                <p:cNvPr id="26" name="Picture 25">
                  <a:extLst>
                    <a:ext uri="{FF2B5EF4-FFF2-40B4-BE49-F238E27FC236}">
                      <a16:creationId xmlns:a16="http://schemas.microsoft.com/office/drawing/2014/main" id="{CD09456F-E989-46BB-921C-93671181CFFC}"/>
                    </a:ext>
                  </a:extLst>
                </p:cNvPr>
                <p:cNvPicPr>
                  <a:picLocks noChangeAspect="1"/>
                </p:cNvPicPr>
                <p:nvPr/>
              </p:nvPicPr>
              <p:blipFill>
                <a:blip r:embed="rId4"/>
                <a:stretch>
                  <a:fillRect/>
                </a:stretch>
              </p:blipFill>
              <p:spPr>
                <a:xfrm rot="5400000">
                  <a:off x="4015148" y="1143999"/>
                  <a:ext cx="870910" cy="1897422"/>
                </a:xfrm>
                <a:prstGeom prst="rect">
                  <a:avLst/>
                </a:prstGeom>
              </p:spPr>
            </p:pic>
            <p:pic>
              <p:nvPicPr>
                <p:cNvPr id="27" name="Picture 26">
                  <a:extLst>
                    <a:ext uri="{FF2B5EF4-FFF2-40B4-BE49-F238E27FC236}">
                      <a16:creationId xmlns:a16="http://schemas.microsoft.com/office/drawing/2014/main" id="{44218015-8FE1-420B-8C7B-BC7976AEB746}"/>
                    </a:ext>
                  </a:extLst>
                </p:cNvPr>
                <p:cNvPicPr>
                  <a:picLocks noChangeAspect="1"/>
                </p:cNvPicPr>
                <p:nvPr/>
              </p:nvPicPr>
              <p:blipFill>
                <a:blip r:embed="rId4"/>
                <a:stretch>
                  <a:fillRect/>
                </a:stretch>
              </p:blipFill>
              <p:spPr>
                <a:xfrm rot="5400000">
                  <a:off x="4015148" y="251317"/>
                  <a:ext cx="870910" cy="1897422"/>
                </a:xfrm>
                <a:prstGeom prst="rect">
                  <a:avLst/>
                </a:prstGeom>
              </p:spPr>
            </p:pic>
            <p:pic>
              <p:nvPicPr>
                <p:cNvPr id="28" name="Picture 27">
                  <a:extLst>
                    <a:ext uri="{FF2B5EF4-FFF2-40B4-BE49-F238E27FC236}">
                      <a16:creationId xmlns:a16="http://schemas.microsoft.com/office/drawing/2014/main" id="{F60DF766-6708-4338-916A-E6DD156075FE}"/>
                    </a:ext>
                  </a:extLst>
                </p:cNvPr>
                <p:cNvPicPr>
                  <a:picLocks noChangeAspect="1"/>
                </p:cNvPicPr>
                <p:nvPr/>
              </p:nvPicPr>
              <p:blipFill>
                <a:blip r:embed="rId4"/>
                <a:stretch>
                  <a:fillRect/>
                </a:stretch>
              </p:blipFill>
              <p:spPr>
                <a:xfrm rot="5400000">
                  <a:off x="4015148" y="2933421"/>
                  <a:ext cx="870910" cy="1897422"/>
                </a:xfrm>
                <a:prstGeom prst="rect">
                  <a:avLst/>
                </a:prstGeom>
              </p:spPr>
            </p:pic>
          </p:grpSp>
          <p:grpSp>
            <p:nvGrpSpPr>
              <p:cNvPr id="14" name="Group 13">
                <a:extLst>
                  <a:ext uri="{FF2B5EF4-FFF2-40B4-BE49-F238E27FC236}">
                    <a16:creationId xmlns:a16="http://schemas.microsoft.com/office/drawing/2014/main" id="{F5460528-615F-4C0E-A8D4-66FB0FB46158}"/>
                  </a:ext>
                </a:extLst>
              </p:cNvPr>
              <p:cNvGrpSpPr/>
              <p:nvPr/>
            </p:nvGrpSpPr>
            <p:grpSpPr>
              <a:xfrm>
                <a:off x="6408376" y="893094"/>
                <a:ext cx="1897422" cy="3553014"/>
                <a:chOff x="3501892" y="764573"/>
                <a:chExt cx="1897422" cy="3553014"/>
              </a:xfrm>
            </p:grpSpPr>
            <p:pic>
              <p:nvPicPr>
                <p:cNvPr id="21" name="Picture 20">
                  <a:extLst>
                    <a:ext uri="{FF2B5EF4-FFF2-40B4-BE49-F238E27FC236}">
                      <a16:creationId xmlns:a16="http://schemas.microsoft.com/office/drawing/2014/main" id="{AACF99FC-15FE-4400-8616-8C76F5798CF7}"/>
                    </a:ext>
                  </a:extLst>
                </p:cNvPr>
                <p:cNvPicPr>
                  <a:picLocks noChangeAspect="1"/>
                </p:cNvPicPr>
                <p:nvPr/>
              </p:nvPicPr>
              <p:blipFill>
                <a:blip r:embed="rId4"/>
                <a:stretch>
                  <a:fillRect/>
                </a:stretch>
              </p:blipFill>
              <p:spPr>
                <a:xfrm rot="5400000">
                  <a:off x="4015148" y="2040717"/>
                  <a:ext cx="870910" cy="1897422"/>
                </a:xfrm>
                <a:prstGeom prst="rect">
                  <a:avLst/>
                </a:prstGeom>
              </p:spPr>
            </p:pic>
            <p:pic>
              <p:nvPicPr>
                <p:cNvPr id="22" name="Picture 21">
                  <a:extLst>
                    <a:ext uri="{FF2B5EF4-FFF2-40B4-BE49-F238E27FC236}">
                      <a16:creationId xmlns:a16="http://schemas.microsoft.com/office/drawing/2014/main" id="{AE408837-2587-43AB-8F58-2F6C82025B79}"/>
                    </a:ext>
                  </a:extLst>
                </p:cNvPr>
                <p:cNvPicPr>
                  <a:picLocks noChangeAspect="1"/>
                </p:cNvPicPr>
                <p:nvPr/>
              </p:nvPicPr>
              <p:blipFill>
                <a:blip r:embed="rId4"/>
                <a:stretch>
                  <a:fillRect/>
                </a:stretch>
              </p:blipFill>
              <p:spPr>
                <a:xfrm rot="5400000">
                  <a:off x="4015148" y="1143999"/>
                  <a:ext cx="870910" cy="1897422"/>
                </a:xfrm>
                <a:prstGeom prst="rect">
                  <a:avLst/>
                </a:prstGeom>
              </p:spPr>
            </p:pic>
            <p:pic>
              <p:nvPicPr>
                <p:cNvPr id="23" name="Picture 22">
                  <a:extLst>
                    <a:ext uri="{FF2B5EF4-FFF2-40B4-BE49-F238E27FC236}">
                      <a16:creationId xmlns:a16="http://schemas.microsoft.com/office/drawing/2014/main" id="{A17FF31A-CDCE-4E13-97E8-F93A2B93C3BD}"/>
                    </a:ext>
                  </a:extLst>
                </p:cNvPr>
                <p:cNvPicPr>
                  <a:picLocks noChangeAspect="1"/>
                </p:cNvPicPr>
                <p:nvPr/>
              </p:nvPicPr>
              <p:blipFill>
                <a:blip r:embed="rId4"/>
                <a:stretch>
                  <a:fillRect/>
                </a:stretch>
              </p:blipFill>
              <p:spPr>
                <a:xfrm rot="5400000">
                  <a:off x="4015148" y="251317"/>
                  <a:ext cx="870910" cy="1897422"/>
                </a:xfrm>
                <a:prstGeom prst="rect">
                  <a:avLst/>
                </a:prstGeom>
              </p:spPr>
            </p:pic>
            <p:pic>
              <p:nvPicPr>
                <p:cNvPr id="24" name="Picture 23">
                  <a:extLst>
                    <a:ext uri="{FF2B5EF4-FFF2-40B4-BE49-F238E27FC236}">
                      <a16:creationId xmlns:a16="http://schemas.microsoft.com/office/drawing/2014/main" id="{101D4717-4C49-4A0D-94EE-41D5DFCDBB04}"/>
                    </a:ext>
                  </a:extLst>
                </p:cNvPr>
                <p:cNvPicPr>
                  <a:picLocks noChangeAspect="1"/>
                </p:cNvPicPr>
                <p:nvPr/>
              </p:nvPicPr>
              <p:blipFill>
                <a:blip r:embed="rId4"/>
                <a:stretch>
                  <a:fillRect/>
                </a:stretch>
              </p:blipFill>
              <p:spPr>
                <a:xfrm rot="5400000">
                  <a:off x="4015148" y="2933421"/>
                  <a:ext cx="870910" cy="1897422"/>
                </a:xfrm>
                <a:prstGeom prst="rect">
                  <a:avLst/>
                </a:prstGeom>
              </p:spPr>
            </p:pic>
          </p:grpSp>
          <p:grpSp>
            <p:nvGrpSpPr>
              <p:cNvPr id="15" name="Group 14">
                <a:extLst>
                  <a:ext uri="{FF2B5EF4-FFF2-40B4-BE49-F238E27FC236}">
                    <a16:creationId xmlns:a16="http://schemas.microsoft.com/office/drawing/2014/main" id="{E9488C71-32F9-4997-B8CF-1592CA25C090}"/>
                  </a:ext>
                </a:extLst>
              </p:cNvPr>
              <p:cNvGrpSpPr/>
              <p:nvPr/>
            </p:nvGrpSpPr>
            <p:grpSpPr>
              <a:xfrm>
                <a:off x="8324262" y="893094"/>
                <a:ext cx="1897422" cy="3553014"/>
                <a:chOff x="3501892" y="764573"/>
                <a:chExt cx="1897422" cy="3553014"/>
              </a:xfrm>
            </p:grpSpPr>
            <p:pic>
              <p:nvPicPr>
                <p:cNvPr id="16" name="Picture 15">
                  <a:extLst>
                    <a:ext uri="{FF2B5EF4-FFF2-40B4-BE49-F238E27FC236}">
                      <a16:creationId xmlns:a16="http://schemas.microsoft.com/office/drawing/2014/main" id="{98103081-E177-48C0-918E-247F482DE2AD}"/>
                    </a:ext>
                  </a:extLst>
                </p:cNvPr>
                <p:cNvPicPr>
                  <a:picLocks noChangeAspect="1"/>
                </p:cNvPicPr>
                <p:nvPr/>
              </p:nvPicPr>
              <p:blipFill>
                <a:blip r:embed="rId4"/>
                <a:stretch>
                  <a:fillRect/>
                </a:stretch>
              </p:blipFill>
              <p:spPr>
                <a:xfrm rot="5400000">
                  <a:off x="4015148" y="2040717"/>
                  <a:ext cx="870910" cy="1897422"/>
                </a:xfrm>
                <a:prstGeom prst="rect">
                  <a:avLst/>
                </a:prstGeom>
              </p:spPr>
            </p:pic>
            <p:pic>
              <p:nvPicPr>
                <p:cNvPr id="18" name="Picture 17">
                  <a:extLst>
                    <a:ext uri="{FF2B5EF4-FFF2-40B4-BE49-F238E27FC236}">
                      <a16:creationId xmlns:a16="http://schemas.microsoft.com/office/drawing/2014/main" id="{664E377B-DB47-4F0D-9AD7-BDB47F2AB221}"/>
                    </a:ext>
                  </a:extLst>
                </p:cNvPr>
                <p:cNvPicPr>
                  <a:picLocks noChangeAspect="1"/>
                </p:cNvPicPr>
                <p:nvPr/>
              </p:nvPicPr>
              <p:blipFill>
                <a:blip r:embed="rId4"/>
                <a:stretch>
                  <a:fillRect/>
                </a:stretch>
              </p:blipFill>
              <p:spPr>
                <a:xfrm rot="5400000">
                  <a:off x="4015148" y="1143999"/>
                  <a:ext cx="870910" cy="1897422"/>
                </a:xfrm>
                <a:prstGeom prst="rect">
                  <a:avLst/>
                </a:prstGeom>
              </p:spPr>
            </p:pic>
            <p:pic>
              <p:nvPicPr>
                <p:cNvPr id="19" name="Picture 18">
                  <a:extLst>
                    <a:ext uri="{FF2B5EF4-FFF2-40B4-BE49-F238E27FC236}">
                      <a16:creationId xmlns:a16="http://schemas.microsoft.com/office/drawing/2014/main" id="{6165DE21-CB19-4061-BC5B-C4DEA1AB5F91}"/>
                    </a:ext>
                  </a:extLst>
                </p:cNvPr>
                <p:cNvPicPr>
                  <a:picLocks noChangeAspect="1"/>
                </p:cNvPicPr>
                <p:nvPr/>
              </p:nvPicPr>
              <p:blipFill>
                <a:blip r:embed="rId4"/>
                <a:stretch>
                  <a:fillRect/>
                </a:stretch>
              </p:blipFill>
              <p:spPr>
                <a:xfrm rot="5400000">
                  <a:off x="4015148" y="251317"/>
                  <a:ext cx="870910" cy="1897422"/>
                </a:xfrm>
                <a:prstGeom prst="rect">
                  <a:avLst/>
                </a:prstGeom>
              </p:spPr>
            </p:pic>
            <p:pic>
              <p:nvPicPr>
                <p:cNvPr id="20" name="Picture 19">
                  <a:extLst>
                    <a:ext uri="{FF2B5EF4-FFF2-40B4-BE49-F238E27FC236}">
                      <a16:creationId xmlns:a16="http://schemas.microsoft.com/office/drawing/2014/main" id="{98482A8C-C9DB-497E-BE94-EB73253D93D5}"/>
                    </a:ext>
                  </a:extLst>
                </p:cNvPr>
                <p:cNvPicPr>
                  <a:picLocks noChangeAspect="1"/>
                </p:cNvPicPr>
                <p:nvPr/>
              </p:nvPicPr>
              <p:blipFill>
                <a:blip r:embed="rId4"/>
                <a:stretch>
                  <a:fillRect/>
                </a:stretch>
              </p:blipFill>
              <p:spPr>
                <a:xfrm rot="5400000">
                  <a:off x="4015148" y="2933421"/>
                  <a:ext cx="870910" cy="1897422"/>
                </a:xfrm>
                <a:prstGeom prst="rect">
                  <a:avLst/>
                </a:prstGeom>
              </p:spPr>
            </p:pic>
          </p:grpSp>
        </p:grpSp>
        <p:sp>
          <p:nvSpPr>
            <p:cNvPr id="33" name="TextBox 32">
              <a:extLst>
                <a:ext uri="{FF2B5EF4-FFF2-40B4-BE49-F238E27FC236}">
                  <a16:creationId xmlns:a16="http://schemas.microsoft.com/office/drawing/2014/main" id="{D44B8522-8A1C-4EB6-93B7-24BA91022F64}"/>
                </a:ext>
              </a:extLst>
            </p:cNvPr>
            <p:cNvSpPr txBox="1"/>
            <p:nvPr/>
          </p:nvSpPr>
          <p:spPr>
            <a:xfrm>
              <a:off x="7642804" y="3811447"/>
              <a:ext cx="3259184" cy="408422"/>
            </a:xfrm>
            <a:prstGeom prst="rect">
              <a:avLst/>
            </a:prstGeom>
            <a:noFill/>
          </p:spPr>
          <p:txBody>
            <a:bodyPr wrap="square" rtlCol="0">
              <a:spAutoFit/>
            </a:bodyPr>
            <a:lstStyle/>
            <a:p>
              <a:pPr algn="ctr"/>
              <a:r>
                <a:rPr lang="en-US" sz="1400" b="1" dirty="0">
                  <a:solidFill>
                    <a:srgbClr val="2C6754"/>
                  </a:solidFill>
                </a:rPr>
                <a:t>As big as 16 tennis courts</a:t>
              </a:r>
            </a:p>
          </p:txBody>
        </p:sp>
        <p:grpSp>
          <p:nvGrpSpPr>
            <p:cNvPr id="34" name="Group 33">
              <a:extLst>
                <a:ext uri="{FF2B5EF4-FFF2-40B4-BE49-F238E27FC236}">
                  <a16:creationId xmlns:a16="http://schemas.microsoft.com/office/drawing/2014/main" id="{139BE14B-310A-48BC-B8EB-36365A945B4D}"/>
                </a:ext>
              </a:extLst>
            </p:cNvPr>
            <p:cNvGrpSpPr/>
            <p:nvPr/>
          </p:nvGrpSpPr>
          <p:grpSpPr>
            <a:xfrm>
              <a:off x="7840183" y="4189967"/>
              <a:ext cx="2871362" cy="1550490"/>
              <a:chOff x="4410752" y="1605644"/>
              <a:chExt cx="5055744" cy="2607130"/>
            </a:xfrm>
          </p:grpSpPr>
          <p:grpSp>
            <p:nvGrpSpPr>
              <p:cNvPr id="35" name="Group 34">
                <a:extLst>
                  <a:ext uri="{FF2B5EF4-FFF2-40B4-BE49-F238E27FC236}">
                    <a16:creationId xmlns:a16="http://schemas.microsoft.com/office/drawing/2014/main" id="{2A56FA49-D264-43BE-A2AB-C5BA4D40F70A}"/>
                  </a:ext>
                </a:extLst>
              </p:cNvPr>
              <p:cNvGrpSpPr/>
              <p:nvPr/>
            </p:nvGrpSpPr>
            <p:grpSpPr>
              <a:xfrm>
                <a:off x="4410752" y="1605644"/>
                <a:ext cx="5055744" cy="865414"/>
                <a:chOff x="4410752" y="1605644"/>
                <a:chExt cx="5055744" cy="865414"/>
              </a:xfrm>
            </p:grpSpPr>
            <p:pic>
              <p:nvPicPr>
                <p:cNvPr id="50" name="Picture 2" descr="House, Icon, Symbol, Architecture, Roof, Window, Door">
                  <a:extLst>
                    <a:ext uri="{FF2B5EF4-FFF2-40B4-BE49-F238E27FC236}">
                      <a16:creationId xmlns:a16="http://schemas.microsoft.com/office/drawing/2014/main" id="{51A28779-FCED-4054-8583-8286BA14A3B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174" t="21746" r="22857" b="23175"/>
                <a:stretch/>
              </p:blipFill>
              <p:spPr bwMode="auto">
                <a:xfrm>
                  <a:off x="8623872" y="1605644"/>
                  <a:ext cx="842624" cy="85997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House, Icon, Symbol, Architecture, Roof, Window, Door">
                  <a:extLst>
                    <a:ext uri="{FF2B5EF4-FFF2-40B4-BE49-F238E27FC236}">
                      <a16:creationId xmlns:a16="http://schemas.microsoft.com/office/drawing/2014/main" id="{BBC6D7B5-B134-4E59-8BE2-A2F2A4CB8F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174" t="21746" r="22857" b="23175"/>
                <a:stretch/>
              </p:blipFill>
              <p:spPr bwMode="auto">
                <a:xfrm>
                  <a:off x="7771381" y="1611086"/>
                  <a:ext cx="842624" cy="85997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House, Icon, Symbol, Architecture, Roof, Window, Door">
                  <a:extLst>
                    <a:ext uri="{FF2B5EF4-FFF2-40B4-BE49-F238E27FC236}">
                      <a16:creationId xmlns:a16="http://schemas.microsoft.com/office/drawing/2014/main" id="{6E876B16-AEA4-470C-AD14-0A7D8E17C41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174" t="21746" r="22857" b="23175"/>
                <a:stretch/>
              </p:blipFill>
              <p:spPr bwMode="auto">
                <a:xfrm>
                  <a:off x="6938624" y="1611086"/>
                  <a:ext cx="842624" cy="85997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ouse, Icon, Symbol, Architecture, Roof, Window, Door">
                  <a:extLst>
                    <a:ext uri="{FF2B5EF4-FFF2-40B4-BE49-F238E27FC236}">
                      <a16:creationId xmlns:a16="http://schemas.microsoft.com/office/drawing/2014/main" id="{D03BB104-D455-4F05-BE84-9CA52E4B576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174" t="21746" r="22857" b="23175"/>
                <a:stretch/>
              </p:blipFill>
              <p:spPr bwMode="auto">
                <a:xfrm>
                  <a:off x="6096000" y="1611086"/>
                  <a:ext cx="842624" cy="85997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House, Icon, Symbol, Architecture, Roof, Window, Door">
                  <a:extLst>
                    <a:ext uri="{FF2B5EF4-FFF2-40B4-BE49-F238E27FC236}">
                      <a16:creationId xmlns:a16="http://schemas.microsoft.com/office/drawing/2014/main" id="{3389BE7F-5994-46D5-8767-311953EC7AE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174" t="21746" r="22857" b="23175"/>
                <a:stretch/>
              </p:blipFill>
              <p:spPr bwMode="auto">
                <a:xfrm>
                  <a:off x="4410752" y="1611086"/>
                  <a:ext cx="842624" cy="859972"/>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House, Icon, Symbol, Architecture, Roof, Window, Door">
                  <a:extLst>
                    <a:ext uri="{FF2B5EF4-FFF2-40B4-BE49-F238E27FC236}">
                      <a16:creationId xmlns:a16="http://schemas.microsoft.com/office/drawing/2014/main" id="{2CB9AFF1-E059-42C8-894D-06E2DB1E886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174" t="21746" r="22857" b="23175"/>
                <a:stretch/>
              </p:blipFill>
              <p:spPr bwMode="auto">
                <a:xfrm>
                  <a:off x="5253376" y="1611086"/>
                  <a:ext cx="842624" cy="8599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id="{0BAFE435-483C-4A2A-8E27-5D8B3C8A1D9B}"/>
                  </a:ext>
                </a:extLst>
              </p:cNvPr>
              <p:cNvGrpSpPr/>
              <p:nvPr/>
            </p:nvGrpSpPr>
            <p:grpSpPr>
              <a:xfrm>
                <a:off x="4410752" y="2476502"/>
                <a:ext cx="5055744" cy="865414"/>
                <a:chOff x="4410752" y="1605644"/>
                <a:chExt cx="5055744" cy="865414"/>
              </a:xfrm>
            </p:grpSpPr>
            <p:pic>
              <p:nvPicPr>
                <p:cNvPr id="44" name="Picture 2" descr="House, Icon, Symbol, Architecture, Roof, Window, Door">
                  <a:extLst>
                    <a:ext uri="{FF2B5EF4-FFF2-40B4-BE49-F238E27FC236}">
                      <a16:creationId xmlns:a16="http://schemas.microsoft.com/office/drawing/2014/main" id="{512146CE-7385-4BE8-AA76-2DF64AF2F1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174" t="21746" r="22857" b="23175"/>
                <a:stretch/>
              </p:blipFill>
              <p:spPr bwMode="auto">
                <a:xfrm>
                  <a:off x="8623872" y="1605644"/>
                  <a:ext cx="842624" cy="85997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House, Icon, Symbol, Architecture, Roof, Window, Door">
                  <a:extLst>
                    <a:ext uri="{FF2B5EF4-FFF2-40B4-BE49-F238E27FC236}">
                      <a16:creationId xmlns:a16="http://schemas.microsoft.com/office/drawing/2014/main" id="{BB5C6138-BF8E-4C16-A2EE-AC8D50EC0F2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174" t="21746" r="22857" b="23175"/>
                <a:stretch/>
              </p:blipFill>
              <p:spPr bwMode="auto">
                <a:xfrm>
                  <a:off x="7771381" y="1611086"/>
                  <a:ext cx="842624" cy="85997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House, Icon, Symbol, Architecture, Roof, Window, Door">
                  <a:extLst>
                    <a:ext uri="{FF2B5EF4-FFF2-40B4-BE49-F238E27FC236}">
                      <a16:creationId xmlns:a16="http://schemas.microsoft.com/office/drawing/2014/main" id="{216B6D9C-0DA6-49DB-99D6-07EB5C3B501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174" t="21746" r="22857" b="23175"/>
                <a:stretch/>
              </p:blipFill>
              <p:spPr bwMode="auto">
                <a:xfrm>
                  <a:off x="6938624" y="1611086"/>
                  <a:ext cx="842624" cy="85997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House, Icon, Symbol, Architecture, Roof, Window, Door">
                  <a:extLst>
                    <a:ext uri="{FF2B5EF4-FFF2-40B4-BE49-F238E27FC236}">
                      <a16:creationId xmlns:a16="http://schemas.microsoft.com/office/drawing/2014/main" id="{A53012E5-C6CE-434B-9820-B2412256872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174" t="21746" r="22857" b="23175"/>
                <a:stretch/>
              </p:blipFill>
              <p:spPr bwMode="auto">
                <a:xfrm>
                  <a:off x="6096000" y="1611086"/>
                  <a:ext cx="842624" cy="85997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ouse, Icon, Symbol, Architecture, Roof, Window, Door">
                  <a:extLst>
                    <a:ext uri="{FF2B5EF4-FFF2-40B4-BE49-F238E27FC236}">
                      <a16:creationId xmlns:a16="http://schemas.microsoft.com/office/drawing/2014/main" id="{8886C721-11D2-4200-B8D7-A16B47BADFA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174" t="21746" r="22857" b="23175"/>
                <a:stretch/>
              </p:blipFill>
              <p:spPr bwMode="auto">
                <a:xfrm>
                  <a:off x="4410752" y="1611086"/>
                  <a:ext cx="842624" cy="85997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House, Icon, Symbol, Architecture, Roof, Window, Door">
                  <a:extLst>
                    <a:ext uri="{FF2B5EF4-FFF2-40B4-BE49-F238E27FC236}">
                      <a16:creationId xmlns:a16="http://schemas.microsoft.com/office/drawing/2014/main" id="{7B9AF3C8-00CD-4EDF-BA17-3E7DB3FA538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174" t="21746" r="22857" b="23175"/>
                <a:stretch/>
              </p:blipFill>
              <p:spPr bwMode="auto">
                <a:xfrm>
                  <a:off x="5253376" y="1611086"/>
                  <a:ext cx="842624" cy="8599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9C6F2293-166F-4084-92FF-5553E726FA11}"/>
                  </a:ext>
                </a:extLst>
              </p:cNvPr>
              <p:cNvGrpSpPr/>
              <p:nvPr/>
            </p:nvGrpSpPr>
            <p:grpSpPr>
              <a:xfrm>
                <a:off x="4410752" y="3347360"/>
                <a:ext cx="5055744" cy="865414"/>
                <a:chOff x="4410752" y="1605644"/>
                <a:chExt cx="5055744" cy="865414"/>
              </a:xfrm>
            </p:grpSpPr>
            <p:pic>
              <p:nvPicPr>
                <p:cNvPr id="38" name="Picture 2" descr="House, Icon, Symbol, Architecture, Roof, Window, Door">
                  <a:extLst>
                    <a:ext uri="{FF2B5EF4-FFF2-40B4-BE49-F238E27FC236}">
                      <a16:creationId xmlns:a16="http://schemas.microsoft.com/office/drawing/2014/main" id="{26E46623-CD9C-4738-9119-F40385658EC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174" t="21746" r="22857" b="23175"/>
                <a:stretch/>
              </p:blipFill>
              <p:spPr bwMode="auto">
                <a:xfrm>
                  <a:off x="8623872" y="1605644"/>
                  <a:ext cx="842624" cy="85997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ouse, Icon, Symbol, Architecture, Roof, Window, Door">
                  <a:extLst>
                    <a:ext uri="{FF2B5EF4-FFF2-40B4-BE49-F238E27FC236}">
                      <a16:creationId xmlns:a16="http://schemas.microsoft.com/office/drawing/2014/main" id="{1FBB1018-5988-4CA6-9EFA-66EFE0B1DFC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174" t="21746" r="22857" b="23175"/>
                <a:stretch/>
              </p:blipFill>
              <p:spPr bwMode="auto">
                <a:xfrm>
                  <a:off x="7771381" y="1611086"/>
                  <a:ext cx="842624" cy="85997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House, Icon, Symbol, Architecture, Roof, Window, Door">
                  <a:extLst>
                    <a:ext uri="{FF2B5EF4-FFF2-40B4-BE49-F238E27FC236}">
                      <a16:creationId xmlns:a16="http://schemas.microsoft.com/office/drawing/2014/main" id="{C60FD55F-BFEC-4082-A051-945AF5663F0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174" t="21746" r="22857" b="23175"/>
                <a:stretch/>
              </p:blipFill>
              <p:spPr bwMode="auto">
                <a:xfrm>
                  <a:off x="6938624" y="1611086"/>
                  <a:ext cx="842624" cy="85997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ouse, Icon, Symbol, Architecture, Roof, Window, Door">
                  <a:extLst>
                    <a:ext uri="{FF2B5EF4-FFF2-40B4-BE49-F238E27FC236}">
                      <a16:creationId xmlns:a16="http://schemas.microsoft.com/office/drawing/2014/main" id="{9C3BCBFB-6BF3-41B4-A240-44F2AC8D2A1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174" t="21746" r="22857" b="23175"/>
                <a:stretch/>
              </p:blipFill>
              <p:spPr bwMode="auto">
                <a:xfrm>
                  <a:off x="6096000" y="1611086"/>
                  <a:ext cx="842624" cy="85997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House, Icon, Symbol, Architecture, Roof, Window, Door">
                  <a:extLst>
                    <a:ext uri="{FF2B5EF4-FFF2-40B4-BE49-F238E27FC236}">
                      <a16:creationId xmlns:a16="http://schemas.microsoft.com/office/drawing/2014/main" id="{1803B9A5-048D-4FFB-8E87-4DADC7B717E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174" t="21746" r="22857" b="23175"/>
                <a:stretch/>
              </p:blipFill>
              <p:spPr bwMode="auto">
                <a:xfrm>
                  <a:off x="4410752" y="1611086"/>
                  <a:ext cx="842624" cy="85997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House, Icon, Symbol, Architecture, Roof, Window, Door">
                  <a:extLst>
                    <a:ext uri="{FF2B5EF4-FFF2-40B4-BE49-F238E27FC236}">
                      <a16:creationId xmlns:a16="http://schemas.microsoft.com/office/drawing/2014/main" id="{A6CC00C7-97D0-4361-AF2D-5CC391E3722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174" t="21746" r="22857" b="23175"/>
                <a:stretch/>
              </p:blipFill>
              <p:spPr bwMode="auto">
                <a:xfrm>
                  <a:off x="5253376" y="1611086"/>
                  <a:ext cx="842624" cy="85997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56" name="TextBox 55">
              <a:extLst>
                <a:ext uri="{FF2B5EF4-FFF2-40B4-BE49-F238E27FC236}">
                  <a16:creationId xmlns:a16="http://schemas.microsoft.com/office/drawing/2014/main" id="{597AD88C-5FA0-4C51-98D3-2058F18A41F3}"/>
                </a:ext>
              </a:extLst>
            </p:cNvPr>
            <p:cNvSpPr txBox="1"/>
            <p:nvPr/>
          </p:nvSpPr>
          <p:spPr>
            <a:xfrm>
              <a:off x="6946854" y="5772770"/>
              <a:ext cx="4593771" cy="408422"/>
            </a:xfrm>
            <a:prstGeom prst="rect">
              <a:avLst/>
            </a:prstGeom>
            <a:noFill/>
          </p:spPr>
          <p:txBody>
            <a:bodyPr wrap="square" rtlCol="0">
              <a:spAutoFit/>
            </a:bodyPr>
            <a:lstStyle/>
            <a:p>
              <a:pPr algn="ctr"/>
              <a:r>
                <a:rPr lang="en-US" sz="1400" b="1" dirty="0">
                  <a:solidFill>
                    <a:srgbClr val="2C6754"/>
                  </a:solidFill>
                </a:rPr>
                <a:t>As big as 18, 2,400 square-ft houses</a:t>
              </a:r>
            </a:p>
          </p:txBody>
        </p:sp>
      </p:grpSp>
      <p:sp>
        <p:nvSpPr>
          <p:cNvPr id="2" name="TextBox 1">
            <a:extLst>
              <a:ext uri="{FF2B5EF4-FFF2-40B4-BE49-F238E27FC236}">
                <a16:creationId xmlns:a16="http://schemas.microsoft.com/office/drawing/2014/main" id="{63CDCE98-72DB-56F7-69C3-FA6C877E726B}"/>
              </a:ext>
            </a:extLst>
          </p:cNvPr>
          <p:cNvSpPr txBox="1"/>
          <p:nvPr/>
        </p:nvSpPr>
        <p:spPr>
          <a:xfrm>
            <a:off x="1004046" y="5682310"/>
            <a:ext cx="10197354" cy="438405"/>
          </a:xfrm>
          <a:prstGeom prst="rect">
            <a:avLst/>
          </a:prstGeom>
          <a:noFill/>
        </p:spPr>
        <p:txBody>
          <a:bodyPr wrap="square" lIns="0" tIns="0" rIns="0" bIns="0" rtlCol="0">
            <a:noAutofit/>
          </a:bodyPr>
          <a:lstStyle/>
          <a:p>
            <a:r>
              <a:rPr lang="en-US" sz="1000" i="1" dirty="0">
                <a:solidFill>
                  <a:schemeClr val="tx1">
                    <a:lumMod val="65000"/>
                    <a:lumOff val="35000"/>
                  </a:schemeClr>
                </a:solidFill>
                <a:latin typeface="Arial" panose="020B0604020202020204" pitchFamily="34" charset="0"/>
                <a:cs typeface="Arial" panose="020B0604020202020204" pitchFamily="34" charset="0"/>
              </a:rPr>
              <a:t>Image sources: a) “Acre Superimposed Over Football Fields.” Jc3s5h via Wikimedia Commons. </a:t>
            </a:r>
            <a:r>
              <a:rPr lang="en-US" sz="1000" i="1" dirty="0" err="1">
                <a:solidFill>
                  <a:schemeClr val="tx1">
                    <a:lumMod val="65000"/>
                    <a:lumOff val="35000"/>
                  </a:schemeClr>
                </a:solidFill>
                <a:latin typeface="Arial" panose="020B0604020202020204" pitchFamily="34" charset="0"/>
                <a:cs typeface="Arial" panose="020B0604020202020204" pitchFamily="34" charset="0"/>
              </a:rPr>
              <a:t>en.wikipedia.org</a:t>
            </a:r>
            <a:r>
              <a:rPr lang="en-US" sz="1000" i="1" dirty="0">
                <a:solidFill>
                  <a:schemeClr val="tx1">
                    <a:lumMod val="65000"/>
                    <a:lumOff val="35000"/>
                  </a:schemeClr>
                </a:solidFill>
                <a:latin typeface="Arial" panose="020B0604020202020204" pitchFamily="34" charset="0"/>
                <a:cs typeface="Arial" panose="020B0604020202020204" pitchFamily="34" charset="0"/>
              </a:rPr>
              <a:t>/wiki/Acre#/media/</a:t>
            </a:r>
            <a:r>
              <a:rPr lang="en-US" sz="1000" i="1" dirty="0" err="1">
                <a:solidFill>
                  <a:schemeClr val="tx1">
                    <a:lumMod val="65000"/>
                    <a:lumOff val="35000"/>
                  </a:schemeClr>
                </a:solidFill>
                <a:latin typeface="Arial" panose="020B0604020202020204" pitchFamily="34" charset="0"/>
                <a:cs typeface="Arial" panose="020B0604020202020204" pitchFamily="34" charset="0"/>
              </a:rPr>
              <a:t>File:Acre_superimposed_over_football_fields.svg</a:t>
            </a:r>
            <a:r>
              <a:rPr lang="en-US" sz="1000" i="1" dirty="0">
                <a:solidFill>
                  <a:schemeClr val="tx1">
                    <a:lumMod val="65000"/>
                    <a:lumOff val="35000"/>
                  </a:schemeClr>
                </a:solidFill>
                <a:latin typeface="Arial" panose="020B0604020202020204" pitchFamily="34" charset="0"/>
                <a:cs typeface="Arial" panose="020B0604020202020204" pitchFamily="34" charset="0"/>
              </a:rPr>
              <a:t>.</a:t>
            </a:r>
            <a:br>
              <a:rPr lang="en-US" sz="1000" i="1" dirty="0">
                <a:solidFill>
                  <a:schemeClr val="tx1">
                    <a:lumMod val="65000"/>
                    <a:lumOff val="35000"/>
                  </a:schemeClr>
                </a:solidFill>
                <a:latin typeface="Arial" panose="020B0604020202020204" pitchFamily="34" charset="0"/>
                <a:cs typeface="Arial" panose="020B0604020202020204" pitchFamily="34" charset="0"/>
              </a:rPr>
            </a:br>
            <a:r>
              <a:rPr lang="en-US" sz="1000" i="1" dirty="0">
                <a:solidFill>
                  <a:schemeClr val="tx1">
                    <a:lumMod val="65000"/>
                    <a:lumOff val="35000"/>
                  </a:schemeClr>
                </a:solidFill>
                <a:latin typeface="Arial" panose="020B0604020202020204" pitchFamily="34" charset="0"/>
                <a:cs typeface="Arial" panose="020B0604020202020204" pitchFamily="34" charset="0"/>
              </a:rPr>
              <a:t> b) “Eye View Diagram Outline.” </a:t>
            </a:r>
            <a:r>
              <a:rPr lang="en-US" sz="1000" i="1" dirty="0" err="1">
                <a:solidFill>
                  <a:schemeClr val="tx1">
                    <a:lumMod val="65000"/>
                    <a:lumOff val="35000"/>
                  </a:schemeClr>
                </a:solidFill>
                <a:latin typeface="Arial" panose="020B0604020202020204" pitchFamily="34" charset="0"/>
                <a:cs typeface="Arial" panose="020B0604020202020204" pitchFamily="34" charset="0"/>
              </a:rPr>
              <a:t>Clker</a:t>
            </a:r>
            <a:r>
              <a:rPr lang="en-US" sz="1000" i="1" dirty="0">
                <a:solidFill>
                  <a:schemeClr val="tx1">
                    <a:lumMod val="65000"/>
                    <a:lumOff val="35000"/>
                  </a:schemeClr>
                </a:solidFill>
                <a:latin typeface="Arial" panose="020B0604020202020204" pitchFamily="34" charset="0"/>
                <a:cs typeface="Arial" panose="020B0604020202020204" pitchFamily="34" charset="0"/>
              </a:rPr>
              <a:t> Free Vector Images via </a:t>
            </a:r>
            <a:r>
              <a:rPr lang="en-US" sz="1000" i="1" dirty="0" err="1">
                <a:solidFill>
                  <a:schemeClr val="tx1">
                    <a:lumMod val="65000"/>
                    <a:lumOff val="35000"/>
                  </a:schemeClr>
                </a:solidFill>
                <a:latin typeface="Arial" panose="020B0604020202020204" pitchFamily="34" charset="0"/>
                <a:cs typeface="Arial" panose="020B0604020202020204" pitchFamily="34" charset="0"/>
              </a:rPr>
              <a:t>Pixabay</a:t>
            </a:r>
            <a:r>
              <a:rPr lang="en-US" sz="1000" i="1" dirty="0">
                <a:solidFill>
                  <a:schemeClr val="tx1">
                    <a:lumMod val="65000"/>
                    <a:lumOff val="35000"/>
                  </a:schemeClr>
                </a:solidFill>
                <a:latin typeface="Arial" panose="020B0604020202020204" pitchFamily="34" charset="0"/>
                <a:cs typeface="Arial" panose="020B0604020202020204" pitchFamily="34" charset="0"/>
              </a:rPr>
              <a:t>. </a:t>
            </a:r>
            <a:r>
              <a:rPr lang="en-US" sz="1000" i="1" dirty="0" err="1">
                <a:solidFill>
                  <a:schemeClr val="tx1">
                    <a:lumMod val="65000"/>
                    <a:lumOff val="35000"/>
                  </a:schemeClr>
                </a:solidFill>
                <a:latin typeface="Arial" panose="020B0604020202020204" pitchFamily="34" charset="0"/>
                <a:cs typeface="Arial" panose="020B0604020202020204" pitchFamily="34" charset="0"/>
              </a:rPr>
              <a:t>pixabay.com</a:t>
            </a:r>
            <a:r>
              <a:rPr lang="en-US" sz="1000" i="1" dirty="0">
                <a:solidFill>
                  <a:schemeClr val="tx1">
                    <a:lumMod val="65000"/>
                    <a:lumOff val="35000"/>
                  </a:schemeClr>
                </a:solidFill>
                <a:latin typeface="Arial" panose="020B0604020202020204" pitchFamily="34" charset="0"/>
                <a:cs typeface="Arial" panose="020B0604020202020204" pitchFamily="34" charset="0"/>
              </a:rPr>
              <a:t>/images/id-40326. c) “House Icon Symbol Architecture.” janjf93 via </a:t>
            </a:r>
            <a:r>
              <a:rPr lang="en-US" sz="1000" i="1" dirty="0" err="1">
                <a:solidFill>
                  <a:schemeClr val="tx1">
                    <a:lumMod val="65000"/>
                    <a:lumOff val="35000"/>
                  </a:schemeClr>
                </a:solidFill>
                <a:latin typeface="Arial" panose="020B0604020202020204" pitchFamily="34" charset="0"/>
                <a:cs typeface="Arial" panose="020B0604020202020204" pitchFamily="34" charset="0"/>
              </a:rPr>
              <a:t>Pixabay</a:t>
            </a:r>
            <a:r>
              <a:rPr lang="en-US" sz="1000" i="1" dirty="0">
                <a:solidFill>
                  <a:schemeClr val="tx1">
                    <a:lumMod val="65000"/>
                    <a:lumOff val="35000"/>
                  </a:schemeClr>
                </a:solidFill>
                <a:latin typeface="Arial" panose="020B0604020202020204" pitchFamily="34" charset="0"/>
                <a:cs typeface="Arial" panose="020B0604020202020204" pitchFamily="34" charset="0"/>
              </a:rPr>
              <a:t>. </a:t>
            </a:r>
            <a:r>
              <a:rPr lang="en-US" sz="1000" i="1" dirty="0" err="1">
                <a:solidFill>
                  <a:schemeClr val="tx1">
                    <a:lumMod val="65000"/>
                    <a:lumOff val="35000"/>
                  </a:schemeClr>
                </a:solidFill>
                <a:latin typeface="Arial" panose="020B0604020202020204" pitchFamily="34" charset="0"/>
                <a:cs typeface="Arial" panose="020B0604020202020204" pitchFamily="34" charset="0"/>
              </a:rPr>
              <a:t>pixabay.com</a:t>
            </a:r>
            <a:r>
              <a:rPr lang="en-US" sz="1000" i="1" dirty="0">
                <a:solidFill>
                  <a:schemeClr val="tx1">
                    <a:lumMod val="65000"/>
                    <a:lumOff val="35000"/>
                  </a:schemeClr>
                </a:solidFill>
                <a:latin typeface="Arial" panose="020B0604020202020204" pitchFamily="34" charset="0"/>
                <a:cs typeface="Arial" panose="020B0604020202020204" pitchFamily="34" charset="0"/>
              </a:rPr>
              <a:t>/vectors/house-icon-symbol-architecture-2492054.</a:t>
            </a:r>
          </a:p>
          <a:p>
            <a:endParaRPr lang="en-US" sz="1000" dirty="0"/>
          </a:p>
        </p:txBody>
      </p:sp>
    </p:spTree>
    <p:extLst>
      <p:ext uri="{BB962C8B-B14F-4D97-AF65-F5344CB8AC3E}">
        <p14:creationId xmlns:p14="http://schemas.microsoft.com/office/powerpoint/2010/main" val="3509693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3C8FAFE-145B-4B79-9D02-CAF218A6BC3C}"/>
              </a:ext>
            </a:extLst>
          </p:cNvPr>
          <p:cNvSpPr>
            <a:spLocks noGrp="1"/>
          </p:cNvSpPr>
          <p:nvPr>
            <p:ph type="title"/>
          </p:nvPr>
        </p:nvSpPr>
        <p:spPr>
          <a:xfrm>
            <a:off x="1004046" y="495300"/>
            <a:ext cx="4573794" cy="1975757"/>
          </a:xfrm>
        </p:spPr>
        <p:txBody>
          <a:bodyPr/>
          <a:lstStyle/>
          <a:p>
            <a:r>
              <a:rPr lang="en-US" b="1" dirty="0"/>
              <a:t>Siletz ancestral homelands </a:t>
            </a:r>
            <a:br>
              <a:rPr lang="en-US" b="1" dirty="0"/>
            </a:br>
            <a:r>
              <a:rPr lang="en-US" b="1" dirty="0"/>
              <a:t>and languages </a:t>
            </a:r>
            <a:r>
              <a:rPr lang="en-US" dirty="0"/>
              <a:t> </a:t>
            </a:r>
          </a:p>
        </p:txBody>
      </p:sp>
      <p:grpSp>
        <p:nvGrpSpPr>
          <p:cNvPr id="3" name="Group 2"/>
          <p:cNvGrpSpPr/>
          <p:nvPr/>
        </p:nvGrpSpPr>
        <p:grpSpPr>
          <a:xfrm>
            <a:off x="6096000" y="0"/>
            <a:ext cx="6096000" cy="6847654"/>
            <a:chOff x="6096000" y="0"/>
            <a:chExt cx="6096000" cy="6847654"/>
          </a:xfrm>
        </p:grpSpPr>
        <p:sp>
          <p:nvSpPr>
            <p:cNvPr id="2" name="Rectangle 1"/>
            <p:cNvSpPr/>
            <p:nvPr/>
          </p:nvSpPr>
          <p:spPr>
            <a:xfrm>
              <a:off x="6096000" y="0"/>
              <a:ext cx="1465780" cy="6847654"/>
            </a:xfrm>
            <a:prstGeom prst="rect">
              <a:avLst/>
            </a:prstGeom>
            <a:solidFill>
              <a:srgbClr val="94C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descr="Map&#10;&#10;Description automatically generated">
              <a:extLst>
                <a:ext uri="{FF2B5EF4-FFF2-40B4-BE49-F238E27FC236}">
                  <a16:creationId xmlns:a16="http://schemas.microsoft.com/office/drawing/2014/main" id="{C6E4A47A-5E7C-4E86-8E25-A8F8604EC84C}"/>
                </a:ext>
              </a:extLst>
            </p:cNvPr>
            <p:cNvPicPr>
              <a:picLocks noChangeAspect="1"/>
            </p:cNvPicPr>
            <p:nvPr/>
          </p:nvPicPr>
          <p:blipFill rotWithShape="1">
            <a:blip r:embed="rId3"/>
            <a:srcRect l="2258" t="8618" r="1834" b="1129"/>
            <a:stretch/>
          </p:blipFill>
          <p:spPr>
            <a:xfrm>
              <a:off x="7326086" y="2151"/>
              <a:ext cx="4865914" cy="6845503"/>
            </a:xfrm>
            <a:prstGeom prst="rect">
              <a:avLst/>
            </a:prstGeom>
            <a:ln>
              <a:noFill/>
            </a:ln>
          </p:spPr>
        </p:pic>
      </p:grpSp>
      <p:sp>
        <p:nvSpPr>
          <p:cNvPr id="9" name="TextBox 8">
            <a:extLst>
              <a:ext uri="{FF2B5EF4-FFF2-40B4-BE49-F238E27FC236}">
                <a16:creationId xmlns:a16="http://schemas.microsoft.com/office/drawing/2014/main" id="{35BFF957-3C90-D22B-49A7-541D1927FA91}"/>
              </a:ext>
            </a:extLst>
          </p:cNvPr>
          <p:cNvSpPr txBox="1"/>
          <p:nvPr/>
        </p:nvSpPr>
        <p:spPr>
          <a:xfrm>
            <a:off x="1004046" y="5815584"/>
            <a:ext cx="4776042" cy="305131"/>
          </a:xfrm>
          <a:prstGeom prst="rect">
            <a:avLst/>
          </a:prstGeom>
          <a:noFill/>
        </p:spPr>
        <p:txBody>
          <a:bodyPr wrap="square" lIns="0" tIns="0" rIns="0" bIns="0" rtlCol="0" anchor="t">
            <a:noAutofit/>
          </a:bodyPr>
          <a:lstStyle/>
          <a:p>
            <a:r>
              <a:rPr lang="en-US" sz="1000" i="1" dirty="0">
                <a:solidFill>
                  <a:schemeClr val="tx1">
                    <a:lumMod val="65000"/>
                    <a:lumOff val="35000"/>
                  </a:schemeClr>
                </a:solidFill>
                <a:latin typeface="Arial"/>
                <a:cs typeface="Arial"/>
              </a:rPr>
              <a:t>Image source: </a:t>
            </a:r>
            <a:r>
              <a:rPr lang="en-US" sz="1000" dirty="0">
                <a:solidFill>
                  <a:schemeClr val="tx1">
                    <a:lumMod val="65000"/>
                    <a:lumOff val="35000"/>
                  </a:schemeClr>
                </a:solidFill>
                <a:latin typeface="Arial"/>
                <a:cs typeface="Arial"/>
              </a:rPr>
              <a:t>Wilkinson, C. (2010). </a:t>
            </a:r>
            <a:r>
              <a:rPr lang="en-US" sz="1000" i="1" dirty="0">
                <a:solidFill>
                  <a:schemeClr val="tx1">
                    <a:lumMod val="65000"/>
                    <a:lumOff val="35000"/>
                  </a:schemeClr>
                </a:solidFill>
                <a:latin typeface="Arial"/>
                <a:cs typeface="Arial"/>
              </a:rPr>
              <a:t>The people are dancing again: </a:t>
            </a:r>
            <a:br>
              <a:rPr lang="en-US" sz="1000" i="1" dirty="0">
                <a:latin typeface="Arial" panose="020B0604020202020204" pitchFamily="34" charset="0"/>
                <a:cs typeface="Arial" panose="020B0604020202020204" pitchFamily="34" charset="0"/>
              </a:rPr>
            </a:br>
            <a:r>
              <a:rPr lang="en-US" sz="1000" i="1" dirty="0">
                <a:solidFill>
                  <a:schemeClr val="tx1">
                    <a:lumMod val="65000"/>
                    <a:lumOff val="35000"/>
                  </a:schemeClr>
                </a:solidFill>
                <a:latin typeface="Arial"/>
                <a:cs typeface="Arial"/>
              </a:rPr>
              <a:t>The history of the Siletz Tribe of Western Oregon. </a:t>
            </a:r>
            <a:r>
              <a:rPr lang="en-US" sz="1000" dirty="0">
                <a:solidFill>
                  <a:schemeClr val="tx1">
                    <a:lumMod val="65000"/>
                    <a:lumOff val="35000"/>
                  </a:schemeClr>
                </a:solidFill>
                <a:latin typeface="Arial"/>
                <a:cs typeface="Arial"/>
              </a:rPr>
              <a:t>University of Washington Press.</a:t>
            </a:r>
          </a:p>
        </p:txBody>
      </p:sp>
    </p:spTree>
    <p:extLst>
      <p:ext uri="{BB962C8B-B14F-4D97-AF65-F5344CB8AC3E}">
        <p14:creationId xmlns:p14="http://schemas.microsoft.com/office/powerpoint/2010/main" val="2924238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21779" y="0"/>
            <a:ext cx="6143626" cy="6847654"/>
            <a:chOff x="6095999" y="0"/>
            <a:chExt cx="6143626" cy="6847654"/>
          </a:xfrm>
        </p:grpSpPr>
        <p:sp>
          <p:nvSpPr>
            <p:cNvPr id="2" name="Rectangle 1"/>
            <p:cNvSpPr/>
            <p:nvPr/>
          </p:nvSpPr>
          <p:spPr>
            <a:xfrm>
              <a:off x="6095999" y="0"/>
              <a:ext cx="1691811" cy="6847654"/>
            </a:xfrm>
            <a:prstGeom prst="rect">
              <a:avLst/>
            </a:prstGeom>
            <a:solidFill>
              <a:srgbClr val="9FC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98001557-A2E1-4BCB-8632-CFE43EDD91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62" t="3450" r="49785" b="3686"/>
            <a:stretch/>
          </p:blipFill>
          <p:spPr bwMode="auto">
            <a:xfrm>
              <a:off x="7472952" y="0"/>
              <a:ext cx="4766673" cy="6847654"/>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itle 1">
            <a:extLst>
              <a:ext uri="{FF2B5EF4-FFF2-40B4-BE49-F238E27FC236}">
                <a16:creationId xmlns:a16="http://schemas.microsoft.com/office/drawing/2014/main" id="{63C8FAFE-145B-4B79-9D02-CAF218A6BC3C}"/>
              </a:ext>
            </a:extLst>
          </p:cNvPr>
          <p:cNvSpPr>
            <a:spLocks noGrp="1"/>
          </p:cNvSpPr>
          <p:nvPr>
            <p:ph type="title"/>
          </p:nvPr>
        </p:nvSpPr>
        <p:spPr>
          <a:xfrm>
            <a:off x="1004046" y="495300"/>
            <a:ext cx="8882904" cy="1975757"/>
          </a:xfrm>
        </p:spPr>
        <p:txBody>
          <a:bodyPr/>
          <a:lstStyle/>
          <a:p>
            <a:r>
              <a:rPr lang="en-US" b="1" dirty="0"/>
              <a:t>Siletz ancestral areas and </a:t>
            </a:r>
            <a:br>
              <a:rPr lang="en-US" b="1" dirty="0"/>
            </a:br>
            <a:r>
              <a:rPr lang="en-US" b="1" dirty="0"/>
              <a:t>1855 reservation boundaries</a:t>
            </a:r>
          </a:p>
        </p:txBody>
      </p:sp>
      <p:sp>
        <p:nvSpPr>
          <p:cNvPr id="7" name="TextBox 6">
            <a:extLst>
              <a:ext uri="{FF2B5EF4-FFF2-40B4-BE49-F238E27FC236}">
                <a16:creationId xmlns:a16="http://schemas.microsoft.com/office/drawing/2014/main" id="{16F615BE-31A1-CD0D-8735-259B8F552CFE}"/>
              </a:ext>
            </a:extLst>
          </p:cNvPr>
          <p:cNvSpPr txBox="1"/>
          <p:nvPr/>
        </p:nvSpPr>
        <p:spPr>
          <a:xfrm>
            <a:off x="1004046" y="5974080"/>
            <a:ext cx="10197354" cy="146635"/>
          </a:xfrm>
          <a:prstGeom prst="rect">
            <a:avLst/>
          </a:prstGeom>
          <a:noFill/>
        </p:spPr>
        <p:txBody>
          <a:bodyPr wrap="square" lIns="0" tIns="0" rIns="0" bIns="0" rtlCol="0">
            <a:noAutofit/>
          </a:bodyPr>
          <a:lstStyle/>
          <a:p>
            <a:r>
              <a:rPr lang="en-US" sz="1000" i="1" dirty="0">
                <a:solidFill>
                  <a:schemeClr val="tx1">
                    <a:lumMod val="65000"/>
                    <a:lumOff val="35000"/>
                  </a:schemeClr>
                </a:solidFill>
                <a:latin typeface="Arial" panose="020B0604020202020204" pitchFamily="34" charset="0"/>
                <a:cs typeface="Arial" panose="020B0604020202020204" pitchFamily="34" charset="0"/>
              </a:rPr>
              <a:t>Image source: Confederated Tribes of Siletz Indians.</a:t>
            </a:r>
          </a:p>
        </p:txBody>
      </p:sp>
    </p:spTree>
    <p:extLst>
      <p:ext uri="{BB962C8B-B14F-4D97-AF65-F5344CB8AC3E}">
        <p14:creationId xmlns:p14="http://schemas.microsoft.com/office/powerpoint/2010/main" val="1573835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3C8FAFE-145B-4B79-9D02-CAF218A6BC3C}"/>
              </a:ext>
            </a:extLst>
          </p:cNvPr>
          <p:cNvSpPr>
            <a:spLocks noGrp="1"/>
          </p:cNvSpPr>
          <p:nvPr>
            <p:ph type="title"/>
          </p:nvPr>
        </p:nvSpPr>
        <p:spPr>
          <a:xfrm>
            <a:off x="1004046" y="495301"/>
            <a:ext cx="6074848" cy="1207770"/>
          </a:xfrm>
        </p:spPr>
        <p:txBody>
          <a:bodyPr/>
          <a:lstStyle/>
          <a:p>
            <a:r>
              <a:rPr lang="en-US" b="1" dirty="0"/>
              <a:t>Original Siletz Coast Reservation (1855)</a:t>
            </a:r>
          </a:p>
        </p:txBody>
      </p:sp>
      <p:pic>
        <p:nvPicPr>
          <p:cNvPr id="10" name="Picture 9">
            <a:extLst>
              <a:ext uri="{FF2B5EF4-FFF2-40B4-BE49-F238E27FC236}">
                <a16:creationId xmlns:a16="http://schemas.microsoft.com/office/drawing/2014/main" id="{11833221-3A5E-478F-A4F4-34905E9535E1}"/>
              </a:ext>
            </a:extLst>
          </p:cNvPr>
          <p:cNvPicPr>
            <a:picLocks noChangeAspect="1"/>
          </p:cNvPicPr>
          <p:nvPr/>
        </p:nvPicPr>
        <p:blipFill rotWithShape="1">
          <a:blip r:embed="rId3"/>
          <a:srcRect l="2617" t="1116" r="1693" b="1204"/>
          <a:stretch/>
        </p:blipFill>
        <p:spPr>
          <a:xfrm>
            <a:off x="7463675" y="0"/>
            <a:ext cx="4728325" cy="6361127"/>
          </a:xfrm>
          <a:prstGeom prst="rect">
            <a:avLst/>
          </a:prstGeom>
        </p:spPr>
      </p:pic>
      <p:sp>
        <p:nvSpPr>
          <p:cNvPr id="13" name="Content Placeholder 12">
            <a:extLst>
              <a:ext uri="{FF2B5EF4-FFF2-40B4-BE49-F238E27FC236}">
                <a16:creationId xmlns:a16="http://schemas.microsoft.com/office/drawing/2014/main" id="{3BDF5534-1EB8-4AC4-A2FC-7A1C4833301A}"/>
              </a:ext>
            </a:extLst>
          </p:cNvPr>
          <p:cNvSpPr>
            <a:spLocks noGrp="1"/>
          </p:cNvSpPr>
          <p:nvPr>
            <p:ph idx="1"/>
          </p:nvPr>
        </p:nvSpPr>
        <p:spPr>
          <a:xfrm>
            <a:off x="1004046" y="1825625"/>
            <a:ext cx="6391164" cy="3922032"/>
          </a:xfrm>
        </p:spPr>
        <p:txBody>
          <a:bodyPr lIns="0" tIns="0" rIns="0" bIns="0">
            <a:noAutofit/>
          </a:bodyPr>
          <a:lstStyle/>
          <a:p>
            <a:pPr>
              <a:lnSpc>
                <a:spcPct val="120000"/>
              </a:lnSpc>
            </a:pPr>
            <a:r>
              <a:rPr lang="en-US" dirty="0"/>
              <a:t>Conceived of and advocated for by Joel Palmer, Superintendent of Indian Affairs of the Oregon Territory</a:t>
            </a:r>
          </a:p>
          <a:p>
            <a:pPr>
              <a:lnSpc>
                <a:spcPct val="120000"/>
              </a:lnSpc>
            </a:pPr>
            <a:r>
              <a:rPr lang="en-US" dirty="0"/>
              <a:t>Established by executive order of President Franklin Pierce on November 9, 1855</a:t>
            </a:r>
          </a:p>
          <a:p>
            <a:pPr>
              <a:lnSpc>
                <a:spcPct val="120000"/>
              </a:lnSpc>
            </a:pPr>
            <a:r>
              <a:rPr lang="en-US" dirty="0"/>
              <a:t>1.1 million acres, from Cape Lookout to </a:t>
            </a:r>
            <a:r>
              <a:rPr lang="en-US" dirty="0" err="1"/>
              <a:t>Siltcoos</a:t>
            </a:r>
            <a:r>
              <a:rPr lang="en-US" dirty="0"/>
              <a:t> River (a third of the entire Oregon coastline)</a:t>
            </a:r>
          </a:p>
          <a:p>
            <a:pPr>
              <a:lnSpc>
                <a:spcPct val="130000"/>
              </a:lnSpc>
            </a:pPr>
            <a:r>
              <a:rPr lang="en-US" dirty="0"/>
              <a:t>Members of dozens of Native American bands living </a:t>
            </a:r>
            <a:br>
              <a:rPr lang="en-US" dirty="0"/>
            </a:br>
            <a:r>
              <a:rPr lang="en-US" dirty="0"/>
              <a:t>in Western Oregon were forcibly relocated to the reservation beginning in 1856</a:t>
            </a:r>
          </a:p>
        </p:txBody>
      </p:sp>
      <p:sp>
        <p:nvSpPr>
          <p:cNvPr id="9" name="TextBox 8">
            <a:extLst>
              <a:ext uri="{FF2B5EF4-FFF2-40B4-BE49-F238E27FC236}">
                <a16:creationId xmlns:a16="http://schemas.microsoft.com/office/drawing/2014/main" id="{8391DD63-7C78-A85F-CBD1-670E6C0A0CE9}"/>
              </a:ext>
            </a:extLst>
          </p:cNvPr>
          <p:cNvSpPr txBox="1"/>
          <p:nvPr/>
        </p:nvSpPr>
        <p:spPr>
          <a:xfrm>
            <a:off x="1004046" y="5974080"/>
            <a:ext cx="10197354" cy="146635"/>
          </a:xfrm>
          <a:prstGeom prst="rect">
            <a:avLst/>
          </a:prstGeom>
          <a:noFill/>
        </p:spPr>
        <p:txBody>
          <a:bodyPr wrap="square" lIns="0" tIns="0" rIns="0" bIns="0" rtlCol="0">
            <a:noAutofit/>
          </a:bodyPr>
          <a:lstStyle/>
          <a:p>
            <a:r>
              <a:rPr lang="en-US" sz="1000" i="1" dirty="0">
                <a:solidFill>
                  <a:schemeClr val="tx1">
                    <a:lumMod val="65000"/>
                    <a:lumOff val="35000"/>
                  </a:schemeClr>
                </a:solidFill>
                <a:latin typeface="Arial" panose="020B0604020202020204" pitchFamily="34" charset="0"/>
                <a:cs typeface="Arial" panose="020B0604020202020204" pitchFamily="34" charset="0"/>
              </a:rPr>
              <a:t>Image source: Confederated Tribes of Siletz Indians.</a:t>
            </a:r>
          </a:p>
          <a:p>
            <a:endParaRPr lang="en-US" sz="1000" i="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8558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DC5180-77FA-4888-BD3C-DCAAF6562DA9}"/>
              </a:ext>
            </a:extLst>
          </p:cNvPr>
          <p:cNvPicPr>
            <a:picLocks noChangeAspect="1"/>
          </p:cNvPicPr>
          <p:nvPr/>
        </p:nvPicPr>
        <p:blipFill rotWithShape="1">
          <a:blip r:embed="rId3"/>
          <a:srcRect l="8031" t="16314" r="7390" b="1049"/>
          <a:stretch/>
        </p:blipFill>
        <p:spPr>
          <a:xfrm>
            <a:off x="6959601" y="0"/>
            <a:ext cx="5232400" cy="6858000"/>
          </a:xfrm>
          <a:prstGeom prst="rect">
            <a:avLst/>
          </a:prstGeom>
        </p:spPr>
      </p:pic>
      <p:sp>
        <p:nvSpPr>
          <p:cNvPr id="17" name="Title 1">
            <a:extLst>
              <a:ext uri="{FF2B5EF4-FFF2-40B4-BE49-F238E27FC236}">
                <a16:creationId xmlns:a16="http://schemas.microsoft.com/office/drawing/2014/main" id="{63C8FAFE-145B-4B79-9D02-CAF218A6BC3C}"/>
              </a:ext>
            </a:extLst>
          </p:cNvPr>
          <p:cNvSpPr>
            <a:spLocks noGrp="1"/>
          </p:cNvSpPr>
          <p:nvPr>
            <p:ph type="title"/>
          </p:nvPr>
        </p:nvSpPr>
        <p:spPr>
          <a:xfrm>
            <a:off x="1004046" y="495300"/>
            <a:ext cx="6368304" cy="716855"/>
          </a:xfrm>
        </p:spPr>
        <p:txBody>
          <a:bodyPr/>
          <a:lstStyle/>
          <a:p>
            <a:r>
              <a:rPr lang="en-US" b="1" dirty="0"/>
              <a:t>Reservation reductions</a:t>
            </a:r>
          </a:p>
        </p:txBody>
      </p:sp>
      <p:sp>
        <p:nvSpPr>
          <p:cNvPr id="13" name="Content Placeholder 12">
            <a:extLst>
              <a:ext uri="{FF2B5EF4-FFF2-40B4-BE49-F238E27FC236}">
                <a16:creationId xmlns:a16="http://schemas.microsoft.com/office/drawing/2014/main" id="{3BDF5534-1EB8-4AC4-A2FC-7A1C4833301A}"/>
              </a:ext>
            </a:extLst>
          </p:cNvPr>
          <p:cNvSpPr>
            <a:spLocks noGrp="1"/>
          </p:cNvSpPr>
          <p:nvPr>
            <p:ph idx="1"/>
          </p:nvPr>
        </p:nvSpPr>
        <p:spPr>
          <a:xfrm>
            <a:off x="1004046" y="1825625"/>
            <a:ext cx="5859091" cy="3922032"/>
          </a:xfrm>
        </p:spPr>
        <p:txBody>
          <a:bodyPr vert="horz" lIns="0" tIns="0" rIns="0" bIns="0" rtlCol="0" anchor="t">
            <a:noAutofit/>
          </a:bodyPr>
          <a:lstStyle/>
          <a:p>
            <a:pPr>
              <a:lnSpc>
                <a:spcPct val="120000"/>
              </a:lnSpc>
            </a:pPr>
            <a:r>
              <a:rPr lang="en-US" dirty="0">
                <a:latin typeface="Arial"/>
                <a:cs typeface="Arial"/>
              </a:rPr>
              <a:t>Yaquina Tract (200,000 acres) opened to white settlement by a presidential executive order of Andrew Johnson in 1865 (blue)</a:t>
            </a:r>
          </a:p>
          <a:p>
            <a:pPr>
              <a:lnSpc>
                <a:spcPct val="120000"/>
              </a:lnSpc>
            </a:pPr>
            <a:r>
              <a:rPr lang="en-US" dirty="0">
                <a:latin typeface="Arial"/>
                <a:cs typeface="Arial"/>
              </a:rPr>
              <a:t>Congress removed an additional two-thirds of reservation lands (700,000 acres) in 1875 (yellow and purple)</a:t>
            </a:r>
          </a:p>
          <a:p>
            <a:pPr>
              <a:lnSpc>
                <a:spcPct val="120000"/>
              </a:lnSpc>
            </a:pPr>
            <a:r>
              <a:rPr lang="en-US" dirty="0"/>
              <a:t>Most of the remaining reservation land (green) lost through allotment and termination (described in other lessons)</a:t>
            </a:r>
          </a:p>
        </p:txBody>
      </p:sp>
      <p:sp>
        <p:nvSpPr>
          <p:cNvPr id="10" name="TextBox 9">
            <a:extLst>
              <a:ext uri="{FF2B5EF4-FFF2-40B4-BE49-F238E27FC236}">
                <a16:creationId xmlns:a16="http://schemas.microsoft.com/office/drawing/2014/main" id="{D73D142B-9F4F-9CDA-DB0A-D35A6C11F425}"/>
              </a:ext>
            </a:extLst>
          </p:cNvPr>
          <p:cNvSpPr txBox="1"/>
          <p:nvPr/>
        </p:nvSpPr>
        <p:spPr>
          <a:xfrm>
            <a:off x="1004046" y="5974080"/>
            <a:ext cx="10197354" cy="146635"/>
          </a:xfrm>
          <a:prstGeom prst="rect">
            <a:avLst/>
          </a:prstGeom>
          <a:noFill/>
        </p:spPr>
        <p:txBody>
          <a:bodyPr wrap="square" lIns="0" tIns="0" rIns="0" bIns="0" rtlCol="0">
            <a:noAutofit/>
          </a:bodyPr>
          <a:lstStyle/>
          <a:p>
            <a:r>
              <a:rPr lang="en-US" sz="1000" i="1" dirty="0">
                <a:solidFill>
                  <a:schemeClr val="tx1">
                    <a:lumMod val="65000"/>
                    <a:lumOff val="35000"/>
                  </a:schemeClr>
                </a:solidFill>
                <a:latin typeface="Arial" panose="020B0604020202020204" pitchFamily="34" charset="0"/>
                <a:cs typeface="Arial" panose="020B0604020202020204" pitchFamily="34" charset="0"/>
              </a:rPr>
              <a:t>Image source: Confederated Tribes of Siletz Indians.</a:t>
            </a:r>
          </a:p>
          <a:p>
            <a:endParaRPr lang="en-US" sz="1000" i="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4740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3C8FAFE-145B-4B79-9D02-CAF218A6BC3C}"/>
              </a:ext>
            </a:extLst>
          </p:cNvPr>
          <p:cNvSpPr>
            <a:spLocks noGrp="1"/>
          </p:cNvSpPr>
          <p:nvPr>
            <p:ph type="title"/>
          </p:nvPr>
        </p:nvSpPr>
        <p:spPr>
          <a:xfrm>
            <a:off x="1004046" y="495300"/>
            <a:ext cx="10151634" cy="630973"/>
          </a:xfrm>
        </p:spPr>
        <p:txBody>
          <a:bodyPr/>
          <a:lstStyle/>
          <a:p>
            <a:r>
              <a:rPr lang="en-US" b="1" dirty="0"/>
              <a:t>Land losses (acres)*</a:t>
            </a:r>
          </a:p>
        </p:txBody>
      </p:sp>
      <p:graphicFrame>
        <p:nvGraphicFramePr>
          <p:cNvPr id="5" name="Table 16">
            <a:extLst>
              <a:ext uri="{FF2B5EF4-FFF2-40B4-BE49-F238E27FC236}">
                <a16:creationId xmlns:a16="http://schemas.microsoft.com/office/drawing/2014/main" id="{752277DC-6611-46DB-A291-6D21A66443E5}"/>
              </a:ext>
            </a:extLst>
          </p:cNvPr>
          <p:cNvGraphicFramePr>
            <a:graphicFrameLocks/>
          </p:cNvGraphicFramePr>
          <p:nvPr>
            <p:extLst>
              <p:ext uri="{D42A27DB-BD31-4B8C-83A1-F6EECF244321}">
                <p14:modId xmlns:p14="http://schemas.microsoft.com/office/powerpoint/2010/main" val="3146803725"/>
              </p:ext>
            </p:extLst>
          </p:nvPr>
        </p:nvGraphicFramePr>
        <p:xfrm>
          <a:off x="990600" y="1828800"/>
          <a:ext cx="10284432" cy="2057624"/>
        </p:xfrm>
        <a:graphic>
          <a:graphicData uri="http://schemas.openxmlformats.org/drawingml/2006/table">
            <a:tbl>
              <a:tblPr firstRow="1" bandRow="1">
                <a:tableStyleId>{5C22544A-7EE6-4342-B048-85BDC9FD1C3A}</a:tableStyleId>
              </a:tblPr>
              <a:tblGrid>
                <a:gridCol w="7934184">
                  <a:extLst>
                    <a:ext uri="{9D8B030D-6E8A-4147-A177-3AD203B41FA5}">
                      <a16:colId xmlns:a16="http://schemas.microsoft.com/office/drawing/2014/main" val="147429176"/>
                    </a:ext>
                  </a:extLst>
                </a:gridCol>
                <a:gridCol w="2350248">
                  <a:extLst>
                    <a:ext uri="{9D8B030D-6E8A-4147-A177-3AD203B41FA5}">
                      <a16:colId xmlns:a16="http://schemas.microsoft.com/office/drawing/2014/main" val="1497466932"/>
                    </a:ext>
                  </a:extLst>
                </a:gridCol>
              </a:tblGrid>
              <a:tr h="370840">
                <a:tc>
                  <a:txBody>
                    <a:bodyPr/>
                    <a:lstStyle/>
                    <a:p>
                      <a:pPr marL="0" indent="0" algn="l" defTabSz="914400" rtl="0" eaLnBrk="1" latinLnBrk="0" hangingPunct="1">
                        <a:lnSpc>
                          <a:spcPct val="120000"/>
                        </a:lnSpc>
                        <a:buFont typeface="Arial" panose="020B0604020202020204" pitchFamily="34" charset="0"/>
                        <a:buNone/>
                      </a:pPr>
                      <a:r>
                        <a:rPr lang="en-US" sz="2400" b="1" i="0" kern="1200" dirty="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rPr>
                        <a:t>Original Siletz Coast Reservation (1855)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r" defTabSz="914400" rtl="0" eaLnBrk="1" latinLnBrk="0" hangingPunct="1">
                        <a:lnSpc>
                          <a:spcPct val="120000"/>
                        </a:lnSpc>
                        <a:buFont typeface="Arial" panose="020B0604020202020204" pitchFamily="34" charset="0"/>
                        <a:buNone/>
                      </a:pPr>
                      <a:r>
                        <a:rPr lang="en-US" sz="2400" b="1" i="0" kern="1200" dirty="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rPr>
                        <a:t>1,125,000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8940982"/>
                  </a:ext>
                </a:extLst>
              </a:tr>
              <a:tr h="370840">
                <a:tc>
                  <a:txBody>
                    <a:bodyPr/>
                    <a:lstStyle/>
                    <a:p>
                      <a:pPr marL="0" lvl="1" indent="0" algn="l" defTabSz="914400" rtl="0" eaLnBrk="1" latinLnBrk="0" hangingPunct="1">
                        <a:lnSpc>
                          <a:spcPct val="120000"/>
                        </a:lnSpc>
                        <a:buFont typeface="Arial" panose="020B0604020202020204" pitchFamily="34" charset="0"/>
                        <a:buNone/>
                      </a:pPr>
                      <a:r>
                        <a:rPr lang="en-US" sz="2400" b="0" i="0" kern="1200" dirty="0">
                          <a:solidFill>
                            <a:srgbClr val="FF0000"/>
                          </a:solidFill>
                          <a:latin typeface="Arial" panose="020B0604020202020204" pitchFamily="34" charset="0"/>
                          <a:ea typeface="Helvetica Neue Light" panose="02000403000000020004" pitchFamily="2" charset="0"/>
                          <a:cs typeface="Arial" panose="020B0604020202020204" pitchFamily="34" charset="0"/>
                        </a:rPr>
                        <a:t>President Andrew Johnson executive order (1865)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r" defTabSz="914400" rtl="0" eaLnBrk="1" latinLnBrk="0" hangingPunct="1">
                        <a:lnSpc>
                          <a:spcPct val="120000"/>
                        </a:lnSpc>
                        <a:buFont typeface="Arial" panose="020B0604020202020204" pitchFamily="34" charset="0"/>
                        <a:buNone/>
                      </a:pPr>
                      <a:r>
                        <a:rPr lang="en-US" sz="2400" b="0" i="0" kern="1200">
                          <a:solidFill>
                            <a:srgbClr val="FF0000"/>
                          </a:solidFill>
                          <a:latin typeface="Arial" panose="020B0604020202020204" pitchFamily="34" charset="0"/>
                          <a:ea typeface="Helvetica Neue Light" panose="02000403000000020004" pitchFamily="2" charset="0"/>
                          <a:cs typeface="Arial" panose="020B0604020202020204" pitchFamily="34" charset="0"/>
                        </a:rPr>
                        <a:t>-200,000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2419087"/>
                  </a:ext>
                </a:extLst>
              </a:tr>
              <a:tr h="587726">
                <a:tc>
                  <a:txBody>
                    <a:bodyPr/>
                    <a:lstStyle/>
                    <a:p>
                      <a:pPr marL="0" lvl="1" indent="0" algn="l" defTabSz="914400" rtl="0" eaLnBrk="1" latinLnBrk="0" hangingPunct="1">
                        <a:lnSpc>
                          <a:spcPct val="120000"/>
                        </a:lnSpc>
                        <a:buFont typeface="Arial" panose="020B0604020202020204" pitchFamily="34" charset="0"/>
                        <a:buNone/>
                      </a:pPr>
                      <a:r>
                        <a:rPr lang="en-US" sz="2400" b="0" i="0" kern="1200" dirty="0">
                          <a:solidFill>
                            <a:srgbClr val="FF0000"/>
                          </a:solidFill>
                          <a:latin typeface="Arial" panose="020B0604020202020204" pitchFamily="34" charset="0"/>
                          <a:ea typeface="Helvetica Neue Light" panose="02000403000000020004" pitchFamily="2" charset="0"/>
                          <a:cs typeface="Arial" panose="020B0604020202020204" pitchFamily="34" charset="0"/>
                        </a:rPr>
                        <a:t>Reductions by Congress (1875)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r" defTabSz="914400" rtl="0" eaLnBrk="1" latinLnBrk="0" hangingPunct="1">
                        <a:lnSpc>
                          <a:spcPct val="120000"/>
                        </a:lnSpc>
                        <a:buFont typeface="Arial" panose="020B0604020202020204" pitchFamily="34" charset="0"/>
                        <a:buNone/>
                      </a:pPr>
                      <a:r>
                        <a:rPr lang="en-US" sz="2400" b="0" i="0" kern="1200" dirty="0">
                          <a:solidFill>
                            <a:srgbClr val="FF0000"/>
                          </a:solidFill>
                          <a:latin typeface="Arial" panose="020B0604020202020204" pitchFamily="34" charset="0"/>
                          <a:ea typeface="Helvetica Neue Light" panose="02000403000000020004" pitchFamily="2" charset="0"/>
                          <a:cs typeface="Arial" panose="020B0604020202020204" pitchFamily="34" charset="0"/>
                        </a:rPr>
                        <a:t>-700,000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7068981"/>
                  </a:ext>
                </a:extLst>
              </a:tr>
              <a:tr h="370840">
                <a:tc>
                  <a:txBody>
                    <a:bodyPr/>
                    <a:lstStyle/>
                    <a:p>
                      <a:pPr marL="0" indent="0" algn="l" defTabSz="914400" rtl="0" eaLnBrk="1" latinLnBrk="0" hangingPunct="1">
                        <a:lnSpc>
                          <a:spcPct val="120000"/>
                        </a:lnSpc>
                        <a:buFont typeface="Arial" panose="020B0604020202020204" pitchFamily="34" charset="0"/>
                        <a:buNone/>
                      </a:pPr>
                      <a:r>
                        <a:rPr lang="en-US" sz="2400" b="1" i="0" kern="1200" dirty="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rPr>
                        <a:t>Remaining reservation land after 1875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r" defTabSz="914400" rtl="0" eaLnBrk="1" latinLnBrk="0" hangingPunct="1">
                        <a:lnSpc>
                          <a:spcPct val="120000"/>
                        </a:lnSpc>
                        <a:buFont typeface="Arial" panose="020B0604020202020204" pitchFamily="34" charset="0"/>
                        <a:buNone/>
                      </a:pPr>
                      <a:r>
                        <a:rPr lang="en-US" sz="2400" b="1" i="0" kern="1200" dirty="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rPr>
                        <a:t>225,000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9011078"/>
                  </a:ext>
                </a:extLst>
              </a:tr>
            </a:tbl>
          </a:graphicData>
        </a:graphic>
      </p:graphicFrame>
      <p:sp>
        <p:nvSpPr>
          <p:cNvPr id="6" name="TextBox 5">
            <a:extLst>
              <a:ext uri="{FF2B5EF4-FFF2-40B4-BE49-F238E27FC236}">
                <a16:creationId xmlns:a16="http://schemas.microsoft.com/office/drawing/2014/main" id="{A91AAA0F-9BD3-BD15-53F0-4C0B1A96C365}"/>
              </a:ext>
            </a:extLst>
          </p:cNvPr>
          <p:cNvSpPr txBox="1"/>
          <p:nvPr/>
        </p:nvSpPr>
        <p:spPr>
          <a:xfrm>
            <a:off x="1004046" y="5815584"/>
            <a:ext cx="10197354" cy="146635"/>
          </a:xfrm>
          <a:prstGeom prst="rect">
            <a:avLst/>
          </a:prstGeom>
          <a:noFill/>
        </p:spPr>
        <p:txBody>
          <a:bodyPr wrap="square" lIns="0" tIns="0" rIns="0" bIns="0" rtlCol="0" anchor="t">
            <a:noAutofit/>
          </a:bodyPr>
          <a:lstStyle/>
          <a:p>
            <a:r>
              <a:rPr lang="en-US" sz="1000" i="1" dirty="0">
                <a:solidFill>
                  <a:schemeClr val="tx1">
                    <a:lumMod val="65000"/>
                    <a:lumOff val="35000"/>
                  </a:schemeClr>
                </a:solidFill>
                <a:latin typeface="Arial" panose="020B0604020202020204" pitchFamily="34" charset="0"/>
                <a:cs typeface="Arial" panose="020B0604020202020204" pitchFamily="34" charset="0"/>
              </a:rPr>
              <a:t>*Approximations for illustrative purposes.</a:t>
            </a:r>
          </a:p>
          <a:p>
            <a:r>
              <a:rPr lang="en-US" sz="1000" i="1" dirty="0">
                <a:solidFill>
                  <a:schemeClr val="tx1">
                    <a:lumMod val="65000"/>
                    <a:lumOff val="35000"/>
                  </a:schemeClr>
                </a:solidFill>
                <a:latin typeface="Arial"/>
                <a:cs typeface="Arial"/>
              </a:rPr>
              <a:t>Source: </a:t>
            </a:r>
            <a:r>
              <a:rPr lang="en-US" sz="1000" dirty="0">
                <a:solidFill>
                  <a:schemeClr val="tx1">
                    <a:lumMod val="65000"/>
                    <a:lumOff val="35000"/>
                  </a:schemeClr>
                </a:solidFill>
                <a:latin typeface="Arial"/>
                <a:cs typeface="Arial"/>
              </a:rPr>
              <a:t>Wilkinson, C. (2010). </a:t>
            </a:r>
            <a:r>
              <a:rPr lang="en-US" sz="1000" i="1" dirty="0">
                <a:solidFill>
                  <a:schemeClr val="tx1">
                    <a:lumMod val="65000"/>
                    <a:lumOff val="35000"/>
                  </a:schemeClr>
                </a:solidFill>
                <a:latin typeface="Arial"/>
                <a:cs typeface="Arial"/>
              </a:rPr>
              <a:t>The people are dancing again: The history of the Siletz Tribe of Western Oregon. </a:t>
            </a:r>
            <a:r>
              <a:rPr lang="en-US" sz="1000" dirty="0">
                <a:solidFill>
                  <a:schemeClr val="tx1">
                    <a:lumMod val="65000"/>
                    <a:lumOff val="35000"/>
                  </a:schemeClr>
                </a:solidFill>
                <a:latin typeface="Arial"/>
                <a:cs typeface="Arial"/>
              </a:rPr>
              <a:t>University of Washington Press.</a:t>
            </a:r>
          </a:p>
        </p:txBody>
      </p:sp>
    </p:spTree>
    <p:extLst>
      <p:ext uri="{BB962C8B-B14F-4D97-AF65-F5344CB8AC3E}">
        <p14:creationId xmlns:p14="http://schemas.microsoft.com/office/powerpoint/2010/main" val="497558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Map&#10;&#10;Description automatically generated">
            <a:extLst>
              <a:ext uri="{FF2B5EF4-FFF2-40B4-BE49-F238E27FC236}">
                <a16:creationId xmlns:a16="http://schemas.microsoft.com/office/drawing/2014/main" id="{4B713201-B43C-4DFE-9563-56B18860150B}"/>
              </a:ext>
            </a:extLst>
          </p:cNvPr>
          <p:cNvPicPr>
            <a:picLocks noChangeAspect="1"/>
          </p:cNvPicPr>
          <p:nvPr/>
        </p:nvPicPr>
        <p:blipFill rotWithShape="1">
          <a:blip r:embed="rId3"/>
          <a:srcRect l="15864" t="5134" r="29190" b="12736"/>
          <a:stretch/>
        </p:blipFill>
        <p:spPr>
          <a:xfrm>
            <a:off x="6830528" y="0"/>
            <a:ext cx="6127061" cy="6868813"/>
          </a:xfrm>
          <a:prstGeom prst="rect">
            <a:avLst/>
          </a:prstGeom>
        </p:spPr>
      </p:pic>
      <p:sp>
        <p:nvSpPr>
          <p:cNvPr id="17" name="Title 1">
            <a:extLst>
              <a:ext uri="{FF2B5EF4-FFF2-40B4-BE49-F238E27FC236}">
                <a16:creationId xmlns:a16="http://schemas.microsoft.com/office/drawing/2014/main" id="{63C8FAFE-145B-4B79-9D02-CAF218A6BC3C}"/>
              </a:ext>
            </a:extLst>
          </p:cNvPr>
          <p:cNvSpPr>
            <a:spLocks noGrp="1"/>
          </p:cNvSpPr>
          <p:nvPr>
            <p:ph type="title"/>
          </p:nvPr>
        </p:nvSpPr>
        <p:spPr>
          <a:xfrm>
            <a:off x="1004046" y="495300"/>
            <a:ext cx="5351034" cy="1975757"/>
          </a:xfrm>
        </p:spPr>
        <p:txBody>
          <a:bodyPr/>
          <a:lstStyle/>
          <a:p>
            <a:r>
              <a:rPr lang="en-US" b="1" dirty="0"/>
              <a:t>Current Siletz Tribal land ownership</a:t>
            </a:r>
          </a:p>
        </p:txBody>
      </p:sp>
    </p:spTree>
    <p:extLst>
      <p:ext uri="{BB962C8B-B14F-4D97-AF65-F5344CB8AC3E}">
        <p14:creationId xmlns:p14="http://schemas.microsoft.com/office/powerpoint/2010/main" val="13864363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9213FB5CF2E8043A261DA18C1F46D81" ma:contentTypeVersion="13" ma:contentTypeDescription="Create a new document." ma:contentTypeScope="" ma:versionID="12913e354cab0d559ab4622cb3b9ad0e">
  <xsd:schema xmlns:xsd="http://www.w3.org/2001/XMLSchema" xmlns:xs="http://www.w3.org/2001/XMLSchema" xmlns:p="http://schemas.microsoft.com/office/2006/metadata/properties" xmlns:ns2="ecda571c-f727-47a5-9aab-64bd2d52803f" xmlns:ns3="be7757ee-27b1-49d9-ad78-c19e224bf417" targetNamespace="http://schemas.microsoft.com/office/2006/metadata/properties" ma:root="true" ma:fieldsID="2c26d0f2f4df13f201a6827b84c50e9c" ns2:_="" ns3:_="">
    <xsd:import namespace="ecda571c-f727-47a5-9aab-64bd2d52803f"/>
    <xsd:import namespace="be7757ee-27b1-49d9-ad78-c19e224bf41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da571c-f727-47a5-9aab-64bd2d5280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e7757ee-27b1-49d9-ad78-c19e224bf417"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634B918-E019-4BE5-BD68-0E96BEBE0EB4}">
  <ds:schemaRefs>
    <ds:schemaRef ds:uri="http://schemas.microsoft.com/office/2006/documentManagement/types"/>
    <ds:schemaRef ds:uri="http://www.w3.org/XML/1998/namespace"/>
    <ds:schemaRef ds:uri="http://schemas.microsoft.com/office/2006/metadata/properties"/>
    <ds:schemaRef ds:uri="http://purl.org/dc/dcmitype/"/>
    <ds:schemaRef ds:uri="http://purl.org/dc/terms/"/>
    <ds:schemaRef ds:uri="http://purl.org/dc/elements/1.1/"/>
    <ds:schemaRef ds:uri="be7757ee-27b1-49d9-ad78-c19e224bf417"/>
    <ds:schemaRef ds:uri="ecda571c-f727-47a5-9aab-64bd2d52803f"/>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9B5A20D6-5365-4B18-8B8F-CFC7F06DE5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da571c-f727-47a5-9aab-64bd2d52803f"/>
    <ds:schemaRef ds:uri="be7757ee-27b1-49d9-ad78-c19e224bf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1CDE127-27F0-4FDE-BBB0-BE89EF6819F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815</TotalTime>
  <Words>1756</Words>
  <Application>Microsoft Office PowerPoint</Application>
  <PresentationFormat>Widescreen</PresentationFormat>
  <Paragraphs>103</Paragraphs>
  <Slides>15</Slides>
  <Notes>10</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GRADE 10 Reservation Reductions </vt:lpstr>
      <vt:lpstr>Warm Up</vt:lpstr>
      <vt:lpstr>What is an acre?</vt:lpstr>
      <vt:lpstr>Siletz ancestral homelands  and languages  </vt:lpstr>
      <vt:lpstr>Siletz ancestral areas and  1855 reservation boundaries</vt:lpstr>
      <vt:lpstr>Original Siletz Coast Reservation (1855)</vt:lpstr>
      <vt:lpstr>Reservation reductions</vt:lpstr>
      <vt:lpstr>Land losses (acres)*</vt:lpstr>
      <vt:lpstr>Current Siletz Tribal land ownership</vt:lpstr>
      <vt:lpstr>Making the best use of Tribal lands today </vt:lpstr>
      <vt:lpstr>Primary and secondary sources</vt:lpstr>
      <vt:lpstr>Point of view (perspective)</vt:lpstr>
      <vt:lpstr>Bias</vt:lpstr>
      <vt:lpstr>Reading analysis instructions</vt:lpstr>
      <vt:lpstr>Reading analysis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Cow Creek  Umpqua Tribe</dc:title>
  <dc:creator>Valerie Brodnikova</dc:creator>
  <cp:lastModifiedBy>Valerie Brodnikova</cp:lastModifiedBy>
  <cp:revision>276</cp:revision>
  <dcterms:created xsi:type="dcterms:W3CDTF">2019-04-26T16:05:13Z</dcterms:created>
  <dcterms:modified xsi:type="dcterms:W3CDTF">2022-06-26T15:09:28Z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0x010100C9213FB5CF2E8043A261DA18C1F46D81</vt:lpwstr>
  </property>
</Properties>
</file>