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2"/>
  </p:notesMasterIdLst>
  <p:sldIdLst>
    <p:sldId id="256" r:id="rId5"/>
    <p:sldId id="263" r:id="rId6"/>
    <p:sldId id="264" r:id="rId7"/>
    <p:sldId id="265" r:id="rId8"/>
    <p:sldId id="266" r:id="rId9"/>
    <p:sldId id="267" r:id="rId10"/>
    <p:sldId id="268" r:id="rId11"/>
  </p:sldIdLst>
  <p:sldSz cx="7772400" cy="1005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92" userDrawn="1">
          <p15:clr>
            <a:srgbClr val="A4A3A4"/>
          </p15:clr>
        </p15:guide>
        <p15:guide id="3" pos="4776" userDrawn="1">
          <p15:clr>
            <a:srgbClr val="A4A3A4"/>
          </p15:clr>
        </p15:guide>
        <p15:guide id="4" pos="2548" userDrawn="1">
          <p15:clr>
            <a:srgbClr val="A4A3A4"/>
          </p15:clr>
        </p15:guide>
        <p15:guide id="5" orient="horz" pos="1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1A9E9D-B1BE-40B4-6B6A-9060782AC2B0}" name="Nick Viles" initials="NV" userId="S::nickv@ctsi.nsn.us::917d333d-4359-443a-97bf-69681caf71f1" providerId="AD"/>
  <p188:author id="{931652F6-252D-06E0-554E-7A27F5304AF1}" name="Peter Hatch" initials="PH" userId="S::peterh@ctsi.nsn.us::ed7a89f6-724c-44be-929b-b0cf6d5613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755"/>
    <a:srgbClr val="63A4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A09485-7293-BE2C-12B2-732BAF7EC9FE}" v="1" dt="2022-02-11T23:50:28.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5"/>
    <p:restoredTop sz="83876" autoAdjust="0"/>
  </p:normalViewPr>
  <p:slideViewPr>
    <p:cSldViewPr snapToGrid="0">
      <p:cViewPr varScale="1">
        <p:scale>
          <a:sx n="73" d="100"/>
          <a:sy n="73" d="100"/>
        </p:scale>
        <p:origin x="3036" y="72"/>
      </p:cViewPr>
      <p:guideLst>
        <p:guide orient="horz" pos="3192"/>
        <p:guide pos="4776"/>
        <p:guide pos="2548"/>
        <p:guide orient="horz" pos="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Viles" userId="S::nickv@ctsi.nsn.us::917d333d-4359-443a-97bf-69681caf71f1" providerId="AD" clId="Web-{F9A09485-7293-BE2C-12B2-732BAF7EC9FE}"/>
    <pc:docChg chg="">
      <pc:chgData name="Nick Viles" userId="S::nickv@ctsi.nsn.us::917d333d-4359-443a-97bf-69681caf71f1" providerId="AD" clId="Web-{F9A09485-7293-BE2C-12B2-732BAF7EC9FE}" dt="2022-02-11T23:50:28.098" v="0"/>
      <pc:docMkLst>
        <pc:docMk/>
      </pc:docMkLst>
      <pc:sldChg chg="modCm">
        <pc:chgData name="Nick Viles" userId="S::nickv@ctsi.nsn.us::917d333d-4359-443a-97bf-69681caf71f1" providerId="AD" clId="Web-{F9A09485-7293-BE2C-12B2-732BAF7EC9FE}" dt="2022-02-11T23:50:28.098" v="0"/>
        <pc:sldMkLst>
          <pc:docMk/>
          <pc:sldMk cId="0"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cap="small" spc="25" dirty="0">
                <a:effectLst/>
                <a:latin typeface="Palatino Linotype" panose="02040502050505030304" pitchFamily="18" charset="0"/>
                <a:ea typeface="Calibri" panose="020F0502020204030204" pitchFamily="34" charset="0"/>
                <a:cs typeface="Arial" panose="020B0604020202020204" pitchFamily="34" charset="0"/>
              </a:rPr>
              <a:t>Say: </a:t>
            </a:r>
            <a:r>
              <a:rPr lang="en-US" sz="1800" i="1" dirty="0">
                <a:effectLst/>
                <a:latin typeface="Palatino Linotype" panose="02040502050505030304" pitchFamily="18" charset="0"/>
                <a:ea typeface="Calibri" panose="020F0502020204030204" pitchFamily="34" charset="0"/>
                <a:cs typeface="Arial" panose="020B0604020202020204" pitchFamily="34" charset="0"/>
              </a:rPr>
              <a:t>Knowing the seasons means understanding not just the length of the day or weather but also the patterns of how animals and fish behave, how plants grow, and how the land needs to be cared for during different times of the year. </a:t>
            </a:r>
            <a:r>
              <a:rPr lang="en-US" sz="1800" i="1" dirty="0" smtClean="0">
                <a:effectLst/>
                <a:latin typeface="Palatino Linotype" panose="02040502050505030304" pitchFamily="18" charset="0"/>
                <a:ea typeface="Calibri" panose="020F0502020204030204" pitchFamily="34" charset="0"/>
                <a:cs typeface="Arial" panose="020B0604020202020204" pitchFamily="34" charset="0"/>
              </a:rPr>
              <a:t>Dee-</a:t>
            </a:r>
            <a:r>
              <a:rPr lang="en-US" sz="1800" i="1" dirty="0" err="1" smtClean="0">
                <a:effectLst/>
                <a:latin typeface="Palatino Linotype" panose="02040502050505030304" pitchFamily="18" charset="0"/>
                <a:ea typeface="Calibri" panose="020F0502020204030204" pitchFamily="34" charset="0"/>
                <a:cs typeface="Arial" panose="020B0604020202020204" pitchFamily="34" charset="0"/>
              </a:rPr>
              <a:t>ni</a:t>
            </a:r>
            <a:r>
              <a:rPr lang="en-US" sz="1800" i="1" dirty="0" smtClean="0">
                <a:effectLst/>
                <a:latin typeface="Palatino Linotype" panose="02040502050505030304" pitchFamily="18" charset="0"/>
                <a:ea typeface="Calibri" panose="020F0502020204030204" pitchFamily="34" charset="0"/>
                <a:cs typeface="Arial" panose="020B0604020202020204" pitchFamily="34" charset="0"/>
              </a:rPr>
              <a:t> </a:t>
            </a:r>
            <a:r>
              <a:rPr lang="en-US" sz="1800" i="1" dirty="0">
                <a:effectLst/>
                <a:latin typeface="Palatino Linotype" panose="02040502050505030304" pitchFamily="18" charset="0"/>
                <a:ea typeface="Calibri" panose="020F0502020204030204" pitchFamily="34" charset="0"/>
                <a:cs typeface="Arial" panose="020B0604020202020204" pitchFamily="34" charset="0"/>
              </a:rPr>
              <a:t>people have always paid close attention to the seasons because they live in close relationship with the land. </a:t>
            </a:r>
            <a:endParaRPr lang="en-US" sz="1800" dirty="0">
              <a:effectLst/>
              <a:latin typeface="Palatino Linotype" panose="02040502050505030304" pitchFamily="18"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78162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66664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11149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0323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92773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50472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600" cy="7226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2.xml"/><Relationship Id="rId7"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3.xml"/><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2.png"/><Relationship Id="rId7" Type="http://schemas.openxmlformats.org/officeDocument/2006/relationships/slide" Target="slide7.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5.xml"/><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Layout" Target="../slideLayouts/slideLayout1.xml"/><Relationship Id="rId7" Type="http://schemas.openxmlformats.org/officeDocument/2006/relationships/slide" Target="slide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jpg"/><Relationship Id="rId11" Type="http://schemas.openxmlformats.org/officeDocument/2006/relationships/image" Target="../media/image9.png"/><Relationship Id="rId5" Type="http://schemas.openxmlformats.org/officeDocument/2006/relationships/image" Target="../media/image6.jpeg"/><Relationship Id="rId10" Type="http://schemas.openxmlformats.org/officeDocument/2006/relationships/image" Target="../media/image8.jpeg"/><Relationship Id="rId4" Type="http://schemas.openxmlformats.org/officeDocument/2006/relationships/notesSlide" Target="../notesSlides/notesSlide5.xml"/><Relationship Id="rId9" Type="http://schemas.openxmlformats.org/officeDocument/2006/relationships/slide" Target="slide1.xml"/></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slide" Target="slide1.xml"/><Relationship Id="rId5" Type="http://schemas.openxmlformats.org/officeDocument/2006/relationships/slide" Target="slide7.xml"/><Relationship Id="rId4" Type="http://schemas.openxmlformats.org/officeDocument/2006/relationships/notesSlide" Target="../notesSlides/notesSlide6.xml"/><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slide" Target="slide1.xm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7772400" cy="4611600"/>
          </a:xfrm>
          <a:prstGeom prst="rect">
            <a:avLst/>
          </a:prstGeom>
          <a:solidFill>
            <a:schemeClr val="bg1"/>
          </a:solidFill>
          <a:ln w="9525" cap="flat" cmpd="sng">
            <a:solidFill>
              <a:schemeClr val="dk2"/>
            </a:solidFill>
            <a:prstDash val="solid"/>
            <a:round/>
            <a:headEnd type="none" w="sm" len="sm"/>
            <a:tailEnd type="none" w="sm" len="sm"/>
          </a:ln>
        </p:spPr>
        <p:txBody>
          <a:bodyPr spcFirstLastPara="1" wrap="square" lIns="91425" tIns="2651760" rIns="91425" bIns="91425" anchor="ctr" anchorCtr="0">
            <a:noAutofit/>
          </a:bodyPr>
          <a:lstStyle/>
          <a:p>
            <a:pPr marL="0" lvl="0" indent="0" algn="ctr" rtl="0">
              <a:lnSpc>
                <a:spcPct val="110000"/>
              </a:lnSpc>
              <a:spcBef>
                <a:spcPts val="0"/>
              </a:spcBef>
              <a:spcAft>
                <a:spcPts val="600"/>
              </a:spcAft>
              <a:buNone/>
            </a:pPr>
            <a:r>
              <a:rPr lang="en" sz="4000" dirty="0">
                <a:solidFill>
                  <a:srgbClr val="2D6755"/>
                </a:solidFill>
                <a:latin typeface="+mn-lt"/>
                <a:ea typeface="Comic Sans MS"/>
                <a:cs typeface="Comic Sans MS"/>
                <a:sym typeface="Comic Sans MS"/>
              </a:rPr>
              <a:t>The Confederated Tribes </a:t>
            </a:r>
            <a:br>
              <a:rPr lang="en" sz="4000" dirty="0">
                <a:solidFill>
                  <a:srgbClr val="2D6755"/>
                </a:solidFill>
                <a:latin typeface="+mn-lt"/>
                <a:ea typeface="Comic Sans MS"/>
                <a:cs typeface="Comic Sans MS"/>
                <a:sym typeface="Comic Sans MS"/>
              </a:rPr>
            </a:br>
            <a:r>
              <a:rPr lang="en" sz="4000" dirty="0">
                <a:solidFill>
                  <a:srgbClr val="2D6755"/>
                </a:solidFill>
                <a:latin typeface="+mn-lt"/>
                <a:ea typeface="Comic Sans MS"/>
                <a:cs typeface="Comic Sans MS"/>
                <a:sym typeface="Comic Sans MS"/>
              </a:rPr>
              <a:t>of Siletz Indians</a:t>
            </a:r>
            <a:endParaRPr sz="4000" dirty="0">
              <a:solidFill>
                <a:srgbClr val="2D6755"/>
              </a:solidFill>
              <a:latin typeface="+mn-lt"/>
              <a:ea typeface="Comic Sans MS"/>
              <a:cs typeface="Comic Sans MS"/>
              <a:sym typeface="Comic Sans MS"/>
            </a:endParaRPr>
          </a:p>
          <a:p>
            <a:pPr marL="0" lvl="0" indent="0" algn="ctr" rtl="0">
              <a:lnSpc>
                <a:spcPct val="110000"/>
              </a:lnSpc>
              <a:spcBef>
                <a:spcPts val="0"/>
              </a:spcBef>
              <a:spcAft>
                <a:spcPts val="600"/>
              </a:spcAft>
              <a:buNone/>
            </a:pPr>
            <a:r>
              <a:rPr lang="en" sz="4000" b="1" dirty="0">
                <a:solidFill>
                  <a:srgbClr val="2D6755"/>
                </a:solidFill>
                <a:latin typeface="+mn-lt"/>
                <a:ea typeface="Comic Sans MS"/>
                <a:cs typeface="Comic Sans MS"/>
                <a:sym typeface="Comic Sans MS"/>
              </a:rPr>
              <a:t>Seasons Flipbook</a:t>
            </a:r>
            <a:endParaRPr sz="4000" b="1" dirty="0">
              <a:solidFill>
                <a:srgbClr val="2D6755"/>
              </a:solidFill>
              <a:latin typeface="+mn-lt"/>
              <a:ea typeface="Comic Sans MS"/>
              <a:cs typeface="Comic Sans MS"/>
              <a:sym typeface="Comic Sans MS"/>
            </a:endParaRPr>
          </a:p>
          <a:p>
            <a:pPr marL="0" lvl="0" indent="0" algn="l" rtl="0">
              <a:lnSpc>
                <a:spcPct val="110000"/>
              </a:lnSpc>
              <a:spcBef>
                <a:spcPts val="0"/>
              </a:spcBef>
              <a:spcAft>
                <a:spcPts val="600"/>
              </a:spcAft>
              <a:buNone/>
            </a:pPr>
            <a:endParaRPr sz="4000" dirty="0">
              <a:latin typeface="+mn-lt"/>
              <a:ea typeface="Comic Sans MS"/>
              <a:cs typeface="Comic Sans MS"/>
              <a:sym typeface="Comic Sans MS"/>
            </a:endParaRPr>
          </a:p>
        </p:txBody>
      </p:sp>
      <p:grpSp>
        <p:nvGrpSpPr>
          <p:cNvPr id="2" name="Group 1">
            <a:extLst>
              <a:ext uri="{FF2B5EF4-FFF2-40B4-BE49-F238E27FC236}">
                <a16:creationId xmlns:a16="http://schemas.microsoft.com/office/drawing/2014/main" id="{23967A74-9C1C-52ED-0222-3E441CCE8C88}"/>
              </a:ext>
            </a:extLst>
          </p:cNvPr>
          <p:cNvGrpSpPr/>
          <p:nvPr/>
        </p:nvGrpSpPr>
        <p:grpSpPr>
          <a:xfrm>
            <a:off x="0" y="4611600"/>
            <a:ext cx="7772400" cy="5446800"/>
            <a:chOff x="0" y="4611600"/>
            <a:chExt cx="7772400" cy="5446800"/>
          </a:xfrm>
        </p:grpSpPr>
        <p:sp>
          <p:nvSpPr>
            <p:cNvPr id="55" name="Google Shape;55;p13"/>
            <p:cNvSpPr/>
            <p:nvPr/>
          </p:nvSpPr>
          <p:spPr>
            <a:xfrm>
              <a:off x="0" y="4611600"/>
              <a:ext cx="7772400" cy="907800"/>
            </a:xfrm>
            <a:prstGeom prst="rect">
              <a:avLst/>
            </a:prstGeom>
            <a:solidFill>
              <a:srgbClr val="E6B8AF"/>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0" y="5519400"/>
              <a:ext cx="7772400" cy="907800"/>
            </a:xfrm>
            <a:prstGeom prst="rect">
              <a:avLst/>
            </a:prstGeom>
            <a:solidFill>
              <a:srgbClr val="FCE5CD"/>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0" y="6427200"/>
              <a:ext cx="7772400" cy="907800"/>
            </a:xfrm>
            <a:prstGeom prst="rect">
              <a:avLst/>
            </a:prstGeom>
            <a:solidFill>
              <a:srgbClr val="D0E0E3"/>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0" y="7335000"/>
              <a:ext cx="7772400" cy="907800"/>
            </a:xfrm>
            <a:prstGeom prst="rect">
              <a:avLst/>
            </a:prstGeom>
            <a:solidFill>
              <a:srgbClr val="D9D2E9"/>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0" y="8242800"/>
              <a:ext cx="7772400" cy="907800"/>
            </a:xfrm>
            <a:prstGeom prst="rect">
              <a:avLst/>
            </a:prstGeom>
            <a:solidFill>
              <a:srgbClr val="B6D7A8"/>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0" y="9150600"/>
              <a:ext cx="7772400" cy="907800"/>
            </a:xfrm>
            <a:prstGeom prst="rect">
              <a:avLst/>
            </a:prstGeom>
            <a:solidFill>
              <a:srgbClr val="E6B8AF"/>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a:hlinkClick r:id="rId3" action="ppaction://hlinksldjump"/>
            </p:cNvPr>
            <p:cNvSpPr/>
            <p:nvPr/>
          </p:nvSpPr>
          <p:spPr>
            <a:xfrm>
              <a:off x="2265655" y="4694103"/>
              <a:ext cx="3231900" cy="742800"/>
            </a:xfrm>
            <a:prstGeom prst="roundRect">
              <a:avLst>
                <a:gd name="adj" fmla="val 16667"/>
              </a:avLst>
            </a:prstGeom>
            <a:solidFill>
              <a:schemeClr val="bg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62" name="Google Shape;62;p13"/>
            <p:cNvSpPr txBox="1"/>
            <p:nvPr/>
          </p:nvSpPr>
          <p:spPr>
            <a:xfrm>
              <a:off x="3205555" y="4820430"/>
              <a:ext cx="13521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chemeClr val="tx1">
                      <a:lumMod val="75000"/>
                      <a:lumOff val="25000"/>
                    </a:schemeClr>
                  </a:solidFill>
                </a:rPr>
                <a:t>Our People</a:t>
              </a:r>
              <a:endParaRPr sz="1600" b="1" dirty="0">
                <a:solidFill>
                  <a:schemeClr val="tx1">
                    <a:lumMod val="75000"/>
                    <a:lumOff val="25000"/>
                  </a:schemeClr>
                </a:solidFill>
              </a:endParaRPr>
            </a:p>
          </p:txBody>
        </p:sp>
        <p:grpSp>
          <p:nvGrpSpPr>
            <p:cNvPr id="63" name="Google Shape;63;p13"/>
            <p:cNvGrpSpPr/>
            <p:nvPr/>
          </p:nvGrpSpPr>
          <p:grpSpPr>
            <a:xfrm>
              <a:off x="2265655" y="5645700"/>
              <a:ext cx="3231900" cy="672300"/>
              <a:chOff x="2168975" y="5645700"/>
              <a:chExt cx="3231900" cy="672300"/>
            </a:xfrm>
            <a:solidFill>
              <a:schemeClr val="bg1"/>
            </a:solidFill>
          </p:grpSpPr>
          <p:sp>
            <p:nvSpPr>
              <p:cNvPr id="64" name="Google Shape;64;p13">
                <a:hlinkClick r:id="rId4" action="ppaction://hlinksldjump"/>
              </p:cNvPr>
              <p:cNvSpPr/>
              <p:nvPr/>
            </p:nvSpPr>
            <p:spPr>
              <a:xfrm>
                <a:off x="2168975" y="5645700"/>
                <a:ext cx="3231900" cy="672300"/>
              </a:xfrm>
              <a:prstGeom prst="roundRect">
                <a:avLst>
                  <a:gd name="adj" fmla="val 16667"/>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b="1"/>
              </a:p>
            </p:txBody>
          </p:sp>
          <p:sp>
            <p:nvSpPr>
              <p:cNvPr id="65" name="Google Shape;65;p13"/>
              <p:cNvSpPr txBox="1"/>
              <p:nvPr/>
            </p:nvSpPr>
            <p:spPr>
              <a:xfrm>
                <a:off x="3092375" y="5773200"/>
                <a:ext cx="1352100" cy="430857"/>
              </a:xfrm>
              <a:prstGeom prst="rect">
                <a:avLst/>
              </a:prstGeom>
              <a:grp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chemeClr val="tx1">
                        <a:lumMod val="75000"/>
                        <a:lumOff val="25000"/>
                      </a:schemeClr>
                    </a:solidFill>
                  </a:rPr>
                  <a:t>Seasons</a:t>
                </a:r>
                <a:endParaRPr sz="1600" b="1" dirty="0">
                  <a:solidFill>
                    <a:schemeClr val="tx1">
                      <a:lumMod val="75000"/>
                      <a:lumOff val="25000"/>
                    </a:schemeClr>
                  </a:solidFill>
                </a:endParaRPr>
              </a:p>
            </p:txBody>
          </p:sp>
        </p:grpSp>
        <p:sp>
          <p:nvSpPr>
            <p:cNvPr id="66" name="Google Shape;66;p13">
              <a:hlinkClick r:id="rId5" action="ppaction://hlinksldjump"/>
            </p:cNvPr>
            <p:cNvSpPr/>
            <p:nvPr/>
          </p:nvSpPr>
          <p:spPr>
            <a:xfrm>
              <a:off x="2265655" y="6509703"/>
              <a:ext cx="3231900" cy="742800"/>
            </a:xfrm>
            <a:prstGeom prst="roundRect">
              <a:avLst>
                <a:gd name="adj" fmla="val 16667"/>
              </a:avLst>
            </a:prstGeom>
            <a:solidFill>
              <a:schemeClr val="bg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67" name="Google Shape;67;p13"/>
            <p:cNvSpPr txBox="1"/>
            <p:nvPr/>
          </p:nvSpPr>
          <p:spPr>
            <a:xfrm>
              <a:off x="2619655" y="6695220"/>
              <a:ext cx="25239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chemeClr val="tx1">
                      <a:lumMod val="75000"/>
                      <a:lumOff val="25000"/>
                    </a:schemeClr>
                  </a:solidFill>
                </a:rPr>
                <a:t>Dan’ Nast-li~’ (Spring)</a:t>
              </a:r>
              <a:endParaRPr sz="1600" b="1" dirty="0">
                <a:solidFill>
                  <a:schemeClr val="tx1">
                    <a:lumMod val="75000"/>
                    <a:lumOff val="25000"/>
                  </a:schemeClr>
                </a:solidFill>
              </a:endParaRPr>
            </a:p>
          </p:txBody>
        </p:sp>
        <p:grpSp>
          <p:nvGrpSpPr>
            <p:cNvPr id="68" name="Google Shape;68;p13"/>
            <p:cNvGrpSpPr/>
            <p:nvPr/>
          </p:nvGrpSpPr>
          <p:grpSpPr>
            <a:xfrm>
              <a:off x="2265655" y="7417503"/>
              <a:ext cx="3231900" cy="742800"/>
              <a:chOff x="2152475" y="7417503"/>
              <a:chExt cx="3231900" cy="742800"/>
            </a:xfrm>
            <a:solidFill>
              <a:schemeClr val="bg1"/>
            </a:solidFill>
          </p:grpSpPr>
          <p:sp>
            <p:nvSpPr>
              <p:cNvPr id="69" name="Google Shape;69;p13">
                <a:hlinkClick r:id="rId6" action="ppaction://hlinksldjump"/>
              </p:cNvPr>
              <p:cNvSpPr/>
              <p:nvPr/>
            </p:nvSpPr>
            <p:spPr>
              <a:xfrm>
                <a:off x="2152475" y="7417503"/>
                <a:ext cx="3231900" cy="742800"/>
              </a:xfrm>
              <a:prstGeom prst="roundRect">
                <a:avLst>
                  <a:gd name="adj" fmla="val 16667"/>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70" name="Google Shape;70;p13"/>
              <p:cNvSpPr txBox="1"/>
              <p:nvPr/>
            </p:nvSpPr>
            <p:spPr>
              <a:xfrm>
                <a:off x="2724925" y="7573040"/>
                <a:ext cx="2171100" cy="430857"/>
              </a:xfrm>
              <a:prstGeom prst="rect">
                <a:avLst/>
              </a:prstGeom>
              <a:grp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600" b="1" dirty="0">
                    <a:solidFill>
                      <a:schemeClr val="tx1">
                        <a:lumMod val="75000"/>
                        <a:lumOff val="25000"/>
                      </a:schemeClr>
                    </a:solidFill>
                  </a:rPr>
                  <a:t>Shin-</a:t>
                </a:r>
                <a:r>
                  <a:rPr lang="en" sz="1600" b="1" dirty="0" err="1">
                    <a:solidFill>
                      <a:schemeClr val="tx1">
                        <a:lumMod val="75000"/>
                        <a:lumOff val="25000"/>
                      </a:schemeClr>
                    </a:solidFill>
                  </a:rPr>
                  <a:t>dvn</a:t>
                </a:r>
                <a:r>
                  <a:rPr lang="en" sz="1600" b="1" dirty="0">
                    <a:solidFill>
                      <a:schemeClr val="tx1">
                        <a:lumMod val="75000"/>
                        <a:lumOff val="25000"/>
                      </a:schemeClr>
                    </a:solidFill>
                  </a:rPr>
                  <a:t> (Summer)</a:t>
                </a:r>
                <a:endParaRPr sz="1600" b="1" dirty="0">
                  <a:solidFill>
                    <a:schemeClr val="tx1">
                      <a:lumMod val="75000"/>
                      <a:lumOff val="25000"/>
                    </a:schemeClr>
                  </a:solidFill>
                </a:endParaRPr>
              </a:p>
            </p:txBody>
          </p:sp>
        </p:grpSp>
        <p:grpSp>
          <p:nvGrpSpPr>
            <p:cNvPr id="71" name="Google Shape;71;p13"/>
            <p:cNvGrpSpPr/>
            <p:nvPr/>
          </p:nvGrpSpPr>
          <p:grpSpPr>
            <a:xfrm>
              <a:off x="2265655" y="8325303"/>
              <a:ext cx="3231900" cy="742800"/>
              <a:chOff x="2152475" y="8325303"/>
              <a:chExt cx="3231900" cy="742800"/>
            </a:xfrm>
            <a:solidFill>
              <a:schemeClr val="bg1"/>
            </a:solidFill>
          </p:grpSpPr>
          <p:sp>
            <p:nvSpPr>
              <p:cNvPr id="72" name="Google Shape;72;p13">
                <a:hlinkClick r:id="rId7" action="ppaction://hlinksldjump"/>
              </p:cNvPr>
              <p:cNvSpPr/>
              <p:nvPr/>
            </p:nvSpPr>
            <p:spPr>
              <a:xfrm>
                <a:off x="2152475" y="8325303"/>
                <a:ext cx="3231900" cy="742800"/>
              </a:xfrm>
              <a:prstGeom prst="roundRect">
                <a:avLst>
                  <a:gd name="adj" fmla="val 16667"/>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73" name="Google Shape;73;p13"/>
              <p:cNvSpPr txBox="1"/>
              <p:nvPr/>
            </p:nvSpPr>
            <p:spPr>
              <a:xfrm>
                <a:off x="2799150" y="8480840"/>
                <a:ext cx="2245500" cy="430857"/>
              </a:xfrm>
              <a:prstGeom prst="rect">
                <a:avLst/>
              </a:prstGeom>
              <a:grp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chemeClr val="tx1">
                        <a:lumMod val="75000"/>
                        <a:lumOff val="25000"/>
                      </a:schemeClr>
                    </a:solidFill>
                  </a:rPr>
                  <a:t>Dan’-</a:t>
                </a:r>
                <a:r>
                  <a:rPr lang="en" sz="1600" b="1" dirty="0" err="1">
                    <a:solidFill>
                      <a:schemeClr val="tx1">
                        <a:lumMod val="75000"/>
                        <a:lumOff val="25000"/>
                      </a:schemeClr>
                    </a:solidFill>
                  </a:rPr>
                  <a:t>xvt</a:t>
                </a:r>
                <a:r>
                  <a:rPr lang="en" sz="1600" b="1" dirty="0">
                    <a:solidFill>
                      <a:schemeClr val="tx1">
                        <a:lumMod val="75000"/>
                        <a:lumOff val="25000"/>
                      </a:schemeClr>
                    </a:solidFill>
                  </a:rPr>
                  <a:t>-</a:t>
                </a:r>
                <a:r>
                  <a:rPr lang="en" sz="1600" b="1" dirty="0" err="1">
                    <a:solidFill>
                      <a:schemeClr val="tx1">
                        <a:lumMod val="75000"/>
                        <a:lumOff val="25000"/>
                      </a:schemeClr>
                    </a:solidFill>
                  </a:rPr>
                  <a:t>dvn</a:t>
                </a:r>
                <a:r>
                  <a:rPr lang="en" sz="1600" b="1" dirty="0">
                    <a:solidFill>
                      <a:schemeClr val="tx1">
                        <a:lumMod val="75000"/>
                        <a:lumOff val="25000"/>
                      </a:schemeClr>
                    </a:solidFill>
                  </a:rPr>
                  <a:t> (Fall)</a:t>
                </a:r>
                <a:endParaRPr sz="1600" b="1" dirty="0">
                  <a:solidFill>
                    <a:schemeClr val="tx1">
                      <a:lumMod val="75000"/>
                      <a:lumOff val="25000"/>
                    </a:schemeClr>
                  </a:solidFill>
                </a:endParaRPr>
              </a:p>
            </p:txBody>
          </p:sp>
        </p:grpSp>
        <p:grpSp>
          <p:nvGrpSpPr>
            <p:cNvPr id="74" name="Google Shape;74;p13"/>
            <p:cNvGrpSpPr/>
            <p:nvPr/>
          </p:nvGrpSpPr>
          <p:grpSpPr>
            <a:xfrm>
              <a:off x="2265655" y="9233072"/>
              <a:ext cx="3231900" cy="742800"/>
              <a:chOff x="2168975" y="9233103"/>
              <a:chExt cx="3231900" cy="742800"/>
            </a:xfrm>
            <a:solidFill>
              <a:schemeClr val="bg1"/>
            </a:solidFill>
          </p:grpSpPr>
          <p:sp>
            <p:nvSpPr>
              <p:cNvPr id="75" name="Google Shape;75;p13">
                <a:hlinkClick r:id="rId8" action="ppaction://hlinksldjump"/>
              </p:cNvPr>
              <p:cNvSpPr/>
              <p:nvPr/>
            </p:nvSpPr>
            <p:spPr>
              <a:xfrm>
                <a:off x="2168975" y="9233103"/>
                <a:ext cx="3231900" cy="742800"/>
              </a:xfrm>
              <a:prstGeom prst="roundRect">
                <a:avLst>
                  <a:gd name="adj" fmla="val 16667"/>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76" name="Google Shape;76;p13"/>
              <p:cNvSpPr txBox="1"/>
              <p:nvPr/>
            </p:nvSpPr>
            <p:spPr>
              <a:xfrm>
                <a:off x="2910500" y="9388646"/>
                <a:ext cx="1874400" cy="430857"/>
              </a:xfrm>
              <a:prstGeom prst="rect">
                <a:avLst/>
              </a:prstGeom>
              <a:grp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err="1">
                    <a:solidFill>
                      <a:schemeClr val="tx1">
                        <a:lumMod val="75000"/>
                        <a:lumOff val="25000"/>
                      </a:schemeClr>
                    </a:solidFill>
                  </a:rPr>
                  <a:t>Xii-dvn</a:t>
                </a:r>
                <a:r>
                  <a:rPr lang="en" sz="1600" b="1" dirty="0">
                    <a:solidFill>
                      <a:schemeClr val="tx1">
                        <a:lumMod val="75000"/>
                        <a:lumOff val="25000"/>
                      </a:schemeClr>
                    </a:solidFill>
                  </a:rPr>
                  <a:t> (Winter)</a:t>
                </a:r>
                <a:endParaRPr sz="1600" b="1" dirty="0">
                  <a:solidFill>
                    <a:schemeClr val="tx1">
                      <a:lumMod val="75000"/>
                      <a:lumOff val="25000"/>
                    </a:schemeClr>
                  </a:solidFill>
                </a:endParaRPr>
              </a:p>
            </p:txBody>
          </p:sp>
        </p:grpSp>
      </p:grpSp>
      <p:pic>
        <p:nvPicPr>
          <p:cNvPr id="25" name="Google Shape;91;p14">
            <a:extLst>
              <a:ext uri="{FF2B5EF4-FFF2-40B4-BE49-F238E27FC236}">
                <a16:creationId xmlns:a16="http://schemas.microsoft.com/office/drawing/2014/main" id="{B9656B3C-618E-FA42-6C24-E84602B6F91F}"/>
              </a:ext>
            </a:extLst>
          </p:cNvPr>
          <p:cNvPicPr preferRelativeResize="0"/>
          <p:nvPr/>
        </p:nvPicPr>
        <p:blipFill>
          <a:blip r:embed="rId9">
            <a:alphaModFix/>
          </a:blip>
          <a:stretch>
            <a:fillRect/>
          </a:stretch>
        </p:blipFill>
        <p:spPr>
          <a:xfrm>
            <a:off x="3222935" y="378833"/>
            <a:ext cx="1322970" cy="15267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2" name="Group 1">
            <a:extLst>
              <a:ext uri="{FF2B5EF4-FFF2-40B4-BE49-F238E27FC236}">
                <a16:creationId xmlns:a16="http://schemas.microsoft.com/office/drawing/2014/main" id="{23967A74-9C1C-52ED-0222-3E441CCE8C88}"/>
              </a:ext>
            </a:extLst>
          </p:cNvPr>
          <p:cNvGrpSpPr/>
          <p:nvPr/>
        </p:nvGrpSpPr>
        <p:grpSpPr>
          <a:xfrm>
            <a:off x="0" y="4611600"/>
            <a:ext cx="7772400" cy="5446800"/>
            <a:chOff x="0" y="4611600"/>
            <a:chExt cx="7772400" cy="5446800"/>
          </a:xfrm>
        </p:grpSpPr>
        <p:sp>
          <p:nvSpPr>
            <p:cNvPr id="55" name="Google Shape;55;p13"/>
            <p:cNvSpPr/>
            <p:nvPr/>
          </p:nvSpPr>
          <p:spPr>
            <a:xfrm>
              <a:off x="0" y="4611600"/>
              <a:ext cx="7772400" cy="907800"/>
            </a:xfrm>
            <a:prstGeom prst="rect">
              <a:avLst/>
            </a:prstGeom>
            <a:solidFill>
              <a:srgbClr val="E6B8AF"/>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0" y="5519400"/>
              <a:ext cx="7772400" cy="907800"/>
            </a:xfrm>
            <a:prstGeom prst="rect">
              <a:avLst/>
            </a:prstGeom>
            <a:solidFill>
              <a:srgbClr val="FCE5CD"/>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0" y="6427200"/>
              <a:ext cx="7772400" cy="907800"/>
            </a:xfrm>
            <a:prstGeom prst="rect">
              <a:avLst/>
            </a:prstGeom>
            <a:solidFill>
              <a:srgbClr val="D0E0E3"/>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0" y="7335000"/>
              <a:ext cx="7772400" cy="907800"/>
            </a:xfrm>
            <a:prstGeom prst="rect">
              <a:avLst/>
            </a:prstGeom>
            <a:solidFill>
              <a:srgbClr val="D9D2E9"/>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0" y="8242800"/>
              <a:ext cx="7772400" cy="907800"/>
            </a:xfrm>
            <a:prstGeom prst="rect">
              <a:avLst/>
            </a:prstGeom>
            <a:solidFill>
              <a:srgbClr val="B6D7A8"/>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0" y="9150600"/>
              <a:ext cx="7772400" cy="907800"/>
            </a:xfrm>
            <a:prstGeom prst="rect">
              <a:avLst/>
            </a:prstGeom>
            <a:solidFill>
              <a:srgbClr val="E6B8AF"/>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a:hlinkClick r:id="rId3" action="ppaction://hlinksldjump"/>
            </p:cNvPr>
            <p:cNvSpPr/>
            <p:nvPr/>
          </p:nvSpPr>
          <p:spPr>
            <a:xfrm>
              <a:off x="2265655" y="4694103"/>
              <a:ext cx="3231900" cy="742800"/>
            </a:xfrm>
            <a:prstGeom prst="roundRect">
              <a:avLst>
                <a:gd name="adj" fmla="val 16667"/>
              </a:avLst>
            </a:prstGeom>
            <a:solidFill>
              <a:schemeClr val="bg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62" name="Google Shape;62;p13"/>
            <p:cNvSpPr txBox="1"/>
            <p:nvPr/>
          </p:nvSpPr>
          <p:spPr>
            <a:xfrm>
              <a:off x="3205555" y="4820430"/>
              <a:ext cx="13521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chemeClr val="tx1">
                      <a:lumMod val="75000"/>
                      <a:lumOff val="25000"/>
                    </a:schemeClr>
                  </a:solidFill>
                </a:rPr>
                <a:t>Our People</a:t>
              </a:r>
              <a:endParaRPr sz="1600" b="1" dirty="0">
                <a:solidFill>
                  <a:schemeClr val="tx1">
                    <a:lumMod val="75000"/>
                    <a:lumOff val="25000"/>
                  </a:schemeClr>
                </a:solidFill>
              </a:endParaRPr>
            </a:p>
          </p:txBody>
        </p:sp>
        <p:grpSp>
          <p:nvGrpSpPr>
            <p:cNvPr id="63" name="Google Shape;63;p13"/>
            <p:cNvGrpSpPr/>
            <p:nvPr/>
          </p:nvGrpSpPr>
          <p:grpSpPr>
            <a:xfrm>
              <a:off x="2265655" y="5645700"/>
              <a:ext cx="3231900" cy="672300"/>
              <a:chOff x="2168975" y="5645700"/>
              <a:chExt cx="3231900" cy="672300"/>
            </a:xfrm>
            <a:solidFill>
              <a:schemeClr val="bg1"/>
            </a:solidFill>
          </p:grpSpPr>
          <p:sp>
            <p:nvSpPr>
              <p:cNvPr id="64" name="Google Shape;64;p13">
                <a:hlinkClick r:id="rId4" action="ppaction://hlinksldjump"/>
              </p:cNvPr>
              <p:cNvSpPr/>
              <p:nvPr/>
            </p:nvSpPr>
            <p:spPr>
              <a:xfrm>
                <a:off x="2168975" y="5645700"/>
                <a:ext cx="3231900" cy="672300"/>
              </a:xfrm>
              <a:prstGeom prst="roundRect">
                <a:avLst>
                  <a:gd name="adj" fmla="val 16667"/>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b="1"/>
              </a:p>
            </p:txBody>
          </p:sp>
          <p:sp>
            <p:nvSpPr>
              <p:cNvPr id="65" name="Google Shape;65;p13"/>
              <p:cNvSpPr txBox="1"/>
              <p:nvPr/>
            </p:nvSpPr>
            <p:spPr>
              <a:xfrm>
                <a:off x="3092375" y="5773200"/>
                <a:ext cx="1352100" cy="430857"/>
              </a:xfrm>
              <a:prstGeom prst="rect">
                <a:avLst/>
              </a:prstGeom>
              <a:grp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chemeClr val="tx1">
                        <a:lumMod val="75000"/>
                        <a:lumOff val="25000"/>
                      </a:schemeClr>
                    </a:solidFill>
                  </a:rPr>
                  <a:t>Seasons</a:t>
                </a:r>
                <a:endParaRPr sz="1600" b="1" dirty="0">
                  <a:solidFill>
                    <a:schemeClr val="tx1">
                      <a:lumMod val="75000"/>
                      <a:lumOff val="25000"/>
                    </a:schemeClr>
                  </a:solidFill>
                </a:endParaRPr>
              </a:p>
            </p:txBody>
          </p:sp>
        </p:grpSp>
        <p:sp>
          <p:nvSpPr>
            <p:cNvPr id="66" name="Google Shape;66;p13">
              <a:hlinkClick r:id="rId5" action="ppaction://hlinksldjump"/>
            </p:cNvPr>
            <p:cNvSpPr/>
            <p:nvPr/>
          </p:nvSpPr>
          <p:spPr>
            <a:xfrm>
              <a:off x="2265655" y="6509703"/>
              <a:ext cx="3231900" cy="742800"/>
            </a:xfrm>
            <a:prstGeom prst="roundRect">
              <a:avLst>
                <a:gd name="adj" fmla="val 16667"/>
              </a:avLst>
            </a:prstGeom>
            <a:solidFill>
              <a:schemeClr val="bg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67" name="Google Shape;67;p13"/>
            <p:cNvSpPr txBox="1"/>
            <p:nvPr/>
          </p:nvSpPr>
          <p:spPr>
            <a:xfrm>
              <a:off x="2619655" y="6695220"/>
              <a:ext cx="25239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chemeClr val="tx1">
                      <a:lumMod val="75000"/>
                      <a:lumOff val="25000"/>
                    </a:schemeClr>
                  </a:solidFill>
                </a:rPr>
                <a:t>Dan’ Nast-li~’ (Spring)</a:t>
              </a:r>
              <a:endParaRPr sz="1600" b="1" dirty="0">
                <a:solidFill>
                  <a:schemeClr val="tx1">
                    <a:lumMod val="75000"/>
                    <a:lumOff val="25000"/>
                  </a:schemeClr>
                </a:solidFill>
              </a:endParaRPr>
            </a:p>
          </p:txBody>
        </p:sp>
        <p:grpSp>
          <p:nvGrpSpPr>
            <p:cNvPr id="68" name="Google Shape;68;p13"/>
            <p:cNvGrpSpPr/>
            <p:nvPr/>
          </p:nvGrpSpPr>
          <p:grpSpPr>
            <a:xfrm>
              <a:off x="2265655" y="7417503"/>
              <a:ext cx="3231900" cy="742800"/>
              <a:chOff x="2152475" y="7417503"/>
              <a:chExt cx="3231900" cy="742800"/>
            </a:xfrm>
            <a:solidFill>
              <a:schemeClr val="bg1"/>
            </a:solidFill>
          </p:grpSpPr>
          <p:sp>
            <p:nvSpPr>
              <p:cNvPr id="69" name="Google Shape;69;p13">
                <a:hlinkClick r:id="rId6" action="ppaction://hlinksldjump"/>
              </p:cNvPr>
              <p:cNvSpPr/>
              <p:nvPr/>
            </p:nvSpPr>
            <p:spPr>
              <a:xfrm>
                <a:off x="2152475" y="7417503"/>
                <a:ext cx="3231900" cy="742800"/>
              </a:xfrm>
              <a:prstGeom prst="roundRect">
                <a:avLst>
                  <a:gd name="adj" fmla="val 16667"/>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70" name="Google Shape;70;p13"/>
              <p:cNvSpPr txBox="1"/>
              <p:nvPr/>
            </p:nvSpPr>
            <p:spPr>
              <a:xfrm>
                <a:off x="2724925" y="7573040"/>
                <a:ext cx="2171100" cy="430857"/>
              </a:xfrm>
              <a:prstGeom prst="rect">
                <a:avLst/>
              </a:prstGeom>
              <a:grp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600" b="1" dirty="0">
                    <a:solidFill>
                      <a:schemeClr val="tx1">
                        <a:lumMod val="75000"/>
                        <a:lumOff val="25000"/>
                      </a:schemeClr>
                    </a:solidFill>
                  </a:rPr>
                  <a:t>Shin-</a:t>
                </a:r>
                <a:r>
                  <a:rPr lang="en" sz="1600" b="1" dirty="0" err="1">
                    <a:solidFill>
                      <a:schemeClr val="tx1">
                        <a:lumMod val="75000"/>
                        <a:lumOff val="25000"/>
                      </a:schemeClr>
                    </a:solidFill>
                  </a:rPr>
                  <a:t>dvn</a:t>
                </a:r>
                <a:r>
                  <a:rPr lang="en" sz="1600" b="1" dirty="0">
                    <a:solidFill>
                      <a:schemeClr val="tx1">
                        <a:lumMod val="75000"/>
                        <a:lumOff val="25000"/>
                      </a:schemeClr>
                    </a:solidFill>
                  </a:rPr>
                  <a:t> (Summer)</a:t>
                </a:r>
                <a:endParaRPr sz="1600" b="1" dirty="0">
                  <a:solidFill>
                    <a:schemeClr val="tx1">
                      <a:lumMod val="75000"/>
                      <a:lumOff val="25000"/>
                    </a:schemeClr>
                  </a:solidFill>
                </a:endParaRPr>
              </a:p>
            </p:txBody>
          </p:sp>
        </p:grpSp>
        <p:grpSp>
          <p:nvGrpSpPr>
            <p:cNvPr id="71" name="Google Shape;71;p13"/>
            <p:cNvGrpSpPr/>
            <p:nvPr/>
          </p:nvGrpSpPr>
          <p:grpSpPr>
            <a:xfrm>
              <a:off x="2265655" y="8325303"/>
              <a:ext cx="3231900" cy="742800"/>
              <a:chOff x="2152475" y="8325303"/>
              <a:chExt cx="3231900" cy="742800"/>
            </a:xfrm>
            <a:solidFill>
              <a:schemeClr val="bg1"/>
            </a:solidFill>
          </p:grpSpPr>
          <p:sp>
            <p:nvSpPr>
              <p:cNvPr id="72" name="Google Shape;72;p13">
                <a:hlinkClick r:id="rId7" action="ppaction://hlinksldjump"/>
              </p:cNvPr>
              <p:cNvSpPr/>
              <p:nvPr/>
            </p:nvSpPr>
            <p:spPr>
              <a:xfrm>
                <a:off x="2152475" y="8325303"/>
                <a:ext cx="3231900" cy="742800"/>
              </a:xfrm>
              <a:prstGeom prst="roundRect">
                <a:avLst>
                  <a:gd name="adj" fmla="val 16667"/>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73" name="Google Shape;73;p13"/>
              <p:cNvSpPr txBox="1"/>
              <p:nvPr/>
            </p:nvSpPr>
            <p:spPr>
              <a:xfrm>
                <a:off x="2799150" y="8480840"/>
                <a:ext cx="2245500" cy="430857"/>
              </a:xfrm>
              <a:prstGeom prst="rect">
                <a:avLst/>
              </a:prstGeom>
              <a:grp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chemeClr val="tx1">
                        <a:lumMod val="75000"/>
                        <a:lumOff val="25000"/>
                      </a:schemeClr>
                    </a:solidFill>
                  </a:rPr>
                  <a:t>Dan’-</a:t>
                </a:r>
                <a:r>
                  <a:rPr lang="en" sz="1600" b="1" dirty="0" err="1">
                    <a:solidFill>
                      <a:schemeClr val="tx1">
                        <a:lumMod val="75000"/>
                        <a:lumOff val="25000"/>
                      </a:schemeClr>
                    </a:solidFill>
                  </a:rPr>
                  <a:t>xvt</a:t>
                </a:r>
                <a:r>
                  <a:rPr lang="en" sz="1600" b="1" dirty="0">
                    <a:solidFill>
                      <a:schemeClr val="tx1">
                        <a:lumMod val="75000"/>
                        <a:lumOff val="25000"/>
                      </a:schemeClr>
                    </a:solidFill>
                  </a:rPr>
                  <a:t>-</a:t>
                </a:r>
                <a:r>
                  <a:rPr lang="en" sz="1600" b="1" dirty="0" err="1">
                    <a:solidFill>
                      <a:schemeClr val="tx1">
                        <a:lumMod val="75000"/>
                        <a:lumOff val="25000"/>
                      </a:schemeClr>
                    </a:solidFill>
                  </a:rPr>
                  <a:t>dvn</a:t>
                </a:r>
                <a:r>
                  <a:rPr lang="en" sz="1600" b="1" dirty="0">
                    <a:solidFill>
                      <a:schemeClr val="tx1">
                        <a:lumMod val="75000"/>
                        <a:lumOff val="25000"/>
                      </a:schemeClr>
                    </a:solidFill>
                  </a:rPr>
                  <a:t> (Fall)</a:t>
                </a:r>
                <a:endParaRPr sz="1600" b="1" dirty="0">
                  <a:solidFill>
                    <a:schemeClr val="tx1">
                      <a:lumMod val="75000"/>
                      <a:lumOff val="25000"/>
                    </a:schemeClr>
                  </a:solidFill>
                </a:endParaRPr>
              </a:p>
            </p:txBody>
          </p:sp>
        </p:grpSp>
        <p:grpSp>
          <p:nvGrpSpPr>
            <p:cNvPr id="74" name="Google Shape;74;p13"/>
            <p:cNvGrpSpPr/>
            <p:nvPr/>
          </p:nvGrpSpPr>
          <p:grpSpPr>
            <a:xfrm>
              <a:off x="2265655" y="9233072"/>
              <a:ext cx="3231900" cy="742800"/>
              <a:chOff x="2168975" y="9233103"/>
              <a:chExt cx="3231900" cy="742800"/>
            </a:xfrm>
            <a:solidFill>
              <a:schemeClr val="bg1"/>
            </a:solidFill>
          </p:grpSpPr>
          <p:sp>
            <p:nvSpPr>
              <p:cNvPr id="75" name="Google Shape;75;p13">
                <a:hlinkClick r:id="" action="ppaction://noaction"/>
              </p:cNvPr>
              <p:cNvSpPr/>
              <p:nvPr/>
            </p:nvSpPr>
            <p:spPr>
              <a:xfrm>
                <a:off x="2168975" y="9233103"/>
                <a:ext cx="3231900" cy="742800"/>
              </a:xfrm>
              <a:prstGeom prst="roundRect">
                <a:avLst>
                  <a:gd name="adj" fmla="val 16667"/>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76" name="Google Shape;76;p13"/>
              <p:cNvSpPr txBox="1"/>
              <p:nvPr/>
            </p:nvSpPr>
            <p:spPr>
              <a:xfrm>
                <a:off x="2910500" y="9388646"/>
                <a:ext cx="1874400" cy="430857"/>
              </a:xfrm>
              <a:prstGeom prst="rect">
                <a:avLst/>
              </a:prstGeom>
              <a:grp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err="1">
                    <a:solidFill>
                      <a:schemeClr val="tx1">
                        <a:lumMod val="75000"/>
                        <a:lumOff val="25000"/>
                      </a:schemeClr>
                    </a:solidFill>
                  </a:rPr>
                  <a:t>Xii-dvn</a:t>
                </a:r>
                <a:r>
                  <a:rPr lang="en" sz="1600" b="1" dirty="0">
                    <a:solidFill>
                      <a:schemeClr val="tx1">
                        <a:lumMod val="75000"/>
                        <a:lumOff val="25000"/>
                      </a:schemeClr>
                    </a:solidFill>
                  </a:rPr>
                  <a:t> (Winter)</a:t>
                </a:r>
                <a:endParaRPr sz="1600" b="1" dirty="0">
                  <a:solidFill>
                    <a:schemeClr val="tx1">
                      <a:lumMod val="75000"/>
                      <a:lumOff val="25000"/>
                    </a:schemeClr>
                  </a:solidFill>
                </a:endParaRPr>
              </a:p>
            </p:txBody>
          </p:sp>
        </p:grpSp>
      </p:grpSp>
      <p:sp>
        <p:nvSpPr>
          <p:cNvPr id="27" name="Google Shape;106;p14">
            <a:hlinkClick r:id="rId8" action="ppaction://hlinksldjump"/>
            <a:extLst>
              <a:ext uri="{FF2B5EF4-FFF2-40B4-BE49-F238E27FC236}">
                <a16:creationId xmlns:a16="http://schemas.microsoft.com/office/drawing/2014/main" id="{6A2C412B-522B-BF41-E36A-8ACD7E2C19E3}"/>
              </a:ext>
            </a:extLst>
          </p:cNvPr>
          <p:cNvSpPr/>
          <p:nvPr/>
        </p:nvSpPr>
        <p:spPr>
          <a:xfrm>
            <a:off x="5814477" y="4683612"/>
            <a:ext cx="736225" cy="742800"/>
          </a:xfrm>
          <a:prstGeom prst="ellipse">
            <a:avLst/>
          </a:prstGeom>
          <a:solidFill>
            <a:srgbClr val="2D6755"/>
          </a:solidFill>
          <a:ln w="9525" cap="flat" cmpd="sng">
            <a:noFill/>
            <a:prstDash val="solid"/>
            <a:round/>
            <a:headEnd type="none" w="sm" len="sm"/>
            <a:tailEnd type="none" w="sm" len="sm"/>
          </a:ln>
        </p:spPr>
        <p:txBody>
          <a:bodyPr spcFirstLastPara="1" wrap="square" lIns="0" tIns="91440" rIns="0" bIns="91440" anchor="ctr" anchorCtr="0">
            <a:noAutofit/>
          </a:bodyPr>
          <a:lstStyle/>
          <a:p>
            <a:pPr marL="0" lvl="0" indent="0" algn="ctr" rtl="0">
              <a:spcBef>
                <a:spcPts val="0"/>
              </a:spcBef>
              <a:spcAft>
                <a:spcPts val="0"/>
              </a:spcAft>
              <a:buNone/>
            </a:pPr>
            <a:r>
              <a:rPr lang="en" b="1" dirty="0">
                <a:solidFill>
                  <a:schemeClr val="bg1"/>
                </a:solidFill>
              </a:rPr>
              <a:t>Home</a:t>
            </a:r>
            <a:endParaRPr b="1" dirty="0">
              <a:solidFill>
                <a:schemeClr val="bg1"/>
              </a:solidFill>
            </a:endParaRPr>
          </a:p>
        </p:txBody>
      </p:sp>
      <p:sp>
        <p:nvSpPr>
          <p:cNvPr id="28" name="Google Shape;90;p14">
            <a:extLst>
              <a:ext uri="{FF2B5EF4-FFF2-40B4-BE49-F238E27FC236}">
                <a16:creationId xmlns:a16="http://schemas.microsoft.com/office/drawing/2014/main" id="{14BAFE9D-E11B-F5B4-5C06-372BD0350FF3}"/>
              </a:ext>
            </a:extLst>
          </p:cNvPr>
          <p:cNvSpPr txBox="1"/>
          <p:nvPr/>
        </p:nvSpPr>
        <p:spPr>
          <a:xfrm>
            <a:off x="835127" y="907800"/>
            <a:ext cx="5550684" cy="2168277"/>
          </a:xfrm>
          <a:prstGeom prst="rect">
            <a:avLst/>
          </a:prstGeom>
          <a:noFill/>
          <a:ln>
            <a:noFill/>
          </a:ln>
        </p:spPr>
        <p:txBody>
          <a:bodyPr spcFirstLastPara="1" wrap="square" lIns="0" tIns="0" rIns="0" bIns="0" anchor="t" anchorCtr="0">
            <a:noAutofit/>
          </a:bodyPr>
          <a:lstStyle/>
          <a:p>
            <a:pPr>
              <a:lnSpc>
                <a:spcPct val="120000"/>
              </a:lnSpc>
            </a:pPr>
            <a:r>
              <a:rPr lang="en" sz="1800" dirty="0">
                <a:solidFill>
                  <a:schemeClr val="tx1">
                    <a:lumMod val="75000"/>
                    <a:lumOff val="25000"/>
                  </a:schemeClr>
                </a:solidFill>
              </a:rPr>
              <a:t>Siletz ancestors—family members who have come before—came from many different Native Tribes living in what is now called Western Oregon. Settlers and the U.S. government removed these different Tribes from their homelands and forced them to live together on what is now called the Siletz Reservation. </a:t>
            </a:r>
            <a:endParaRPr sz="1800" dirty="0">
              <a:solidFill>
                <a:schemeClr val="tx1">
                  <a:lumMod val="75000"/>
                  <a:lumOff val="25000"/>
                </a:schemeClr>
              </a:solidFill>
            </a:endParaRPr>
          </a:p>
        </p:txBody>
      </p:sp>
    </p:spTree>
    <p:extLst>
      <p:ext uri="{BB962C8B-B14F-4D97-AF65-F5344CB8AC3E}">
        <p14:creationId xmlns:p14="http://schemas.microsoft.com/office/powerpoint/2010/main" val="3038164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3" name="Google Shape;121;p15">
            <a:extLst>
              <a:ext uri="{FF2B5EF4-FFF2-40B4-BE49-F238E27FC236}">
                <a16:creationId xmlns:a16="http://schemas.microsoft.com/office/drawing/2014/main" id="{0EC8CDDE-F0E0-A0A8-BC19-99814941A073}"/>
              </a:ext>
            </a:extLst>
          </p:cNvPr>
          <p:cNvPicPr preferRelativeResize="0"/>
          <p:nvPr/>
        </p:nvPicPr>
        <p:blipFill>
          <a:blip r:embed="rId3">
            <a:alphaModFix/>
          </a:blip>
          <a:stretch>
            <a:fillRect/>
          </a:stretch>
        </p:blipFill>
        <p:spPr>
          <a:xfrm>
            <a:off x="58180" y="3463755"/>
            <a:ext cx="7772400" cy="2952174"/>
          </a:xfrm>
          <a:prstGeom prst="rect">
            <a:avLst/>
          </a:prstGeom>
          <a:noFill/>
          <a:ln>
            <a:noFill/>
          </a:ln>
        </p:spPr>
      </p:pic>
      <p:grpSp>
        <p:nvGrpSpPr>
          <p:cNvPr id="2" name="Group 1">
            <a:extLst>
              <a:ext uri="{FF2B5EF4-FFF2-40B4-BE49-F238E27FC236}">
                <a16:creationId xmlns:a16="http://schemas.microsoft.com/office/drawing/2014/main" id="{23967A74-9C1C-52ED-0222-3E441CCE8C88}"/>
              </a:ext>
            </a:extLst>
          </p:cNvPr>
          <p:cNvGrpSpPr/>
          <p:nvPr/>
        </p:nvGrpSpPr>
        <p:grpSpPr>
          <a:xfrm>
            <a:off x="0" y="5519400"/>
            <a:ext cx="7772400" cy="4539000"/>
            <a:chOff x="0" y="5519400"/>
            <a:chExt cx="7772400" cy="4539000"/>
          </a:xfrm>
        </p:grpSpPr>
        <p:sp>
          <p:nvSpPr>
            <p:cNvPr id="56" name="Google Shape;56;p13"/>
            <p:cNvSpPr/>
            <p:nvPr/>
          </p:nvSpPr>
          <p:spPr>
            <a:xfrm>
              <a:off x="0" y="5519400"/>
              <a:ext cx="7772400" cy="907800"/>
            </a:xfrm>
            <a:prstGeom prst="rect">
              <a:avLst/>
            </a:prstGeom>
            <a:solidFill>
              <a:srgbClr val="FCE5CD"/>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0" y="6427200"/>
              <a:ext cx="7772400" cy="907800"/>
            </a:xfrm>
            <a:prstGeom prst="rect">
              <a:avLst/>
            </a:prstGeom>
            <a:solidFill>
              <a:srgbClr val="D0E0E3"/>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0" y="7335000"/>
              <a:ext cx="7772400" cy="907800"/>
            </a:xfrm>
            <a:prstGeom prst="rect">
              <a:avLst/>
            </a:prstGeom>
            <a:solidFill>
              <a:srgbClr val="D9D2E9"/>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0" y="8242800"/>
              <a:ext cx="7772400" cy="907800"/>
            </a:xfrm>
            <a:prstGeom prst="rect">
              <a:avLst/>
            </a:prstGeom>
            <a:solidFill>
              <a:srgbClr val="B6D7A8"/>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0" y="9150600"/>
              <a:ext cx="7772400" cy="907800"/>
            </a:xfrm>
            <a:prstGeom prst="rect">
              <a:avLst/>
            </a:prstGeom>
            <a:solidFill>
              <a:srgbClr val="E6B8AF"/>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13"/>
            <p:cNvGrpSpPr/>
            <p:nvPr/>
          </p:nvGrpSpPr>
          <p:grpSpPr>
            <a:xfrm>
              <a:off x="2265655" y="5645700"/>
              <a:ext cx="3231900" cy="672300"/>
              <a:chOff x="2168975" y="5645700"/>
              <a:chExt cx="3231900" cy="672300"/>
            </a:xfrm>
            <a:solidFill>
              <a:schemeClr val="bg1"/>
            </a:solidFill>
          </p:grpSpPr>
          <p:sp>
            <p:nvSpPr>
              <p:cNvPr id="64" name="Google Shape;64;p13">
                <a:hlinkClick r:id="rId4" action="ppaction://hlinksldjump"/>
              </p:cNvPr>
              <p:cNvSpPr/>
              <p:nvPr/>
            </p:nvSpPr>
            <p:spPr>
              <a:xfrm>
                <a:off x="2168975" y="5645700"/>
                <a:ext cx="3231900" cy="672300"/>
              </a:xfrm>
              <a:prstGeom prst="roundRect">
                <a:avLst>
                  <a:gd name="adj" fmla="val 16667"/>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b="1"/>
              </a:p>
            </p:txBody>
          </p:sp>
          <p:sp>
            <p:nvSpPr>
              <p:cNvPr id="65" name="Google Shape;65;p13"/>
              <p:cNvSpPr txBox="1"/>
              <p:nvPr/>
            </p:nvSpPr>
            <p:spPr>
              <a:xfrm>
                <a:off x="3092375" y="5773200"/>
                <a:ext cx="1352100" cy="430857"/>
              </a:xfrm>
              <a:prstGeom prst="rect">
                <a:avLst/>
              </a:prstGeom>
              <a:grp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chemeClr val="tx1">
                        <a:lumMod val="75000"/>
                        <a:lumOff val="25000"/>
                      </a:schemeClr>
                    </a:solidFill>
                  </a:rPr>
                  <a:t>Seasons</a:t>
                </a:r>
                <a:endParaRPr sz="1600" b="1" dirty="0">
                  <a:solidFill>
                    <a:schemeClr val="tx1">
                      <a:lumMod val="75000"/>
                      <a:lumOff val="25000"/>
                    </a:schemeClr>
                  </a:solidFill>
                </a:endParaRPr>
              </a:p>
            </p:txBody>
          </p:sp>
        </p:grpSp>
        <p:sp>
          <p:nvSpPr>
            <p:cNvPr id="66" name="Google Shape;66;p13">
              <a:hlinkClick r:id="rId5" action="ppaction://hlinksldjump"/>
            </p:cNvPr>
            <p:cNvSpPr/>
            <p:nvPr/>
          </p:nvSpPr>
          <p:spPr>
            <a:xfrm>
              <a:off x="2265655" y="6509703"/>
              <a:ext cx="3231900" cy="742800"/>
            </a:xfrm>
            <a:prstGeom prst="roundRect">
              <a:avLst>
                <a:gd name="adj" fmla="val 16667"/>
              </a:avLst>
            </a:prstGeom>
            <a:solidFill>
              <a:schemeClr val="bg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67" name="Google Shape;67;p13"/>
            <p:cNvSpPr txBox="1"/>
            <p:nvPr/>
          </p:nvSpPr>
          <p:spPr>
            <a:xfrm>
              <a:off x="2619655" y="6695220"/>
              <a:ext cx="25239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chemeClr val="tx1">
                      <a:lumMod val="75000"/>
                      <a:lumOff val="25000"/>
                    </a:schemeClr>
                  </a:solidFill>
                </a:rPr>
                <a:t>Dan’ Nast-li~’ (Spring)</a:t>
              </a:r>
              <a:endParaRPr sz="1600" b="1" dirty="0">
                <a:solidFill>
                  <a:schemeClr val="tx1">
                    <a:lumMod val="75000"/>
                    <a:lumOff val="25000"/>
                  </a:schemeClr>
                </a:solidFill>
              </a:endParaRPr>
            </a:p>
          </p:txBody>
        </p:sp>
        <p:grpSp>
          <p:nvGrpSpPr>
            <p:cNvPr id="68" name="Google Shape;68;p13"/>
            <p:cNvGrpSpPr/>
            <p:nvPr/>
          </p:nvGrpSpPr>
          <p:grpSpPr>
            <a:xfrm>
              <a:off x="2265655" y="7417503"/>
              <a:ext cx="3231900" cy="742800"/>
              <a:chOff x="2152475" y="7417503"/>
              <a:chExt cx="3231900" cy="742800"/>
            </a:xfrm>
            <a:solidFill>
              <a:schemeClr val="bg1"/>
            </a:solidFill>
          </p:grpSpPr>
          <p:sp>
            <p:nvSpPr>
              <p:cNvPr id="69" name="Google Shape;69;p13">
                <a:hlinkClick r:id="rId6" action="ppaction://hlinksldjump"/>
              </p:cNvPr>
              <p:cNvSpPr/>
              <p:nvPr/>
            </p:nvSpPr>
            <p:spPr>
              <a:xfrm>
                <a:off x="2152475" y="7417503"/>
                <a:ext cx="3231900" cy="742800"/>
              </a:xfrm>
              <a:prstGeom prst="roundRect">
                <a:avLst>
                  <a:gd name="adj" fmla="val 16667"/>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70" name="Google Shape;70;p13"/>
              <p:cNvSpPr txBox="1"/>
              <p:nvPr/>
            </p:nvSpPr>
            <p:spPr>
              <a:xfrm>
                <a:off x="2724925" y="7573040"/>
                <a:ext cx="2171100" cy="430857"/>
              </a:xfrm>
              <a:prstGeom prst="rect">
                <a:avLst/>
              </a:prstGeom>
              <a:grp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600" b="1" dirty="0">
                    <a:solidFill>
                      <a:schemeClr val="tx1">
                        <a:lumMod val="75000"/>
                        <a:lumOff val="25000"/>
                      </a:schemeClr>
                    </a:solidFill>
                  </a:rPr>
                  <a:t>Shin-</a:t>
                </a:r>
                <a:r>
                  <a:rPr lang="en" sz="1600" b="1" dirty="0" err="1">
                    <a:solidFill>
                      <a:schemeClr val="tx1">
                        <a:lumMod val="75000"/>
                        <a:lumOff val="25000"/>
                      </a:schemeClr>
                    </a:solidFill>
                  </a:rPr>
                  <a:t>dvn</a:t>
                </a:r>
                <a:r>
                  <a:rPr lang="en" sz="1600" b="1" dirty="0">
                    <a:solidFill>
                      <a:schemeClr val="tx1">
                        <a:lumMod val="75000"/>
                        <a:lumOff val="25000"/>
                      </a:schemeClr>
                    </a:solidFill>
                  </a:rPr>
                  <a:t> (Summer)</a:t>
                </a:r>
                <a:endParaRPr sz="1600" b="1" dirty="0">
                  <a:solidFill>
                    <a:schemeClr val="tx1">
                      <a:lumMod val="75000"/>
                      <a:lumOff val="25000"/>
                    </a:schemeClr>
                  </a:solidFill>
                </a:endParaRPr>
              </a:p>
            </p:txBody>
          </p:sp>
        </p:grpSp>
        <p:grpSp>
          <p:nvGrpSpPr>
            <p:cNvPr id="71" name="Google Shape;71;p13"/>
            <p:cNvGrpSpPr/>
            <p:nvPr/>
          </p:nvGrpSpPr>
          <p:grpSpPr>
            <a:xfrm>
              <a:off x="2265655" y="8325303"/>
              <a:ext cx="3231900" cy="742800"/>
              <a:chOff x="2152475" y="8325303"/>
              <a:chExt cx="3231900" cy="742800"/>
            </a:xfrm>
            <a:solidFill>
              <a:schemeClr val="bg1"/>
            </a:solidFill>
          </p:grpSpPr>
          <p:sp>
            <p:nvSpPr>
              <p:cNvPr id="72" name="Google Shape;72;p13">
                <a:hlinkClick r:id="rId7" action="ppaction://hlinksldjump"/>
              </p:cNvPr>
              <p:cNvSpPr/>
              <p:nvPr/>
            </p:nvSpPr>
            <p:spPr>
              <a:xfrm>
                <a:off x="2152475" y="8325303"/>
                <a:ext cx="3231900" cy="742800"/>
              </a:xfrm>
              <a:prstGeom prst="roundRect">
                <a:avLst>
                  <a:gd name="adj" fmla="val 16667"/>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73" name="Google Shape;73;p13"/>
              <p:cNvSpPr txBox="1"/>
              <p:nvPr/>
            </p:nvSpPr>
            <p:spPr>
              <a:xfrm>
                <a:off x="2799150" y="8480840"/>
                <a:ext cx="2245500" cy="430857"/>
              </a:xfrm>
              <a:prstGeom prst="rect">
                <a:avLst/>
              </a:prstGeom>
              <a:grp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chemeClr val="tx1">
                        <a:lumMod val="75000"/>
                        <a:lumOff val="25000"/>
                      </a:schemeClr>
                    </a:solidFill>
                  </a:rPr>
                  <a:t>Dan’-</a:t>
                </a:r>
                <a:r>
                  <a:rPr lang="en" sz="1600" b="1" dirty="0" err="1">
                    <a:solidFill>
                      <a:schemeClr val="tx1">
                        <a:lumMod val="75000"/>
                        <a:lumOff val="25000"/>
                      </a:schemeClr>
                    </a:solidFill>
                  </a:rPr>
                  <a:t>xvt</a:t>
                </a:r>
                <a:r>
                  <a:rPr lang="en" sz="1600" b="1" dirty="0">
                    <a:solidFill>
                      <a:schemeClr val="tx1">
                        <a:lumMod val="75000"/>
                        <a:lumOff val="25000"/>
                      </a:schemeClr>
                    </a:solidFill>
                  </a:rPr>
                  <a:t>-</a:t>
                </a:r>
                <a:r>
                  <a:rPr lang="en" sz="1600" b="1" dirty="0" err="1">
                    <a:solidFill>
                      <a:schemeClr val="tx1">
                        <a:lumMod val="75000"/>
                        <a:lumOff val="25000"/>
                      </a:schemeClr>
                    </a:solidFill>
                  </a:rPr>
                  <a:t>dvn</a:t>
                </a:r>
                <a:r>
                  <a:rPr lang="en" sz="1600" b="1" dirty="0">
                    <a:solidFill>
                      <a:schemeClr val="tx1">
                        <a:lumMod val="75000"/>
                        <a:lumOff val="25000"/>
                      </a:schemeClr>
                    </a:solidFill>
                  </a:rPr>
                  <a:t> (Fall)</a:t>
                </a:r>
                <a:endParaRPr sz="1600" b="1" dirty="0">
                  <a:solidFill>
                    <a:schemeClr val="tx1">
                      <a:lumMod val="75000"/>
                      <a:lumOff val="25000"/>
                    </a:schemeClr>
                  </a:solidFill>
                </a:endParaRPr>
              </a:p>
            </p:txBody>
          </p:sp>
        </p:grpSp>
        <p:grpSp>
          <p:nvGrpSpPr>
            <p:cNvPr id="74" name="Google Shape;74;p13"/>
            <p:cNvGrpSpPr/>
            <p:nvPr/>
          </p:nvGrpSpPr>
          <p:grpSpPr>
            <a:xfrm>
              <a:off x="2265655" y="9233072"/>
              <a:ext cx="3231900" cy="742800"/>
              <a:chOff x="2168975" y="9233103"/>
              <a:chExt cx="3231900" cy="742800"/>
            </a:xfrm>
            <a:solidFill>
              <a:schemeClr val="bg1"/>
            </a:solidFill>
          </p:grpSpPr>
          <p:sp>
            <p:nvSpPr>
              <p:cNvPr id="75" name="Google Shape;75;p13">
                <a:hlinkClick r:id="" action="ppaction://noaction"/>
              </p:cNvPr>
              <p:cNvSpPr/>
              <p:nvPr/>
            </p:nvSpPr>
            <p:spPr>
              <a:xfrm>
                <a:off x="2168975" y="9233103"/>
                <a:ext cx="3231900" cy="742800"/>
              </a:xfrm>
              <a:prstGeom prst="roundRect">
                <a:avLst>
                  <a:gd name="adj" fmla="val 16667"/>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76" name="Google Shape;76;p13"/>
              <p:cNvSpPr txBox="1"/>
              <p:nvPr/>
            </p:nvSpPr>
            <p:spPr>
              <a:xfrm>
                <a:off x="2910500" y="9388646"/>
                <a:ext cx="1874400" cy="430857"/>
              </a:xfrm>
              <a:prstGeom prst="rect">
                <a:avLst/>
              </a:prstGeom>
              <a:grp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err="1">
                    <a:solidFill>
                      <a:schemeClr val="tx1">
                        <a:lumMod val="75000"/>
                        <a:lumOff val="25000"/>
                      </a:schemeClr>
                    </a:solidFill>
                  </a:rPr>
                  <a:t>Xii-dvn</a:t>
                </a:r>
                <a:r>
                  <a:rPr lang="en" sz="1600" b="1" dirty="0">
                    <a:solidFill>
                      <a:schemeClr val="tx1">
                        <a:lumMod val="75000"/>
                        <a:lumOff val="25000"/>
                      </a:schemeClr>
                    </a:solidFill>
                  </a:rPr>
                  <a:t> (Winter)</a:t>
                </a:r>
                <a:endParaRPr sz="1600" b="1" dirty="0">
                  <a:solidFill>
                    <a:schemeClr val="tx1">
                      <a:lumMod val="75000"/>
                      <a:lumOff val="25000"/>
                    </a:schemeClr>
                  </a:solidFill>
                </a:endParaRPr>
              </a:p>
            </p:txBody>
          </p:sp>
        </p:grpSp>
      </p:grpSp>
      <p:sp>
        <p:nvSpPr>
          <p:cNvPr id="28" name="Google Shape;90;p14">
            <a:extLst>
              <a:ext uri="{FF2B5EF4-FFF2-40B4-BE49-F238E27FC236}">
                <a16:creationId xmlns:a16="http://schemas.microsoft.com/office/drawing/2014/main" id="{14BAFE9D-E11B-F5B4-5C06-372BD0350FF3}"/>
              </a:ext>
            </a:extLst>
          </p:cNvPr>
          <p:cNvSpPr txBox="1"/>
          <p:nvPr/>
        </p:nvSpPr>
        <p:spPr>
          <a:xfrm>
            <a:off x="835127" y="907800"/>
            <a:ext cx="5970408" cy="2168277"/>
          </a:xfrm>
          <a:prstGeom prst="rect">
            <a:avLst/>
          </a:prstGeom>
          <a:noFill/>
          <a:ln>
            <a:noFill/>
          </a:ln>
        </p:spPr>
        <p:txBody>
          <a:bodyPr spcFirstLastPara="1" wrap="square" lIns="0" tIns="0" rIns="0" bIns="0" anchor="t" anchorCtr="0">
            <a:noAutofit/>
          </a:bodyPr>
          <a:lstStyle/>
          <a:p>
            <a:pPr>
              <a:lnSpc>
                <a:spcPct val="120000"/>
              </a:lnSpc>
            </a:pPr>
            <a:r>
              <a:rPr lang="en-US" sz="1800" dirty="0">
                <a:solidFill>
                  <a:schemeClr val="tx1">
                    <a:lumMod val="75000"/>
                    <a:lumOff val="25000"/>
                  </a:schemeClr>
                </a:solidFill>
              </a:rPr>
              <a:t>For the ancestors of Siletz people, and many Siletz people today, the seasons (fall, winter, spring, and summer) have always been important. Understanding how the land is changed by each season has helped Siletz people do well. Today we will learn about one of the Tribes made to go to the Siletz Reservation called the </a:t>
            </a:r>
            <a:r>
              <a:rPr lang="en-US" sz="1800" b="1" dirty="0">
                <a:solidFill>
                  <a:schemeClr val="tx1">
                    <a:lumMod val="75000"/>
                    <a:lumOff val="25000"/>
                  </a:schemeClr>
                </a:solidFill>
              </a:rPr>
              <a:t>Dee-</a:t>
            </a:r>
            <a:r>
              <a:rPr lang="en-US" sz="1800" b="1" dirty="0" err="1">
                <a:solidFill>
                  <a:schemeClr val="tx1">
                    <a:lumMod val="75000"/>
                    <a:lumOff val="25000"/>
                  </a:schemeClr>
                </a:solidFill>
              </a:rPr>
              <a:t>ni</a:t>
            </a:r>
            <a:r>
              <a:rPr lang="en-US" sz="1800" b="1" dirty="0">
                <a:solidFill>
                  <a:schemeClr val="tx1">
                    <a:lumMod val="75000"/>
                    <a:lumOff val="25000"/>
                  </a:schemeClr>
                </a:solidFill>
              </a:rPr>
              <a:t> people </a:t>
            </a:r>
            <a:r>
              <a:rPr lang="en-US" sz="1800" dirty="0">
                <a:solidFill>
                  <a:schemeClr val="tx1">
                    <a:lumMod val="75000"/>
                    <a:lumOff val="25000"/>
                  </a:schemeClr>
                </a:solidFill>
              </a:rPr>
              <a:t>from Southern Oregon and the Northern California coast. We will learn how their lives changed each season.</a:t>
            </a:r>
          </a:p>
        </p:txBody>
      </p:sp>
      <p:sp>
        <p:nvSpPr>
          <p:cNvPr id="52" name="Google Shape;106;p14">
            <a:hlinkClick r:id="rId8" action="ppaction://hlinksldjump"/>
            <a:extLst>
              <a:ext uri="{FF2B5EF4-FFF2-40B4-BE49-F238E27FC236}">
                <a16:creationId xmlns:a16="http://schemas.microsoft.com/office/drawing/2014/main" id="{299BC88B-A3CF-F479-798C-7F0BAB22F674}"/>
              </a:ext>
            </a:extLst>
          </p:cNvPr>
          <p:cNvSpPr/>
          <p:nvPr/>
        </p:nvSpPr>
        <p:spPr>
          <a:xfrm>
            <a:off x="5814477" y="5612388"/>
            <a:ext cx="736225" cy="742800"/>
          </a:xfrm>
          <a:prstGeom prst="ellipse">
            <a:avLst/>
          </a:prstGeom>
          <a:solidFill>
            <a:srgbClr val="2D6755"/>
          </a:solidFill>
          <a:ln w="9525" cap="flat" cmpd="sng">
            <a:noFill/>
            <a:prstDash val="solid"/>
            <a:round/>
            <a:headEnd type="none" w="sm" len="sm"/>
            <a:tailEnd type="none" w="sm" len="sm"/>
          </a:ln>
        </p:spPr>
        <p:txBody>
          <a:bodyPr spcFirstLastPara="1" wrap="square" lIns="0" tIns="91440" rIns="0" bIns="91440" anchor="ctr" anchorCtr="0">
            <a:noAutofit/>
          </a:bodyPr>
          <a:lstStyle/>
          <a:p>
            <a:pPr marL="0" lvl="0" indent="0" algn="ctr" rtl="0">
              <a:spcBef>
                <a:spcPts val="0"/>
              </a:spcBef>
              <a:spcAft>
                <a:spcPts val="0"/>
              </a:spcAft>
              <a:buNone/>
            </a:pPr>
            <a:r>
              <a:rPr lang="en" b="1" dirty="0">
                <a:solidFill>
                  <a:schemeClr val="bg1"/>
                </a:solidFill>
              </a:rPr>
              <a:t>Home</a:t>
            </a:r>
            <a:endParaRPr b="1" dirty="0">
              <a:solidFill>
                <a:schemeClr val="bg1"/>
              </a:solidFill>
            </a:endParaRPr>
          </a:p>
        </p:txBody>
      </p:sp>
    </p:spTree>
    <p:extLst>
      <p:ext uri="{BB962C8B-B14F-4D97-AF65-F5344CB8AC3E}">
        <p14:creationId xmlns:p14="http://schemas.microsoft.com/office/powerpoint/2010/main" val="490979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2" name="Group 1">
            <a:extLst>
              <a:ext uri="{FF2B5EF4-FFF2-40B4-BE49-F238E27FC236}">
                <a16:creationId xmlns:a16="http://schemas.microsoft.com/office/drawing/2014/main" id="{23967A74-9C1C-52ED-0222-3E441CCE8C88}"/>
              </a:ext>
            </a:extLst>
          </p:cNvPr>
          <p:cNvGrpSpPr/>
          <p:nvPr/>
        </p:nvGrpSpPr>
        <p:grpSpPr>
          <a:xfrm>
            <a:off x="0" y="6427200"/>
            <a:ext cx="7772400" cy="3631200"/>
            <a:chOff x="0" y="6427200"/>
            <a:chExt cx="7772400" cy="3631200"/>
          </a:xfrm>
        </p:grpSpPr>
        <p:sp>
          <p:nvSpPr>
            <p:cNvPr id="57" name="Google Shape;57;p13"/>
            <p:cNvSpPr/>
            <p:nvPr/>
          </p:nvSpPr>
          <p:spPr>
            <a:xfrm>
              <a:off x="0" y="6427200"/>
              <a:ext cx="7772400" cy="907800"/>
            </a:xfrm>
            <a:prstGeom prst="rect">
              <a:avLst/>
            </a:prstGeom>
            <a:solidFill>
              <a:srgbClr val="D0E0E3"/>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0" y="7335000"/>
              <a:ext cx="7772400" cy="907800"/>
            </a:xfrm>
            <a:prstGeom prst="rect">
              <a:avLst/>
            </a:prstGeom>
            <a:solidFill>
              <a:srgbClr val="D9D2E9"/>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0" y="8242800"/>
              <a:ext cx="7772400" cy="907800"/>
            </a:xfrm>
            <a:prstGeom prst="rect">
              <a:avLst/>
            </a:prstGeom>
            <a:solidFill>
              <a:srgbClr val="B6D7A8"/>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0" y="9150600"/>
              <a:ext cx="7772400" cy="907800"/>
            </a:xfrm>
            <a:prstGeom prst="rect">
              <a:avLst/>
            </a:prstGeom>
            <a:solidFill>
              <a:srgbClr val="E6B8AF"/>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a:hlinkClick r:id="rId3" action="ppaction://hlinksldjump"/>
            </p:cNvPr>
            <p:cNvSpPr/>
            <p:nvPr/>
          </p:nvSpPr>
          <p:spPr>
            <a:xfrm>
              <a:off x="2265655" y="6509703"/>
              <a:ext cx="3231900" cy="742800"/>
            </a:xfrm>
            <a:prstGeom prst="roundRect">
              <a:avLst>
                <a:gd name="adj" fmla="val 16667"/>
              </a:avLst>
            </a:prstGeom>
            <a:solidFill>
              <a:schemeClr val="bg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67" name="Google Shape;67;p13"/>
            <p:cNvSpPr txBox="1"/>
            <p:nvPr/>
          </p:nvSpPr>
          <p:spPr>
            <a:xfrm>
              <a:off x="2619655" y="6695220"/>
              <a:ext cx="25239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chemeClr val="tx1">
                      <a:lumMod val="75000"/>
                      <a:lumOff val="25000"/>
                    </a:schemeClr>
                  </a:solidFill>
                </a:rPr>
                <a:t>Dan’ Nast-li~’ (Spring)</a:t>
              </a:r>
              <a:endParaRPr sz="1600" b="1" dirty="0">
                <a:solidFill>
                  <a:schemeClr val="tx1">
                    <a:lumMod val="75000"/>
                    <a:lumOff val="25000"/>
                  </a:schemeClr>
                </a:solidFill>
              </a:endParaRPr>
            </a:p>
          </p:txBody>
        </p:sp>
        <p:grpSp>
          <p:nvGrpSpPr>
            <p:cNvPr id="68" name="Google Shape;68;p13"/>
            <p:cNvGrpSpPr/>
            <p:nvPr/>
          </p:nvGrpSpPr>
          <p:grpSpPr>
            <a:xfrm>
              <a:off x="2265655" y="7417503"/>
              <a:ext cx="3231900" cy="742800"/>
              <a:chOff x="2152475" y="7417503"/>
              <a:chExt cx="3231900" cy="742800"/>
            </a:xfrm>
            <a:solidFill>
              <a:schemeClr val="bg1"/>
            </a:solidFill>
          </p:grpSpPr>
          <p:sp>
            <p:nvSpPr>
              <p:cNvPr id="69" name="Google Shape;69;p13">
                <a:hlinkClick r:id="rId4" action="ppaction://hlinksldjump"/>
              </p:cNvPr>
              <p:cNvSpPr/>
              <p:nvPr/>
            </p:nvSpPr>
            <p:spPr>
              <a:xfrm>
                <a:off x="2152475" y="7417503"/>
                <a:ext cx="3231900" cy="742800"/>
              </a:xfrm>
              <a:prstGeom prst="roundRect">
                <a:avLst>
                  <a:gd name="adj" fmla="val 16667"/>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70" name="Google Shape;70;p13"/>
              <p:cNvSpPr txBox="1"/>
              <p:nvPr/>
            </p:nvSpPr>
            <p:spPr>
              <a:xfrm>
                <a:off x="2724925" y="7573040"/>
                <a:ext cx="2171100" cy="430857"/>
              </a:xfrm>
              <a:prstGeom prst="rect">
                <a:avLst/>
              </a:prstGeom>
              <a:grp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600" b="1" dirty="0">
                    <a:solidFill>
                      <a:schemeClr val="tx1">
                        <a:lumMod val="75000"/>
                        <a:lumOff val="25000"/>
                      </a:schemeClr>
                    </a:solidFill>
                  </a:rPr>
                  <a:t>Shin-</a:t>
                </a:r>
                <a:r>
                  <a:rPr lang="en" sz="1600" b="1" dirty="0" err="1">
                    <a:solidFill>
                      <a:schemeClr val="tx1">
                        <a:lumMod val="75000"/>
                        <a:lumOff val="25000"/>
                      </a:schemeClr>
                    </a:solidFill>
                  </a:rPr>
                  <a:t>dvn</a:t>
                </a:r>
                <a:r>
                  <a:rPr lang="en" sz="1600" b="1" dirty="0">
                    <a:solidFill>
                      <a:schemeClr val="tx1">
                        <a:lumMod val="75000"/>
                        <a:lumOff val="25000"/>
                      </a:schemeClr>
                    </a:solidFill>
                  </a:rPr>
                  <a:t> (Summer)</a:t>
                </a:r>
                <a:endParaRPr sz="1600" b="1" dirty="0">
                  <a:solidFill>
                    <a:schemeClr val="tx1">
                      <a:lumMod val="75000"/>
                      <a:lumOff val="25000"/>
                    </a:schemeClr>
                  </a:solidFill>
                </a:endParaRPr>
              </a:p>
            </p:txBody>
          </p:sp>
        </p:grpSp>
        <p:grpSp>
          <p:nvGrpSpPr>
            <p:cNvPr id="71" name="Google Shape;71;p13"/>
            <p:cNvGrpSpPr/>
            <p:nvPr/>
          </p:nvGrpSpPr>
          <p:grpSpPr>
            <a:xfrm>
              <a:off x="2265655" y="8325303"/>
              <a:ext cx="3231900" cy="742800"/>
              <a:chOff x="2152475" y="8325303"/>
              <a:chExt cx="3231900" cy="742800"/>
            </a:xfrm>
            <a:solidFill>
              <a:schemeClr val="bg1"/>
            </a:solidFill>
          </p:grpSpPr>
          <p:sp>
            <p:nvSpPr>
              <p:cNvPr id="72" name="Google Shape;72;p13">
                <a:hlinkClick r:id="rId5" action="ppaction://hlinksldjump"/>
              </p:cNvPr>
              <p:cNvSpPr/>
              <p:nvPr/>
            </p:nvSpPr>
            <p:spPr>
              <a:xfrm>
                <a:off x="2152475" y="8325303"/>
                <a:ext cx="3231900" cy="742800"/>
              </a:xfrm>
              <a:prstGeom prst="roundRect">
                <a:avLst>
                  <a:gd name="adj" fmla="val 16667"/>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73" name="Google Shape;73;p13"/>
              <p:cNvSpPr txBox="1"/>
              <p:nvPr/>
            </p:nvSpPr>
            <p:spPr>
              <a:xfrm>
                <a:off x="2799150" y="8480840"/>
                <a:ext cx="2245500" cy="430857"/>
              </a:xfrm>
              <a:prstGeom prst="rect">
                <a:avLst/>
              </a:prstGeom>
              <a:grp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chemeClr val="tx1">
                        <a:lumMod val="75000"/>
                        <a:lumOff val="25000"/>
                      </a:schemeClr>
                    </a:solidFill>
                  </a:rPr>
                  <a:t>Dan’-</a:t>
                </a:r>
                <a:r>
                  <a:rPr lang="en" sz="1600" b="1" dirty="0" err="1">
                    <a:solidFill>
                      <a:schemeClr val="tx1">
                        <a:lumMod val="75000"/>
                        <a:lumOff val="25000"/>
                      </a:schemeClr>
                    </a:solidFill>
                  </a:rPr>
                  <a:t>xvt</a:t>
                </a:r>
                <a:r>
                  <a:rPr lang="en" sz="1600" b="1" dirty="0">
                    <a:solidFill>
                      <a:schemeClr val="tx1">
                        <a:lumMod val="75000"/>
                        <a:lumOff val="25000"/>
                      </a:schemeClr>
                    </a:solidFill>
                  </a:rPr>
                  <a:t>-</a:t>
                </a:r>
                <a:r>
                  <a:rPr lang="en" sz="1600" b="1" dirty="0" err="1">
                    <a:solidFill>
                      <a:schemeClr val="tx1">
                        <a:lumMod val="75000"/>
                        <a:lumOff val="25000"/>
                      </a:schemeClr>
                    </a:solidFill>
                  </a:rPr>
                  <a:t>dvn</a:t>
                </a:r>
                <a:r>
                  <a:rPr lang="en" sz="1600" b="1" dirty="0">
                    <a:solidFill>
                      <a:schemeClr val="tx1">
                        <a:lumMod val="75000"/>
                        <a:lumOff val="25000"/>
                      </a:schemeClr>
                    </a:solidFill>
                  </a:rPr>
                  <a:t> (Fall)</a:t>
                </a:r>
                <a:endParaRPr sz="1600" b="1" dirty="0">
                  <a:solidFill>
                    <a:schemeClr val="tx1">
                      <a:lumMod val="75000"/>
                      <a:lumOff val="25000"/>
                    </a:schemeClr>
                  </a:solidFill>
                </a:endParaRPr>
              </a:p>
            </p:txBody>
          </p:sp>
        </p:grpSp>
        <p:grpSp>
          <p:nvGrpSpPr>
            <p:cNvPr id="74" name="Google Shape;74;p13"/>
            <p:cNvGrpSpPr/>
            <p:nvPr/>
          </p:nvGrpSpPr>
          <p:grpSpPr>
            <a:xfrm>
              <a:off x="2265655" y="9233072"/>
              <a:ext cx="3231900" cy="742800"/>
              <a:chOff x="2168975" y="9233103"/>
              <a:chExt cx="3231900" cy="742800"/>
            </a:xfrm>
            <a:solidFill>
              <a:schemeClr val="bg1"/>
            </a:solidFill>
          </p:grpSpPr>
          <p:sp>
            <p:nvSpPr>
              <p:cNvPr id="75" name="Google Shape;75;p13">
                <a:hlinkClick r:id="" action="ppaction://noaction"/>
              </p:cNvPr>
              <p:cNvSpPr/>
              <p:nvPr/>
            </p:nvSpPr>
            <p:spPr>
              <a:xfrm>
                <a:off x="2168975" y="9233103"/>
                <a:ext cx="3231900" cy="742800"/>
              </a:xfrm>
              <a:prstGeom prst="roundRect">
                <a:avLst>
                  <a:gd name="adj" fmla="val 16667"/>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76" name="Google Shape;76;p13"/>
              <p:cNvSpPr txBox="1"/>
              <p:nvPr/>
            </p:nvSpPr>
            <p:spPr>
              <a:xfrm>
                <a:off x="2910500" y="9388646"/>
                <a:ext cx="1874400" cy="430857"/>
              </a:xfrm>
              <a:prstGeom prst="rect">
                <a:avLst/>
              </a:prstGeom>
              <a:grp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err="1">
                    <a:solidFill>
                      <a:schemeClr val="tx1">
                        <a:lumMod val="75000"/>
                        <a:lumOff val="25000"/>
                      </a:schemeClr>
                    </a:solidFill>
                  </a:rPr>
                  <a:t>Xii-dvn</a:t>
                </a:r>
                <a:r>
                  <a:rPr lang="en" sz="1600" b="1" dirty="0">
                    <a:solidFill>
                      <a:schemeClr val="tx1">
                        <a:lumMod val="75000"/>
                        <a:lumOff val="25000"/>
                      </a:schemeClr>
                    </a:solidFill>
                  </a:rPr>
                  <a:t> (Winter)</a:t>
                </a:r>
                <a:endParaRPr sz="1600" b="1" dirty="0">
                  <a:solidFill>
                    <a:schemeClr val="tx1">
                      <a:lumMod val="75000"/>
                      <a:lumOff val="25000"/>
                    </a:schemeClr>
                  </a:solidFill>
                </a:endParaRPr>
              </a:p>
            </p:txBody>
          </p:sp>
        </p:grpSp>
      </p:grpSp>
      <p:sp>
        <p:nvSpPr>
          <p:cNvPr id="28" name="Google Shape;90;p14">
            <a:extLst>
              <a:ext uri="{FF2B5EF4-FFF2-40B4-BE49-F238E27FC236}">
                <a16:creationId xmlns:a16="http://schemas.microsoft.com/office/drawing/2014/main" id="{14BAFE9D-E11B-F5B4-5C06-372BD0350FF3}"/>
              </a:ext>
            </a:extLst>
          </p:cNvPr>
          <p:cNvSpPr txBox="1"/>
          <p:nvPr/>
        </p:nvSpPr>
        <p:spPr>
          <a:xfrm>
            <a:off x="835127" y="907800"/>
            <a:ext cx="4662428" cy="5208187"/>
          </a:xfrm>
          <a:prstGeom prst="rect">
            <a:avLst/>
          </a:prstGeom>
          <a:noFill/>
          <a:ln>
            <a:noFill/>
          </a:ln>
        </p:spPr>
        <p:txBody>
          <a:bodyPr spcFirstLastPara="1" wrap="square" lIns="0" tIns="0" rIns="0" bIns="0" anchor="t" anchorCtr="0">
            <a:noAutofit/>
          </a:bodyPr>
          <a:lstStyle/>
          <a:p>
            <a:pPr>
              <a:lnSpc>
                <a:spcPct val="120000"/>
              </a:lnSpc>
              <a:spcAft>
                <a:spcPts val="800"/>
              </a:spcAft>
            </a:pPr>
            <a:r>
              <a:rPr lang="en-US" sz="1800" b="1" dirty="0">
                <a:solidFill>
                  <a:schemeClr val="tx1">
                    <a:lumMod val="75000"/>
                    <a:lumOff val="25000"/>
                  </a:schemeClr>
                </a:solidFill>
              </a:rPr>
              <a:t>Spring </a:t>
            </a:r>
            <a:r>
              <a:rPr lang="en-US" sz="1800" b="1" i="1" dirty="0">
                <a:solidFill>
                  <a:schemeClr val="tx1">
                    <a:lumMod val="75000"/>
                    <a:lumOff val="25000"/>
                  </a:schemeClr>
                </a:solidFill>
              </a:rPr>
              <a:t>(Dan’ Nast-li~’) </a:t>
            </a:r>
            <a:r>
              <a:rPr lang="en-US" sz="1800" dirty="0">
                <a:solidFill>
                  <a:schemeClr val="tx1">
                    <a:lumMod val="75000"/>
                    <a:lumOff val="25000"/>
                  </a:schemeClr>
                </a:solidFill>
              </a:rPr>
              <a:t>is when all the good things that the Dee-</a:t>
            </a:r>
            <a:r>
              <a:rPr lang="en-US" sz="1800" dirty="0" err="1">
                <a:solidFill>
                  <a:schemeClr val="tx1">
                    <a:lumMod val="75000"/>
                    <a:lumOff val="25000"/>
                  </a:schemeClr>
                </a:solidFill>
              </a:rPr>
              <a:t>ni</a:t>
            </a:r>
            <a:r>
              <a:rPr lang="en-US" sz="1800" dirty="0">
                <a:solidFill>
                  <a:schemeClr val="tx1">
                    <a:lumMod val="75000"/>
                    <a:lumOff val="25000"/>
                  </a:schemeClr>
                </a:solidFill>
              </a:rPr>
              <a:t> people need come back from their wet, chilly winter sleep. </a:t>
            </a:r>
          </a:p>
          <a:p>
            <a:pPr>
              <a:lnSpc>
                <a:spcPct val="120000"/>
              </a:lnSpc>
              <a:spcAft>
                <a:spcPts val="800"/>
              </a:spcAft>
            </a:pPr>
            <a:r>
              <a:rPr lang="en-US" sz="1800" dirty="0">
                <a:solidFill>
                  <a:schemeClr val="tx1">
                    <a:lumMod val="75000"/>
                    <a:lumOff val="25000"/>
                  </a:schemeClr>
                </a:solidFill>
              </a:rPr>
              <a:t>New leaves and branches are forming on plants, and spring is time to make them into useful tools. For example, spring is the time to peel long strips of inner bark from maple trees to make clothing. The sap running up new shoots of hazel brush makes them easy to peel—perfect straight bendy sticks to make into baskets for carrying, storage, and even hats!</a:t>
            </a:r>
          </a:p>
          <a:p>
            <a:pPr>
              <a:lnSpc>
                <a:spcPct val="120000"/>
              </a:lnSpc>
              <a:spcAft>
                <a:spcPts val="800"/>
              </a:spcAft>
            </a:pPr>
            <a:r>
              <a:rPr lang="en-US" sz="1800" dirty="0">
                <a:solidFill>
                  <a:schemeClr val="tx1">
                    <a:lumMod val="75000"/>
                    <a:lumOff val="25000"/>
                  </a:schemeClr>
                </a:solidFill>
              </a:rPr>
              <a:t>By late spring, the camas are growing tall and showing purple flowers. After cooking, the bulbs make sweet, nutritious food.</a:t>
            </a:r>
          </a:p>
        </p:txBody>
      </p:sp>
      <p:sp>
        <p:nvSpPr>
          <p:cNvPr id="25" name="Google Shape;106;p14">
            <a:hlinkClick r:id="rId6" action="ppaction://hlinksldjump"/>
            <a:extLst>
              <a:ext uri="{FF2B5EF4-FFF2-40B4-BE49-F238E27FC236}">
                <a16:creationId xmlns:a16="http://schemas.microsoft.com/office/drawing/2014/main" id="{2C77321C-F140-125F-D4B6-3FD35F82E9D7}"/>
              </a:ext>
            </a:extLst>
          </p:cNvPr>
          <p:cNvSpPr/>
          <p:nvPr/>
        </p:nvSpPr>
        <p:spPr>
          <a:xfrm>
            <a:off x="5814476" y="6509700"/>
            <a:ext cx="736225" cy="742800"/>
          </a:xfrm>
          <a:prstGeom prst="ellipse">
            <a:avLst/>
          </a:prstGeom>
          <a:solidFill>
            <a:srgbClr val="2D6755"/>
          </a:solidFill>
          <a:ln w="9525" cap="flat" cmpd="sng">
            <a:noFill/>
            <a:prstDash val="solid"/>
            <a:round/>
            <a:headEnd type="none" w="sm" len="sm"/>
            <a:tailEnd type="none" w="sm" len="sm"/>
          </a:ln>
        </p:spPr>
        <p:txBody>
          <a:bodyPr spcFirstLastPara="1" wrap="square" lIns="0" tIns="91440" rIns="0" bIns="91440" anchor="ctr" anchorCtr="0">
            <a:noAutofit/>
          </a:bodyPr>
          <a:lstStyle/>
          <a:p>
            <a:pPr marL="0" lvl="0" indent="0" algn="ctr" rtl="0">
              <a:spcBef>
                <a:spcPts val="0"/>
              </a:spcBef>
              <a:spcAft>
                <a:spcPts val="0"/>
              </a:spcAft>
              <a:buNone/>
            </a:pPr>
            <a:r>
              <a:rPr lang="en" b="1" dirty="0">
                <a:solidFill>
                  <a:schemeClr val="bg1"/>
                </a:solidFill>
              </a:rPr>
              <a:t>Home</a:t>
            </a:r>
            <a:endParaRPr b="1" dirty="0">
              <a:solidFill>
                <a:schemeClr val="bg1"/>
              </a:solidFill>
            </a:endParaRPr>
          </a:p>
        </p:txBody>
      </p:sp>
      <p:pic>
        <p:nvPicPr>
          <p:cNvPr id="26" name="Google Shape;157;p16">
            <a:extLst>
              <a:ext uri="{FF2B5EF4-FFF2-40B4-BE49-F238E27FC236}">
                <a16:creationId xmlns:a16="http://schemas.microsoft.com/office/drawing/2014/main" id="{12213E7C-BB9F-3A4C-5640-97F8E66B98A0}"/>
              </a:ext>
            </a:extLst>
          </p:cNvPr>
          <p:cNvPicPr preferRelativeResize="0"/>
          <p:nvPr/>
        </p:nvPicPr>
        <p:blipFill rotWithShape="1">
          <a:blip r:embed="rId7">
            <a:alphaModFix/>
          </a:blip>
          <a:srcRect l="31201"/>
          <a:stretch/>
        </p:blipFill>
        <p:spPr>
          <a:xfrm>
            <a:off x="5814476" y="4653425"/>
            <a:ext cx="1246165" cy="1211626"/>
          </a:xfrm>
          <a:prstGeom prst="ellipse">
            <a:avLst/>
          </a:prstGeom>
          <a:noFill/>
          <a:ln>
            <a:noFill/>
          </a:ln>
        </p:spPr>
      </p:pic>
      <p:pic>
        <p:nvPicPr>
          <p:cNvPr id="27" name="Google Shape;158;p16">
            <a:extLst>
              <a:ext uri="{FF2B5EF4-FFF2-40B4-BE49-F238E27FC236}">
                <a16:creationId xmlns:a16="http://schemas.microsoft.com/office/drawing/2014/main" id="{B5CE0F15-285F-5C9C-1E22-B878598B4670}"/>
              </a:ext>
            </a:extLst>
          </p:cNvPr>
          <p:cNvPicPr preferRelativeResize="0"/>
          <p:nvPr/>
        </p:nvPicPr>
        <p:blipFill rotWithShape="1">
          <a:blip r:embed="rId8">
            <a:alphaModFix/>
          </a:blip>
          <a:srcRect r="31958"/>
          <a:stretch/>
        </p:blipFill>
        <p:spPr>
          <a:xfrm>
            <a:off x="5819778" y="2760139"/>
            <a:ext cx="1240862" cy="1211626"/>
          </a:xfrm>
          <a:prstGeom prst="ellipse">
            <a:avLst/>
          </a:prstGeom>
          <a:noFill/>
          <a:ln>
            <a:noFill/>
          </a:ln>
        </p:spPr>
      </p:pic>
      <p:pic>
        <p:nvPicPr>
          <p:cNvPr id="29" name="Picture 2" descr="A picture containing container&#10;&#10;Description automatically generated">
            <a:extLst>
              <a:ext uri="{FF2B5EF4-FFF2-40B4-BE49-F238E27FC236}">
                <a16:creationId xmlns:a16="http://schemas.microsoft.com/office/drawing/2014/main" id="{09DB27DE-3E63-05BC-7B4C-C0C9EA97AD59}"/>
              </a:ext>
            </a:extLst>
          </p:cNvPr>
          <p:cNvPicPr>
            <a:picLocks noChangeAspect="1"/>
          </p:cNvPicPr>
          <p:nvPr/>
        </p:nvPicPr>
        <p:blipFill rotWithShape="1">
          <a:blip r:embed="rId9"/>
          <a:srcRect l="7291" r="19620"/>
          <a:stretch/>
        </p:blipFill>
        <p:spPr>
          <a:xfrm rot="5400000">
            <a:off x="5831744" y="1013815"/>
            <a:ext cx="1211628" cy="1246163"/>
          </a:xfrm>
          <a:prstGeom prst="ellipse">
            <a:avLst/>
          </a:prstGeom>
        </p:spPr>
      </p:pic>
    </p:spTree>
    <p:extLst>
      <p:ext uri="{BB962C8B-B14F-4D97-AF65-F5344CB8AC3E}">
        <p14:creationId xmlns:p14="http://schemas.microsoft.com/office/powerpoint/2010/main" val="1913530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8" name="Google Shape;90;p14">
            <a:extLst>
              <a:ext uri="{FF2B5EF4-FFF2-40B4-BE49-F238E27FC236}">
                <a16:creationId xmlns:a16="http://schemas.microsoft.com/office/drawing/2014/main" id="{14BAFE9D-E11B-F5B4-5C06-372BD0350FF3}"/>
              </a:ext>
            </a:extLst>
          </p:cNvPr>
          <p:cNvSpPr txBox="1"/>
          <p:nvPr/>
        </p:nvSpPr>
        <p:spPr>
          <a:xfrm>
            <a:off x="835126" y="907800"/>
            <a:ext cx="6270212" cy="5757440"/>
          </a:xfrm>
          <a:prstGeom prst="rect">
            <a:avLst/>
          </a:prstGeom>
          <a:noFill/>
          <a:ln>
            <a:noFill/>
          </a:ln>
        </p:spPr>
        <p:txBody>
          <a:bodyPr spcFirstLastPara="1" wrap="square" lIns="0" tIns="0" rIns="0" bIns="0" anchor="t" anchorCtr="0">
            <a:noAutofit/>
          </a:bodyPr>
          <a:lstStyle/>
          <a:p>
            <a:pPr>
              <a:lnSpc>
                <a:spcPct val="120000"/>
              </a:lnSpc>
              <a:spcAft>
                <a:spcPts val="1000"/>
              </a:spcAft>
            </a:pPr>
            <a:r>
              <a:rPr lang="en-US" sz="1800" b="1" dirty="0">
                <a:solidFill>
                  <a:schemeClr val="tx1">
                    <a:lumMod val="75000"/>
                    <a:lumOff val="25000"/>
                  </a:schemeClr>
                </a:solidFill>
              </a:rPr>
              <a:t>Summer </a:t>
            </a:r>
            <a:r>
              <a:rPr lang="en-US" sz="1800" b="1" i="1" dirty="0">
                <a:solidFill>
                  <a:schemeClr val="tx1">
                    <a:lumMod val="75000"/>
                    <a:lumOff val="25000"/>
                  </a:schemeClr>
                </a:solidFill>
              </a:rPr>
              <a:t>(shin-</a:t>
            </a:r>
            <a:r>
              <a:rPr lang="en-US" sz="1800" b="1" i="1" dirty="0" err="1">
                <a:solidFill>
                  <a:schemeClr val="tx1">
                    <a:lumMod val="75000"/>
                    <a:lumOff val="25000"/>
                  </a:schemeClr>
                </a:solidFill>
              </a:rPr>
              <a:t>dvn</a:t>
            </a:r>
            <a:r>
              <a:rPr lang="en-US" sz="1800" b="1" i="1" dirty="0">
                <a:solidFill>
                  <a:schemeClr val="tx1">
                    <a:lumMod val="75000"/>
                    <a:lumOff val="25000"/>
                  </a:schemeClr>
                </a:solidFill>
              </a:rPr>
              <a:t>) </a:t>
            </a:r>
            <a:r>
              <a:rPr lang="en-US" sz="1800" dirty="0">
                <a:solidFill>
                  <a:schemeClr val="tx1">
                    <a:lumMod val="75000"/>
                    <a:lumOff val="25000"/>
                  </a:schemeClr>
                </a:solidFill>
              </a:rPr>
              <a:t>is the time when the Dee-</a:t>
            </a:r>
            <a:r>
              <a:rPr lang="en-US" sz="1800" dirty="0" err="1">
                <a:solidFill>
                  <a:schemeClr val="tx1">
                    <a:lumMod val="75000"/>
                    <a:lumOff val="25000"/>
                  </a:schemeClr>
                </a:solidFill>
              </a:rPr>
              <a:t>ni</a:t>
            </a:r>
            <a:r>
              <a:rPr lang="en-US" sz="1800" dirty="0">
                <a:solidFill>
                  <a:schemeClr val="tx1">
                    <a:lumMod val="75000"/>
                    <a:lumOff val="25000"/>
                  </a:schemeClr>
                </a:solidFill>
              </a:rPr>
              <a:t> people gather berries when they are sweet and ripe.  </a:t>
            </a:r>
          </a:p>
          <a:p>
            <a:pPr>
              <a:lnSpc>
                <a:spcPct val="120000"/>
              </a:lnSpc>
              <a:spcAft>
                <a:spcPts val="1000"/>
              </a:spcAft>
            </a:pPr>
            <a:endParaRPr lang="en-US" sz="1800" dirty="0">
              <a:solidFill>
                <a:schemeClr val="tx1">
                  <a:lumMod val="75000"/>
                  <a:lumOff val="25000"/>
                </a:schemeClr>
              </a:solidFill>
            </a:endParaRPr>
          </a:p>
          <a:p>
            <a:pPr>
              <a:lnSpc>
                <a:spcPct val="120000"/>
              </a:lnSpc>
              <a:spcAft>
                <a:spcPts val="1000"/>
              </a:spcAft>
            </a:pPr>
            <a:endParaRPr lang="en-US" sz="1800" dirty="0">
              <a:solidFill>
                <a:schemeClr val="tx1">
                  <a:lumMod val="75000"/>
                  <a:lumOff val="25000"/>
                </a:schemeClr>
              </a:solidFill>
            </a:endParaRPr>
          </a:p>
          <a:p>
            <a:pPr>
              <a:lnSpc>
                <a:spcPct val="120000"/>
              </a:lnSpc>
              <a:spcAft>
                <a:spcPts val="1000"/>
              </a:spcAft>
            </a:pPr>
            <a:endParaRPr lang="en-US" sz="1800" dirty="0">
              <a:solidFill>
                <a:schemeClr val="tx1">
                  <a:lumMod val="75000"/>
                  <a:lumOff val="25000"/>
                </a:schemeClr>
              </a:solidFill>
            </a:endParaRPr>
          </a:p>
          <a:p>
            <a:pPr>
              <a:lnSpc>
                <a:spcPct val="120000"/>
              </a:lnSpc>
              <a:spcAft>
                <a:spcPts val="1000"/>
              </a:spcAft>
            </a:pPr>
            <a:r>
              <a:rPr lang="en-US" sz="1800" dirty="0">
                <a:solidFill>
                  <a:schemeClr val="tx1">
                    <a:lumMod val="75000"/>
                    <a:lumOff val="25000"/>
                  </a:schemeClr>
                </a:solidFill>
              </a:rPr>
              <a:t>Some plants are gathered in late summer, like </a:t>
            </a:r>
            <a:r>
              <a:rPr lang="en-US" sz="1800" dirty="0" err="1">
                <a:solidFill>
                  <a:schemeClr val="tx1">
                    <a:lumMod val="75000"/>
                    <a:lumOff val="25000"/>
                  </a:schemeClr>
                </a:solidFill>
              </a:rPr>
              <a:t>beargrass</a:t>
            </a:r>
            <a:r>
              <a:rPr lang="en-US" sz="1800" dirty="0">
                <a:solidFill>
                  <a:schemeClr val="tx1">
                    <a:lumMod val="75000"/>
                    <a:lumOff val="25000"/>
                  </a:schemeClr>
                </a:solidFill>
              </a:rPr>
              <a:t> (right) and maidenhair (left). These plants are used to decorate baskets. </a:t>
            </a:r>
          </a:p>
          <a:p>
            <a:pPr>
              <a:lnSpc>
                <a:spcPct val="120000"/>
              </a:lnSpc>
              <a:spcAft>
                <a:spcPts val="1000"/>
              </a:spcAft>
            </a:pPr>
            <a:endParaRPr lang="en-US" sz="1800" dirty="0">
              <a:solidFill>
                <a:schemeClr val="tx1">
                  <a:lumMod val="75000"/>
                  <a:lumOff val="25000"/>
                </a:schemeClr>
              </a:solidFill>
            </a:endParaRPr>
          </a:p>
          <a:p>
            <a:pPr>
              <a:lnSpc>
                <a:spcPct val="120000"/>
              </a:lnSpc>
              <a:spcAft>
                <a:spcPts val="1000"/>
              </a:spcAft>
            </a:pPr>
            <a:endParaRPr lang="en-US" sz="1800" dirty="0">
              <a:solidFill>
                <a:schemeClr val="tx1">
                  <a:lumMod val="75000"/>
                  <a:lumOff val="25000"/>
                </a:schemeClr>
              </a:solidFill>
            </a:endParaRPr>
          </a:p>
          <a:p>
            <a:pPr>
              <a:lnSpc>
                <a:spcPct val="120000"/>
              </a:lnSpc>
              <a:spcAft>
                <a:spcPts val="1000"/>
              </a:spcAft>
            </a:pPr>
            <a:endParaRPr lang="en-US" sz="1800" dirty="0">
              <a:solidFill>
                <a:schemeClr val="tx1">
                  <a:lumMod val="75000"/>
                  <a:lumOff val="25000"/>
                </a:schemeClr>
              </a:solidFill>
            </a:endParaRPr>
          </a:p>
          <a:p>
            <a:pPr>
              <a:lnSpc>
                <a:spcPct val="120000"/>
              </a:lnSpc>
              <a:spcAft>
                <a:spcPts val="1000"/>
              </a:spcAft>
            </a:pPr>
            <a:r>
              <a:rPr lang="en-US" sz="1800" dirty="0">
                <a:solidFill>
                  <a:schemeClr val="tx1">
                    <a:lumMod val="75000"/>
                    <a:lumOff val="25000"/>
                  </a:schemeClr>
                </a:solidFill>
              </a:rPr>
              <a:t>Pleasant weather makes summer a good time to take long trips to visit friends and family and to trade for things. Summer is also a time to work on big projects outside, like building new homes, canoes, or fish nets.</a:t>
            </a:r>
          </a:p>
        </p:txBody>
      </p:sp>
      <p:pic>
        <p:nvPicPr>
          <p:cNvPr id="32" name="Google Shape;183;p17">
            <a:extLst>
              <a:ext uri="{FF2B5EF4-FFF2-40B4-BE49-F238E27FC236}">
                <a16:creationId xmlns:a16="http://schemas.microsoft.com/office/drawing/2014/main" id="{7E26337A-2487-80D8-A341-E77D841E2530}"/>
              </a:ext>
            </a:extLst>
          </p:cNvPr>
          <p:cNvPicPr preferRelativeResize="0"/>
          <p:nvPr/>
        </p:nvPicPr>
        <p:blipFill rotWithShape="1">
          <a:blip r:embed="rId5">
            <a:alphaModFix/>
          </a:blip>
          <a:srcRect l="18555" r="7251"/>
          <a:stretch/>
        </p:blipFill>
        <p:spPr>
          <a:xfrm>
            <a:off x="835126" y="4142932"/>
            <a:ext cx="1246163" cy="1259672"/>
          </a:xfrm>
          <a:prstGeom prst="ellipse">
            <a:avLst/>
          </a:prstGeom>
          <a:noFill/>
          <a:ln>
            <a:noFill/>
          </a:ln>
        </p:spPr>
      </p:pic>
      <p:pic>
        <p:nvPicPr>
          <p:cNvPr id="31" name="Google Shape;182;p17">
            <a:extLst>
              <a:ext uri="{FF2B5EF4-FFF2-40B4-BE49-F238E27FC236}">
                <a16:creationId xmlns:a16="http://schemas.microsoft.com/office/drawing/2014/main" id="{9F49E4C8-DBDB-D176-BB9C-F5853CC8FC13}"/>
              </a:ext>
            </a:extLst>
          </p:cNvPr>
          <p:cNvPicPr preferRelativeResize="0"/>
          <p:nvPr/>
        </p:nvPicPr>
        <p:blipFill>
          <a:blip r:embed="rId6">
            <a:extLst>
              <a:ext uri="{28A0092B-C50C-407E-A947-70E740481C1C}">
                <a14:useLocalDpi xmlns:a14="http://schemas.microsoft.com/office/drawing/2010/main" val="0"/>
              </a:ext>
            </a:extLst>
          </a:blip>
          <a:stretch>
            <a:fillRect/>
          </a:stretch>
        </p:blipFill>
        <p:spPr>
          <a:xfrm>
            <a:off x="1000450" y="1665740"/>
            <a:ext cx="1265205" cy="1307410"/>
          </a:xfrm>
          <a:prstGeom prst="ellipse">
            <a:avLst/>
          </a:prstGeom>
          <a:noFill/>
          <a:ln>
            <a:noFill/>
          </a:ln>
        </p:spPr>
      </p:pic>
      <p:grpSp>
        <p:nvGrpSpPr>
          <p:cNvPr id="2" name="Group 1">
            <a:extLst>
              <a:ext uri="{FF2B5EF4-FFF2-40B4-BE49-F238E27FC236}">
                <a16:creationId xmlns:a16="http://schemas.microsoft.com/office/drawing/2014/main" id="{23967A74-9C1C-52ED-0222-3E441CCE8C88}"/>
              </a:ext>
            </a:extLst>
          </p:cNvPr>
          <p:cNvGrpSpPr/>
          <p:nvPr/>
        </p:nvGrpSpPr>
        <p:grpSpPr>
          <a:xfrm>
            <a:off x="0" y="7335000"/>
            <a:ext cx="7772400" cy="2723400"/>
            <a:chOff x="0" y="7335000"/>
            <a:chExt cx="7772400" cy="2723400"/>
          </a:xfrm>
        </p:grpSpPr>
        <p:sp>
          <p:nvSpPr>
            <p:cNvPr id="58" name="Google Shape;58;p13"/>
            <p:cNvSpPr/>
            <p:nvPr/>
          </p:nvSpPr>
          <p:spPr>
            <a:xfrm>
              <a:off x="0" y="7335000"/>
              <a:ext cx="7772400" cy="907800"/>
            </a:xfrm>
            <a:prstGeom prst="rect">
              <a:avLst/>
            </a:prstGeom>
            <a:solidFill>
              <a:srgbClr val="D9D2E9"/>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0" y="8242800"/>
              <a:ext cx="7772400" cy="907800"/>
            </a:xfrm>
            <a:prstGeom prst="rect">
              <a:avLst/>
            </a:prstGeom>
            <a:solidFill>
              <a:srgbClr val="B6D7A8"/>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0" y="9150600"/>
              <a:ext cx="7772400" cy="907800"/>
            </a:xfrm>
            <a:prstGeom prst="rect">
              <a:avLst/>
            </a:prstGeom>
            <a:solidFill>
              <a:srgbClr val="E6B8AF"/>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13"/>
            <p:cNvGrpSpPr/>
            <p:nvPr/>
          </p:nvGrpSpPr>
          <p:grpSpPr>
            <a:xfrm>
              <a:off x="2265655" y="7417503"/>
              <a:ext cx="3231900" cy="742800"/>
              <a:chOff x="2152475" y="7417503"/>
              <a:chExt cx="3231900" cy="742800"/>
            </a:xfrm>
            <a:solidFill>
              <a:schemeClr val="bg1"/>
            </a:solidFill>
          </p:grpSpPr>
          <p:sp>
            <p:nvSpPr>
              <p:cNvPr id="69" name="Google Shape;69;p13">
                <a:hlinkClick r:id="rId7" action="ppaction://hlinksldjump"/>
              </p:cNvPr>
              <p:cNvSpPr/>
              <p:nvPr/>
            </p:nvSpPr>
            <p:spPr>
              <a:xfrm>
                <a:off x="2152475" y="7417503"/>
                <a:ext cx="3231900" cy="742800"/>
              </a:xfrm>
              <a:prstGeom prst="roundRect">
                <a:avLst>
                  <a:gd name="adj" fmla="val 16667"/>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70" name="Google Shape;70;p13"/>
              <p:cNvSpPr txBox="1"/>
              <p:nvPr/>
            </p:nvSpPr>
            <p:spPr>
              <a:xfrm>
                <a:off x="2724925" y="7573040"/>
                <a:ext cx="2171100" cy="430857"/>
              </a:xfrm>
              <a:prstGeom prst="rect">
                <a:avLst/>
              </a:prstGeom>
              <a:grp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600" b="1" dirty="0">
                    <a:solidFill>
                      <a:schemeClr val="tx1">
                        <a:lumMod val="75000"/>
                        <a:lumOff val="25000"/>
                      </a:schemeClr>
                    </a:solidFill>
                  </a:rPr>
                  <a:t>Shin-</a:t>
                </a:r>
                <a:r>
                  <a:rPr lang="en" sz="1600" b="1" dirty="0" err="1">
                    <a:solidFill>
                      <a:schemeClr val="tx1">
                        <a:lumMod val="75000"/>
                        <a:lumOff val="25000"/>
                      </a:schemeClr>
                    </a:solidFill>
                  </a:rPr>
                  <a:t>dvn</a:t>
                </a:r>
                <a:r>
                  <a:rPr lang="en" sz="1600" b="1" dirty="0">
                    <a:solidFill>
                      <a:schemeClr val="tx1">
                        <a:lumMod val="75000"/>
                        <a:lumOff val="25000"/>
                      </a:schemeClr>
                    </a:solidFill>
                  </a:rPr>
                  <a:t> (Summer)</a:t>
                </a:r>
                <a:endParaRPr sz="1600" b="1" dirty="0">
                  <a:solidFill>
                    <a:schemeClr val="tx1">
                      <a:lumMod val="75000"/>
                      <a:lumOff val="25000"/>
                    </a:schemeClr>
                  </a:solidFill>
                </a:endParaRPr>
              </a:p>
            </p:txBody>
          </p:sp>
        </p:grpSp>
        <p:grpSp>
          <p:nvGrpSpPr>
            <p:cNvPr id="71" name="Google Shape;71;p13"/>
            <p:cNvGrpSpPr/>
            <p:nvPr/>
          </p:nvGrpSpPr>
          <p:grpSpPr>
            <a:xfrm>
              <a:off x="2265655" y="8325303"/>
              <a:ext cx="3231900" cy="742800"/>
              <a:chOff x="2152475" y="8325303"/>
              <a:chExt cx="3231900" cy="742800"/>
            </a:xfrm>
            <a:solidFill>
              <a:schemeClr val="bg1"/>
            </a:solidFill>
          </p:grpSpPr>
          <p:sp>
            <p:nvSpPr>
              <p:cNvPr id="72" name="Google Shape;72;p13">
                <a:hlinkClick r:id="rId8" action="ppaction://hlinksldjump"/>
              </p:cNvPr>
              <p:cNvSpPr/>
              <p:nvPr/>
            </p:nvSpPr>
            <p:spPr>
              <a:xfrm>
                <a:off x="2152475" y="8325303"/>
                <a:ext cx="3231900" cy="742800"/>
              </a:xfrm>
              <a:prstGeom prst="roundRect">
                <a:avLst>
                  <a:gd name="adj" fmla="val 16667"/>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73" name="Google Shape;73;p13"/>
              <p:cNvSpPr txBox="1"/>
              <p:nvPr/>
            </p:nvSpPr>
            <p:spPr>
              <a:xfrm>
                <a:off x="2799150" y="8480840"/>
                <a:ext cx="2245500" cy="430857"/>
              </a:xfrm>
              <a:prstGeom prst="rect">
                <a:avLst/>
              </a:prstGeom>
              <a:grp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chemeClr val="tx1">
                        <a:lumMod val="75000"/>
                        <a:lumOff val="25000"/>
                      </a:schemeClr>
                    </a:solidFill>
                  </a:rPr>
                  <a:t>Dan’-</a:t>
                </a:r>
                <a:r>
                  <a:rPr lang="en" sz="1600" b="1" dirty="0" err="1">
                    <a:solidFill>
                      <a:schemeClr val="tx1">
                        <a:lumMod val="75000"/>
                        <a:lumOff val="25000"/>
                      </a:schemeClr>
                    </a:solidFill>
                  </a:rPr>
                  <a:t>xvt</a:t>
                </a:r>
                <a:r>
                  <a:rPr lang="en" sz="1600" b="1" dirty="0">
                    <a:solidFill>
                      <a:schemeClr val="tx1">
                        <a:lumMod val="75000"/>
                        <a:lumOff val="25000"/>
                      </a:schemeClr>
                    </a:solidFill>
                  </a:rPr>
                  <a:t>-</a:t>
                </a:r>
                <a:r>
                  <a:rPr lang="en" sz="1600" b="1" dirty="0" err="1">
                    <a:solidFill>
                      <a:schemeClr val="tx1">
                        <a:lumMod val="75000"/>
                        <a:lumOff val="25000"/>
                      </a:schemeClr>
                    </a:solidFill>
                  </a:rPr>
                  <a:t>dvn</a:t>
                </a:r>
                <a:r>
                  <a:rPr lang="en" sz="1600" b="1" dirty="0">
                    <a:solidFill>
                      <a:schemeClr val="tx1">
                        <a:lumMod val="75000"/>
                        <a:lumOff val="25000"/>
                      </a:schemeClr>
                    </a:solidFill>
                  </a:rPr>
                  <a:t> (Fall)</a:t>
                </a:r>
                <a:endParaRPr sz="1600" b="1" dirty="0">
                  <a:solidFill>
                    <a:schemeClr val="tx1">
                      <a:lumMod val="75000"/>
                      <a:lumOff val="25000"/>
                    </a:schemeClr>
                  </a:solidFill>
                </a:endParaRPr>
              </a:p>
            </p:txBody>
          </p:sp>
        </p:grpSp>
        <p:grpSp>
          <p:nvGrpSpPr>
            <p:cNvPr id="74" name="Google Shape;74;p13"/>
            <p:cNvGrpSpPr/>
            <p:nvPr/>
          </p:nvGrpSpPr>
          <p:grpSpPr>
            <a:xfrm>
              <a:off x="2265655" y="9233072"/>
              <a:ext cx="3231900" cy="742800"/>
              <a:chOff x="2168975" y="9233103"/>
              <a:chExt cx="3231900" cy="742800"/>
            </a:xfrm>
            <a:solidFill>
              <a:schemeClr val="bg1"/>
            </a:solidFill>
          </p:grpSpPr>
          <p:sp>
            <p:nvSpPr>
              <p:cNvPr id="75" name="Google Shape;75;p13">
                <a:hlinkClick r:id="" action="ppaction://noaction"/>
              </p:cNvPr>
              <p:cNvSpPr/>
              <p:nvPr/>
            </p:nvSpPr>
            <p:spPr>
              <a:xfrm>
                <a:off x="2168975" y="9233103"/>
                <a:ext cx="3231900" cy="742800"/>
              </a:xfrm>
              <a:prstGeom prst="roundRect">
                <a:avLst>
                  <a:gd name="adj" fmla="val 16667"/>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76" name="Google Shape;76;p13"/>
              <p:cNvSpPr txBox="1"/>
              <p:nvPr/>
            </p:nvSpPr>
            <p:spPr>
              <a:xfrm>
                <a:off x="2910500" y="9388646"/>
                <a:ext cx="1874400" cy="430857"/>
              </a:xfrm>
              <a:prstGeom prst="rect">
                <a:avLst/>
              </a:prstGeom>
              <a:grp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err="1">
                    <a:solidFill>
                      <a:schemeClr val="tx1">
                        <a:lumMod val="75000"/>
                        <a:lumOff val="25000"/>
                      </a:schemeClr>
                    </a:solidFill>
                  </a:rPr>
                  <a:t>Xii-dvn</a:t>
                </a:r>
                <a:r>
                  <a:rPr lang="en" sz="1600" b="1" dirty="0">
                    <a:solidFill>
                      <a:schemeClr val="tx1">
                        <a:lumMod val="75000"/>
                        <a:lumOff val="25000"/>
                      </a:schemeClr>
                    </a:solidFill>
                  </a:rPr>
                  <a:t> (Winter)</a:t>
                </a:r>
                <a:endParaRPr sz="1600" b="1" dirty="0">
                  <a:solidFill>
                    <a:schemeClr val="tx1">
                      <a:lumMod val="75000"/>
                      <a:lumOff val="25000"/>
                    </a:schemeClr>
                  </a:solidFill>
                </a:endParaRPr>
              </a:p>
            </p:txBody>
          </p:sp>
        </p:grpSp>
      </p:grpSp>
      <p:sp>
        <p:nvSpPr>
          <p:cNvPr id="23" name="Google Shape;106;p14">
            <a:hlinkClick r:id="rId9" action="ppaction://hlinksldjump"/>
            <a:extLst>
              <a:ext uri="{FF2B5EF4-FFF2-40B4-BE49-F238E27FC236}">
                <a16:creationId xmlns:a16="http://schemas.microsoft.com/office/drawing/2014/main" id="{C87E38B1-7E87-340A-C032-A84632C288FC}"/>
              </a:ext>
            </a:extLst>
          </p:cNvPr>
          <p:cNvSpPr/>
          <p:nvPr/>
        </p:nvSpPr>
        <p:spPr>
          <a:xfrm>
            <a:off x="5814476" y="7420504"/>
            <a:ext cx="736225" cy="742800"/>
          </a:xfrm>
          <a:prstGeom prst="ellipse">
            <a:avLst/>
          </a:prstGeom>
          <a:solidFill>
            <a:srgbClr val="2D6755"/>
          </a:solidFill>
          <a:ln w="9525" cap="flat" cmpd="sng">
            <a:noFill/>
            <a:prstDash val="solid"/>
            <a:round/>
            <a:headEnd type="none" w="sm" len="sm"/>
            <a:tailEnd type="none" w="sm" len="sm"/>
          </a:ln>
        </p:spPr>
        <p:txBody>
          <a:bodyPr spcFirstLastPara="1" wrap="square" lIns="0" tIns="91440" rIns="0" bIns="91440" anchor="ctr" anchorCtr="0">
            <a:noAutofit/>
          </a:bodyPr>
          <a:lstStyle/>
          <a:p>
            <a:pPr marL="0" lvl="0" indent="0" algn="ctr" rtl="0">
              <a:spcBef>
                <a:spcPts val="0"/>
              </a:spcBef>
              <a:spcAft>
                <a:spcPts val="0"/>
              </a:spcAft>
              <a:buNone/>
            </a:pPr>
            <a:r>
              <a:rPr lang="en" b="1" dirty="0">
                <a:solidFill>
                  <a:schemeClr val="bg1"/>
                </a:solidFill>
              </a:rPr>
              <a:t>Home</a:t>
            </a:r>
            <a:endParaRPr b="1" dirty="0">
              <a:solidFill>
                <a:schemeClr val="bg1"/>
              </a:solidFill>
            </a:endParaRPr>
          </a:p>
        </p:txBody>
      </p:sp>
      <p:sp>
        <p:nvSpPr>
          <p:cNvPr id="24" name="Google Shape;106;p14">
            <a:hlinkClick r:id="rId9" action="ppaction://hlinksldjump"/>
            <a:extLst>
              <a:ext uri="{FF2B5EF4-FFF2-40B4-BE49-F238E27FC236}">
                <a16:creationId xmlns:a16="http://schemas.microsoft.com/office/drawing/2014/main" id="{FC78600B-E1D6-F64C-FAF4-634616B559FE}"/>
              </a:ext>
            </a:extLst>
          </p:cNvPr>
          <p:cNvSpPr/>
          <p:nvPr/>
        </p:nvSpPr>
        <p:spPr>
          <a:xfrm>
            <a:off x="5814476" y="8320486"/>
            <a:ext cx="736225" cy="742800"/>
          </a:xfrm>
          <a:prstGeom prst="ellipse">
            <a:avLst/>
          </a:prstGeom>
          <a:solidFill>
            <a:srgbClr val="2D6755"/>
          </a:solidFill>
          <a:ln w="9525" cap="flat" cmpd="sng">
            <a:noFill/>
            <a:prstDash val="solid"/>
            <a:round/>
            <a:headEnd type="none" w="sm" len="sm"/>
            <a:tailEnd type="none" w="sm" len="sm"/>
          </a:ln>
        </p:spPr>
        <p:txBody>
          <a:bodyPr spcFirstLastPara="1" wrap="square" lIns="0" tIns="91440" rIns="0" bIns="91440" anchor="ctr" anchorCtr="0">
            <a:noAutofit/>
          </a:bodyPr>
          <a:lstStyle/>
          <a:p>
            <a:pPr marL="0" lvl="0" indent="0" algn="ctr" rtl="0">
              <a:spcBef>
                <a:spcPts val="0"/>
              </a:spcBef>
              <a:spcAft>
                <a:spcPts val="0"/>
              </a:spcAft>
              <a:buNone/>
            </a:pPr>
            <a:r>
              <a:rPr lang="en" b="1" dirty="0">
                <a:solidFill>
                  <a:schemeClr val="bg1"/>
                </a:solidFill>
              </a:rPr>
              <a:t>Home</a:t>
            </a:r>
            <a:endParaRPr b="1" dirty="0">
              <a:solidFill>
                <a:schemeClr val="bg1"/>
              </a:solidFill>
            </a:endParaRPr>
          </a:p>
        </p:txBody>
      </p:sp>
      <p:sp>
        <p:nvSpPr>
          <p:cNvPr id="30" name="Google Shape;106;p14">
            <a:hlinkClick r:id="rId9" action="ppaction://hlinksldjump"/>
            <a:extLst>
              <a:ext uri="{FF2B5EF4-FFF2-40B4-BE49-F238E27FC236}">
                <a16:creationId xmlns:a16="http://schemas.microsoft.com/office/drawing/2014/main" id="{4B597FFE-04C7-1292-AA4F-4C3616A7CF47}"/>
              </a:ext>
            </a:extLst>
          </p:cNvPr>
          <p:cNvSpPr/>
          <p:nvPr/>
        </p:nvSpPr>
        <p:spPr>
          <a:xfrm>
            <a:off x="5814476" y="9237914"/>
            <a:ext cx="736225" cy="742800"/>
          </a:xfrm>
          <a:prstGeom prst="ellipse">
            <a:avLst/>
          </a:prstGeom>
          <a:solidFill>
            <a:srgbClr val="2D6755"/>
          </a:solidFill>
          <a:ln w="9525" cap="flat" cmpd="sng">
            <a:noFill/>
            <a:prstDash val="solid"/>
            <a:round/>
            <a:headEnd type="none" w="sm" len="sm"/>
            <a:tailEnd type="none" w="sm" len="sm"/>
          </a:ln>
        </p:spPr>
        <p:txBody>
          <a:bodyPr spcFirstLastPara="1" wrap="square" lIns="0" tIns="91440" rIns="0" bIns="91440" anchor="ctr" anchorCtr="0">
            <a:noAutofit/>
          </a:bodyPr>
          <a:lstStyle/>
          <a:p>
            <a:pPr marL="0" lvl="0" indent="0" algn="ctr" rtl="0">
              <a:spcBef>
                <a:spcPts val="0"/>
              </a:spcBef>
              <a:spcAft>
                <a:spcPts val="0"/>
              </a:spcAft>
              <a:buNone/>
            </a:pPr>
            <a:r>
              <a:rPr lang="en" b="1" dirty="0">
                <a:solidFill>
                  <a:schemeClr val="bg1"/>
                </a:solidFill>
              </a:rPr>
              <a:t>Home</a:t>
            </a:r>
            <a:endParaRPr b="1" dirty="0">
              <a:solidFill>
                <a:schemeClr val="bg1"/>
              </a:solidFill>
            </a:endParaRPr>
          </a:p>
        </p:txBody>
      </p:sp>
      <p:pic>
        <p:nvPicPr>
          <p:cNvPr id="33" name="Google Shape;184;p17">
            <a:extLst>
              <a:ext uri="{FF2B5EF4-FFF2-40B4-BE49-F238E27FC236}">
                <a16:creationId xmlns:a16="http://schemas.microsoft.com/office/drawing/2014/main" id="{F21C3946-1EED-A899-C8C4-A12B12D5E949}"/>
              </a:ext>
            </a:extLst>
          </p:cNvPr>
          <p:cNvPicPr preferRelativeResize="0"/>
          <p:nvPr/>
        </p:nvPicPr>
        <p:blipFill rotWithShape="1">
          <a:blip r:embed="rId10">
            <a:alphaModFix/>
          </a:blip>
          <a:srcRect l="24955"/>
          <a:stretch/>
        </p:blipFill>
        <p:spPr>
          <a:xfrm>
            <a:off x="2376978" y="4142932"/>
            <a:ext cx="1260404" cy="1259672"/>
          </a:xfrm>
          <a:prstGeom prst="ellipse">
            <a:avLst/>
          </a:prstGeom>
          <a:noFill/>
          <a:ln>
            <a:noFill/>
          </a:ln>
        </p:spPr>
      </p:pic>
      <p:pic>
        <p:nvPicPr>
          <p:cNvPr id="34" name="Summer_shin-dvn">
            <a:hlinkClick r:id="" action="ppaction://media"/>
            <a:extLst>
              <a:ext uri="{FF2B5EF4-FFF2-40B4-BE49-F238E27FC236}">
                <a16:creationId xmlns:a16="http://schemas.microsoft.com/office/drawing/2014/main" id="{D7B8E8B2-E389-E9DC-E973-B4D577CACF74}"/>
              </a:ext>
            </a:extLst>
          </p:cNvPr>
          <p:cNvPicPr>
            <a:picLocks noChangeAspect="1"/>
          </p:cNvPicPr>
          <p:nvPr>
            <a:audioFile r:link="rId2"/>
            <p:extLst>
              <p:ext uri="{DAA4B4D4-6D71-4841-9C94-3DE7FCFB9230}">
                <p14:media xmlns:p14="http://schemas.microsoft.com/office/powerpoint/2010/main" r:embed="rId1"/>
              </p:ext>
            </p:extLst>
          </p:nvPr>
        </p:nvPicPr>
        <p:blipFill>
          <a:blip r:embed="rId11">
            <a:grayscl/>
          </a:blip>
          <a:srcRect/>
          <a:stretch/>
        </p:blipFill>
        <p:spPr>
          <a:xfrm>
            <a:off x="6992455" y="179662"/>
            <a:ext cx="609600" cy="609600"/>
          </a:xfrm>
          <a:prstGeom prst="rect">
            <a:avLst/>
          </a:prstGeom>
        </p:spPr>
      </p:pic>
    </p:spTree>
    <p:extLst>
      <p:ext uri="{BB962C8B-B14F-4D97-AF65-F5344CB8AC3E}">
        <p14:creationId xmlns:p14="http://schemas.microsoft.com/office/powerpoint/2010/main" val="39569464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4" fill="hold"/>
                                        <p:tgtEl>
                                          <p:spTgt spid="34"/>
                                        </p:tgtEl>
                                      </p:cBhvr>
                                    </p:cmd>
                                  </p:childTnLst>
                                </p:cTn>
                              </p:par>
                            </p:childTnLst>
                          </p:cTn>
                        </p:par>
                      </p:childTnLst>
                    </p:cTn>
                  </p:par>
                </p:childTnLst>
              </p:cTn>
              <p:nextCondLst>
                <p:cond evt="onClick" delay="0">
                  <p:tgtEl>
                    <p:spTgt spid="34"/>
                  </p:tgtEl>
                </p:cond>
              </p:nextCondLst>
            </p:seq>
            <p:audio>
              <p:cMediaNode vol="80000">
                <p:cTn id="7" fill="hold" display="0">
                  <p:stCondLst>
                    <p:cond delay="indefinite"/>
                  </p:stCondLst>
                  <p:endCondLst>
                    <p:cond evt="onStopAudio" delay="0">
                      <p:tgtEl>
                        <p:sldTgt/>
                      </p:tgtEl>
                    </p:cond>
                  </p:endCondLst>
                </p:cTn>
                <p:tgtEl>
                  <p:spTgt spid="3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8" name="Google Shape;90;p14">
            <a:extLst>
              <a:ext uri="{FF2B5EF4-FFF2-40B4-BE49-F238E27FC236}">
                <a16:creationId xmlns:a16="http://schemas.microsoft.com/office/drawing/2014/main" id="{14BAFE9D-E11B-F5B4-5C06-372BD0350FF3}"/>
              </a:ext>
            </a:extLst>
          </p:cNvPr>
          <p:cNvSpPr txBox="1"/>
          <p:nvPr/>
        </p:nvSpPr>
        <p:spPr>
          <a:xfrm>
            <a:off x="835126" y="907799"/>
            <a:ext cx="4662429" cy="6887085"/>
          </a:xfrm>
          <a:prstGeom prst="rect">
            <a:avLst/>
          </a:prstGeom>
          <a:noFill/>
          <a:ln>
            <a:noFill/>
          </a:ln>
        </p:spPr>
        <p:txBody>
          <a:bodyPr spcFirstLastPara="1" wrap="square" lIns="0" tIns="0" rIns="0" bIns="0" anchor="t" anchorCtr="0">
            <a:noAutofit/>
          </a:bodyPr>
          <a:lstStyle/>
          <a:p>
            <a:pPr>
              <a:lnSpc>
                <a:spcPct val="120000"/>
              </a:lnSpc>
              <a:spcAft>
                <a:spcPts val="1000"/>
              </a:spcAft>
            </a:pPr>
            <a:r>
              <a:rPr lang="en-US" sz="1800" b="1" dirty="0">
                <a:solidFill>
                  <a:schemeClr val="tx1">
                    <a:lumMod val="75000"/>
                    <a:lumOff val="25000"/>
                  </a:schemeClr>
                </a:solidFill>
              </a:rPr>
              <a:t>Fall </a:t>
            </a:r>
            <a:r>
              <a:rPr lang="en-US" sz="1800" b="1" i="1" dirty="0">
                <a:solidFill>
                  <a:schemeClr val="tx1">
                    <a:lumMod val="75000"/>
                    <a:lumOff val="25000"/>
                  </a:schemeClr>
                </a:solidFill>
              </a:rPr>
              <a:t>(Dan’-</a:t>
            </a:r>
            <a:r>
              <a:rPr lang="en-US" sz="1800" b="1" i="1" dirty="0" err="1">
                <a:solidFill>
                  <a:schemeClr val="tx1">
                    <a:lumMod val="75000"/>
                    <a:lumOff val="25000"/>
                  </a:schemeClr>
                </a:solidFill>
              </a:rPr>
              <a:t>xvt</a:t>
            </a:r>
            <a:r>
              <a:rPr lang="en-US" sz="1800" b="1" i="1" dirty="0">
                <a:solidFill>
                  <a:schemeClr val="tx1">
                    <a:lumMod val="75000"/>
                    <a:lumOff val="25000"/>
                  </a:schemeClr>
                </a:solidFill>
              </a:rPr>
              <a:t>-</a:t>
            </a:r>
            <a:r>
              <a:rPr lang="en-US" sz="1800" b="1" i="1" dirty="0" err="1">
                <a:solidFill>
                  <a:schemeClr val="tx1">
                    <a:lumMod val="75000"/>
                    <a:lumOff val="25000"/>
                  </a:schemeClr>
                </a:solidFill>
              </a:rPr>
              <a:t>dvn</a:t>
            </a:r>
            <a:r>
              <a:rPr lang="en-US" sz="1800" b="1" i="1" dirty="0">
                <a:solidFill>
                  <a:schemeClr val="tx1">
                    <a:lumMod val="75000"/>
                    <a:lumOff val="25000"/>
                  </a:schemeClr>
                </a:solidFill>
              </a:rPr>
              <a:t>) </a:t>
            </a:r>
            <a:r>
              <a:rPr lang="en-US" sz="1800" dirty="0">
                <a:solidFill>
                  <a:schemeClr val="tx1">
                    <a:lumMod val="75000"/>
                    <a:lumOff val="25000"/>
                  </a:schemeClr>
                </a:solidFill>
              </a:rPr>
              <a:t>is the time put food in storage to use for living through the winter. For example, the chinook salmon that run in the rivers in the fall can be dried on racks and tied in bundles to keep in the house. The oak trees drop acorns in the fall, which can be stored in big baskets to grind up for thick soup in the winter. </a:t>
            </a:r>
          </a:p>
          <a:p>
            <a:pPr>
              <a:lnSpc>
                <a:spcPct val="120000"/>
              </a:lnSpc>
              <a:spcAft>
                <a:spcPts val="1000"/>
              </a:spcAft>
            </a:pPr>
            <a:r>
              <a:rPr lang="en-US" sz="1800" dirty="0">
                <a:solidFill>
                  <a:schemeClr val="tx1">
                    <a:lumMod val="75000"/>
                    <a:lumOff val="25000"/>
                  </a:schemeClr>
                </a:solidFill>
              </a:rPr>
              <a:t>In the fall, the deer and elk are also getting ready for winter and are fat and healthy. This is the best time to hunt them for the many things they provide: meat for food; hides for clothing, shoes, or drums; and antlers for making sturdy tools that last a long time (like spoons and needles). </a:t>
            </a:r>
          </a:p>
          <a:p>
            <a:pPr>
              <a:lnSpc>
                <a:spcPct val="120000"/>
              </a:lnSpc>
              <a:spcAft>
                <a:spcPts val="1000"/>
              </a:spcAft>
            </a:pPr>
            <a:r>
              <a:rPr lang="en-US" sz="1800" dirty="0">
                <a:solidFill>
                  <a:schemeClr val="tx1">
                    <a:lumMod val="75000"/>
                    <a:lumOff val="25000"/>
                  </a:schemeClr>
                </a:solidFill>
              </a:rPr>
              <a:t>In the late summer and early fall, the Siletz people cared for the land by lighting fires that would burn away unwanted brush. This would clear space for new plant growth that the people and animals will use next year. </a:t>
            </a:r>
          </a:p>
          <a:p>
            <a:pPr>
              <a:lnSpc>
                <a:spcPct val="120000"/>
              </a:lnSpc>
              <a:spcAft>
                <a:spcPts val="1000"/>
              </a:spcAft>
            </a:pPr>
            <a:endParaRPr lang="en-US" sz="1800" dirty="0">
              <a:solidFill>
                <a:schemeClr val="tx1">
                  <a:lumMod val="75000"/>
                  <a:lumOff val="25000"/>
                </a:schemeClr>
              </a:solidFill>
            </a:endParaRPr>
          </a:p>
        </p:txBody>
      </p:sp>
      <p:grpSp>
        <p:nvGrpSpPr>
          <p:cNvPr id="2" name="Group 1">
            <a:extLst>
              <a:ext uri="{FF2B5EF4-FFF2-40B4-BE49-F238E27FC236}">
                <a16:creationId xmlns:a16="http://schemas.microsoft.com/office/drawing/2014/main" id="{23967A74-9C1C-52ED-0222-3E441CCE8C88}"/>
              </a:ext>
            </a:extLst>
          </p:cNvPr>
          <p:cNvGrpSpPr/>
          <p:nvPr/>
        </p:nvGrpSpPr>
        <p:grpSpPr>
          <a:xfrm>
            <a:off x="0" y="8242800"/>
            <a:ext cx="7772400" cy="1815600"/>
            <a:chOff x="0" y="8242800"/>
            <a:chExt cx="7772400" cy="1815600"/>
          </a:xfrm>
        </p:grpSpPr>
        <p:sp>
          <p:nvSpPr>
            <p:cNvPr id="59" name="Google Shape;59;p13"/>
            <p:cNvSpPr/>
            <p:nvPr/>
          </p:nvSpPr>
          <p:spPr>
            <a:xfrm>
              <a:off x="0" y="8242800"/>
              <a:ext cx="7772400" cy="907800"/>
            </a:xfrm>
            <a:prstGeom prst="rect">
              <a:avLst/>
            </a:prstGeom>
            <a:solidFill>
              <a:srgbClr val="B6D7A8"/>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0" y="9150600"/>
              <a:ext cx="7772400" cy="907800"/>
            </a:xfrm>
            <a:prstGeom prst="rect">
              <a:avLst/>
            </a:prstGeom>
            <a:solidFill>
              <a:srgbClr val="E6B8AF"/>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 name="Google Shape;71;p13"/>
            <p:cNvGrpSpPr/>
            <p:nvPr/>
          </p:nvGrpSpPr>
          <p:grpSpPr>
            <a:xfrm>
              <a:off x="2265655" y="8325303"/>
              <a:ext cx="3231900" cy="742800"/>
              <a:chOff x="2152475" y="8325303"/>
              <a:chExt cx="3231900" cy="742800"/>
            </a:xfrm>
            <a:solidFill>
              <a:schemeClr val="bg1"/>
            </a:solidFill>
          </p:grpSpPr>
          <p:sp>
            <p:nvSpPr>
              <p:cNvPr id="72" name="Google Shape;72;p13">
                <a:hlinkClick r:id="rId5" action="ppaction://hlinksldjump"/>
              </p:cNvPr>
              <p:cNvSpPr/>
              <p:nvPr/>
            </p:nvSpPr>
            <p:spPr>
              <a:xfrm>
                <a:off x="2152475" y="8325303"/>
                <a:ext cx="3231900" cy="742800"/>
              </a:xfrm>
              <a:prstGeom prst="roundRect">
                <a:avLst>
                  <a:gd name="adj" fmla="val 16667"/>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73" name="Google Shape;73;p13"/>
              <p:cNvSpPr txBox="1"/>
              <p:nvPr/>
            </p:nvSpPr>
            <p:spPr>
              <a:xfrm>
                <a:off x="2799150" y="8480840"/>
                <a:ext cx="2245500" cy="430857"/>
              </a:xfrm>
              <a:prstGeom prst="rect">
                <a:avLst/>
              </a:prstGeom>
              <a:grp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chemeClr val="tx1">
                        <a:lumMod val="75000"/>
                        <a:lumOff val="25000"/>
                      </a:schemeClr>
                    </a:solidFill>
                  </a:rPr>
                  <a:t>Dan’-</a:t>
                </a:r>
                <a:r>
                  <a:rPr lang="en" sz="1600" b="1" dirty="0" err="1">
                    <a:solidFill>
                      <a:schemeClr val="tx1">
                        <a:lumMod val="75000"/>
                        <a:lumOff val="25000"/>
                      </a:schemeClr>
                    </a:solidFill>
                  </a:rPr>
                  <a:t>xvt</a:t>
                </a:r>
                <a:r>
                  <a:rPr lang="en" sz="1600" b="1" dirty="0">
                    <a:solidFill>
                      <a:schemeClr val="tx1">
                        <a:lumMod val="75000"/>
                        <a:lumOff val="25000"/>
                      </a:schemeClr>
                    </a:solidFill>
                  </a:rPr>
                  <a:t>-</a:t>
                </a:r>
                <a:r>
                  <a:rPr lang="en" sz="1600" b="1" dirty="0" err="1">
                    <a:solidFill>
                      <a:schemeClr val="tx1">
                        <a:lumMod val="75000"/>
                        <a:lumOff val="25000"/>
                      </a:schemeClr>
                    </a:solidFill>
                  </a:rPr>
                  <a:t>dvn</a:t>
                </a:r>
                <a:r>
                  <a:rPr lang="en" sz="1600" b="1" dirty="0">
                    <a:solidFill>
                      <a:schemeClr val="tx1">
                        <a:lumMod val="75000"/>
                        <a:lumOff val="25000"/>
                      </a:schemeClr>
                    </a:solidFill>
                  </a:rPr>
                  <a:t> (Fall)</a:t>
                </a:r>
                <a:endParaRPr sz="1600" b="1" dirty="0">
                  <a:solidFill>
                    <a:schemeClr val="tx1">
                      <a:lumMod val="75000"/>
                      <a:lumOff val="25000"/>
                    </a:schemeClr>
                  </a:solidFill>
                </a:endParaRPr>
              </a:p>
            </p:txBody>
          </p:sp>
        </p:grpSp>
        <p:grpSp>
          <p:nvGrpSpPr>
            <p:cNvPr id="74" name="Google Shape;74;p13"/>
            <p:cNvGrpSpPr/>
            <p:nvPr/>
          </p:nvGrpSpPr>
          <p:grpSpPr>
            <a:xfrm>
              <a:off x="2265655" y="9233072"/>
              <a:ext cx="3231900" cy="742800"/>
              <a:chOff x="2168975" y="9233103"/>
              <a:chExt cx="3231900" cy="742800"/>
            </a:xfrm>
            <a:solidFill>
              <a:schemeClr val="bg1"/>
            </a:solidFill>
          </p:grpSpPr>
          <p:sp>
            <p:nvSpPr>
              <p:cNvPr id="75" name="Google Shape;75;p13">
                <a:hlinkClick r:id="" action="ppaction://noaction"/>
              </p:cNvPr>
              <p:cNvSpPr/>
              <p:nvPr/>
            </p:nvSpPr>
            <p:spPr>
              <a:xfrm>
                <a:off x="2168975" y="9233103"/>
                <a:ext cx="3231900" cy="742800"/>
              </a:xfrm>
              <a:prstGeom prst="roundRect">
                <a:avLst>
                  <a:gd name="adj" fmla="val 16667"/>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76" name="Google Shape;76;p13"/>
              <p:cNvSpPr txBox="1"/>
              <p:nvPr/>
            </p:nvSpPr>
            <p:spPr>
              <a:xfrm>
                <a:off x="2910500" y="9388646"/>
                <a:ext cx="1874400" cy="430857"/>
              </a:xfrm>
              <a:prstGeom prst="rect">
                <a:avLst/>
              </a:prstGeom>
              <a:grp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err="1">
                    <a:solidFill>
                      <a:schemeClr val="tx1">
                        <a:lumMod val="75000"/>
                        <a:lumOff val="25000"/>
                      </a:schemeClr>
                    </a:solidFill>
                  </a:rPr>
                  <a:t>Xii-dvn</a:t>
                </a:r>
                <a:r>
                  <a:rPr lang="en" sz="1600" b="1" dirty="0">
                    <a:solidFill>
                      <a:schemeClr val="tx1">
                        <a:lumMod val="75000"/>
                        <a:lumOff val="25000"/>
                      </a:schemeClr>
                    </a:solidFill>
                  </a:rPr>
                  <a:t> (Winter)</a:t>
                </a:r>
                <a:endParaRPr sz="1600" b="1" dirty="0">
                  <a:solidFill>
                    <a:schemeClr val="tx1">
                      <a:lumMod val="75000"/>
                      <a:lumOff val="25000"/>
                    </a:schemeClr>
                  </a:solidFill>
                </a:endParaRPr>
              </a:p>
            </p:txBody>
          </p:sp>
        </p:grpSp>
      </p:grpSp>
      <p:sp>
        <p:nvSpPr>
          <p:cNvPr id="24" name="Google Shape;106;p14">
            <a:hlinkClick r:id="rId6" action="ppaction://hlinksldjump"/>
            <a:extLst>
              <a:ext uri="{FF2B5EF4-FFF2-40B4-BE49-F238E27FC236}">
                <a16:creationId xmlns:a16="http://schemas.microsoft.com/office/drawing/2014/main" id="{FC78600B-E1D6-F64C-FAF4-634616B559FE}"/>
              </a:ext>
            </a:extLst>
          </p:cNvPr>
          <p:cNvSpPr/>
          <p:nvPr/>
        </p:nvSpPr>
        <p:spPr>
          <a:xfrm>
            <a:off x="5814476" y="8320486"/>
            <a:ext cx="736225" cy="742800"/>
          </a:xfrm>
          <a:prstGeom prst="ellipse">
            <a:avLst/>
          </a:prstGeom>
          <a:solidFill>
            <a:srgbClr val="2D6755"/>
          </a:solidFill>
          <a:ln w="9525" cap="flat" cmpd="sng">
            <a:noFill/>
            <a:prstDash val="solid"/>
            <a:round/>
            <a:headEnd type="none" w="sm" len="sm"/>
            <a:tailEnd type="none" w="sm" len="sm"/>
          </a:ln>
        </p:spPr>
        <p:txBody>
          <a:bodyPr spcFirstLastPara="1" wrap="square" lIns="0" tIns="91440" rIns="0" bIns="91440" anchor="ctr" anchorCtr="0">
            <a:noAutofit/>
          </a:bodyPr>
          <a:lstStyle/>
          <a:p>
            <a:pPr marL="0" lvl="0" indent="0" algn="ctr" rtl="0">
              <a:spcBef>
                <a:spcPts val="0"/>
              </a:spcBef>
              <a:spcAft>
                <a:spcPts val="0"/>
              </a:spcAft>
              <a:buNone/>
            </a:pPr>
            <a:r>
              <a:rPr lang="en" b="1" dirty="0">
                <a:solidFill>
                  <a:schemeClr val="bg1"/>
                </a:solidFill>
              </a:rPr>
              <a:t>Home</a:t>
            </a:r>
            <a:endParaRPr b="1" dirty="0">
              <a:solidFill>
                <a:schemeClr val="bg1"/>
              </a:solidFill>
            </a:endParaRPr>
          </a:p>
        </p:txBody>
      </p:sp>
      <p:sp>
        <p:nvSpPr>
          <p:cNvPr id="30" name="Google Shape;106;p14">
            <a:hlinkClick r:id="rId6" action="ppaction://hlinksldjump"/>
            <a:extLst>
              <a:ext uri="{FF2B5EF4-FFF2-40B4-BE49-F238E27FC236}">
                <a16:creationId xmlns:a16="http://schemas.microsoft.com/office/drawing/2014/main" id="{4B597FFE-04C7-1292-AA4F-4C3616A7CF47}"/>
              </a:ext>
            </a:extLst>
          </p:cNvPr>
          <p:cNvSpPr/>
          <p:nvPr/>
        </p:nvSpPr>
        <p:spPr>
          <a:xfrm>
            <a:off x="5814476" y="9237914"/>
            <a:ext cx="736225" cy="742800"/>
          </a:xfrm>
          <a:prstGeom prst="ellipse">
            <a:avLst/>
          </a:prstGeom>
          <a:solidFill>
            <a:srgbClr val="2D6755"/>
          </a:solidFill>
          <a:ln w="9525" cap="flat" cmpd="sng">
            <a:noFill/>
            <a:prstDash val="solid"/>
            <a:round/>
            <a:headEnd type="none" w="sm" len="sm"/>
            <a:tailEnd type="none" w="sm" len="sm"/>
          </a:ln>
        </p:spPr>
        <p:txBody>
          <a:bodyPr spcFirstLastPara="1" wrap="square" lIns="0" tIns="91440" rIns="0" bIns="91440" anchor="ctr" anchorCtr="0">
            <a:noAutofit/>
          </a:bodyPr>
          <a:lstStyle/>
          <a:p>
            <a:pPr marL="0" lvl="0" indent="0" algn="ctr" rtl="0">
              <a:spcBef>
                <a:spcPts val="0"/>
              </a:spcBef>
              <a:spcAft>
                <a:spcPts val="0"/>
              </a:spcAft>
              <a:buNone/>
            </a:pPr>
            <a:r>
              <a:rPr lang="en" b="1" dirty="0">
                <a:solidFill>
                  <a:schemeClr val="bg1"/>
                </a:solidFill>
              </a:rPr>
              <a:t>Home</a:t>
            </a:r>
            <a:endParaRPr b="1" dirty="0">
              <a:solidFill>
                <a:schemeClr val="bg1"/>
              </a:solidFill>
            </a:endParaRPr>
          </a:p>
        </p:txBody>
      </p:sp>
      <p:pic>
        <p:nvPicPr>
          <p:cNvPr id="25" name="Fall_dan-xvt-dvn">
            <a:hlinkClick r:id="" action="ppaction://media"/>
            <a:extLst>
              <a:ext uri="{FF2B5EF4-FFF2-40B4-BE49-F238E27FC236}">
                <a16:creationId xmlns:a16="http://schemas.microsoft.com/office/drawing/2014/main" id="{B327421F-CD41-6026-5337-2CE243B514F1}"/>
              </a:ext>
            </a:extLst>
          </p:cNvPr>
          <p:cNvPicPr>
            <a:picLocks noChangeAspect="1"/>
          </p:cNvPicPr>
          <p:nvPr>
            <a:audioFile r:link="rId2"/>
            <p:extLst>
              <p:ext uri="{DAA4B4D4-6D71-4841-9C94-3DE7FCFB9230}">
                <p14:media xmlns:p14="http://schemas.microsoft.com/office/powerpoint/2010/main" r:embed="rId1"/>
              </p:ext>
            </p:extLst>
          </p:nvPr>
        </p:nvPicPr>
        <p:blipFill>
          <a:blip r:embed="rId7">
            <a:grayscl/>
          </a:blip>
          <a:srcRect/>
          <a:stretch/>
        </p:blipFill>
        <p:spPr>
          <a:xfrm>
            <a:off x="6993235" y="189465"/>
            <a:ext cx="609600" cy="609600"/>
          </a:xfrm>
          <a:prstGeom prst="rect">
            <a:avLst/>
          </a:prstGeom>
        </p:spPr>
      </p:pic>
      <p:pic>
        <p:nvPicPr>
          <p:cNvPr id="3" name="Picture 2"/>
          <p:cNvPicPr>
            <a:picLocks noChangeAspect="1"/>
          </p:cNvPicPr>
          <p:nvPr/>
        </p:nvPicPr>
        <p:blipFill>
          <a:blip r:embed="rId8"/>
          <a:stretch>
            <a:fillRect/>
          </a:stretch>
        </p:blipFill>
        <p:spPr>
          <a:xfrm>
            <a:off x="5497555" y="1375194"/>
            <a:ext cx="2174815" cy="150450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279345D1-A084-4869-B651-3667B692E4AF" descr="279345D1-A084-4869-B651-3667B692E4AF"/>
          <p:cNvPicPr>
            <a:picLocks noChangeAspect="1" noChangeArrowheads="1"/>
          </p:cNvPicPr>
          <p:nvPr/>
        </p:nvPicPr>
        <p:blipFill rotWithShape="1">
          <a:blip r:embed="rId9">
            <a:extLst>
              <a:ext uri="{28A0092B-C50C-407E-A947-70E740481C1C}">
                <a14:useLocalDpi xmlns:a14="http://schemas.microsoft.com/office/drawing/2010/main" val="0"/>
              </a:ext>
            </a:extLst>
          </a:blip>
          <a:srcRect l="14903" r="11700"/>
          <a:stretch/>
        </p:blipFill>
        <p:spPr bwMode="auto">
          <a:xfrm>
            <a:off x="5662582" y="3327614"/>
            <a:ext cx="1776238" cy="18150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577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8" fill="hold"/>
                                        <p:tgtEl>
                                          <p:spTgt spid="25"/>
                                        </p:tgtEl>
                                      </p:cBhvr>
                                    </p:cmd>
                                  </p:childTnLst>
                                </p:cTn>
                              </p:par>
                            </p:childTnLst>
                          </p:cTn>
                        </p:par>
                      </p:childTnLst>
                    </p:cTn>
                  </p:par>
                </p:childTnLst>
              </p:cTn>
              <p:nextCondLst>
                <p:cond evt="onClick" delay="0">
                  <p:tgtEl>
                    <p:spTgt spid="25"/>
                  </p:tgtEl>
                </p:cond>
              </p:nextCondLst>
            </p:seq>
            <p:audio>
              <p:cMediaNode vol="80000">
                <p:cTn id="7" fill="hold" display="0">
                  <p:stCondLst>
                    <p:cond delay="indefinite"/>
                  </p:stCondLst>
                  <p:endCondLst>
                    <p:cond evt="onStopAudio" delay="0">
                      <p:tgtEl>
                        <p:sldTgt/>
                      </p:tgtEl>
                    </p:cond>
                  </p:endCondLst>
                </p:cTn>
                <p:tgtEl>
                  <p:spTgt spid="2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8" name="Google Shape;90;p14">
            <a:extLst>
              <a:ext uri="{FF2B5EF4-FFF2-40B4-BE49-F238E27FC236}">
                <a16:creationId xmlns:a16="http://schemas.microsoft.com/office/drawing/2014/main" id="{14BAFE9D-E11B-F5B4-5C06-372BD0350FF3}"/>
              </a:ext>
            </a:extLst>
          </p:cNvPr>
          <p:cNvSpPr txBox="1"/>
          <p:nvPr/>
        </p:nvSpPr>
        <p:spPr>
          <a:xfrm>
            <a:off x="835126" y="907799"/>
            <a:ext cx="4831156" cy="6887085"/>
          </a:xfrm>
          <a:prstGeom prst="rect">
            <a:avLst/>
          </a:prstGeom>
          <a:noFill/>
          <a:ln>
            <a:noFill/>
          </a:ln>
        </p:spPr>
        <p:txBody>
          <a:bodyPr spcFirstLastPara="1" wrap="square" lIns="0" tIns="0" rIns="0" bIns="0" anchor="t" anchorCtr="0">
            <a:noAutofit/>
          </a:bodyPr>
          <a:lstStyle/>
          <a:p>
            <a:pPr>
              <a:lnSpc>
                <a:spcPct val="120000"/>
              </a:lnSpc>
              <a:spcAft>
                <a:spcPts val="1000"/>
              </a:spcAft>
            </a:pPr>
            <a:r>
              <a:rPr lang="en-US" sz="1800" b="1" dirty="0">
                <a:solidFill>
                  <a:schemeClr val="tx1">
                    <a:lumMod val="75000"/>
                    <a:lumOff val="25000"/>
                  </a:schemeClr>
                </a:solidFill>
              </a:rPr>
              <a:t>Winter </a:t>
            </a:r>
            <a:r>
              <a:rPr lang="en-US" sz="1800" b="1" i="1" dirty="0">
                <a:solidFill>
                  <a:schemeClr val="tx1">
                    <a:lumMod val="75000"/>
                    <a:lumOff val="25000"/>
                  </a:schemeClr>
                </a:solidFill>
              </a:rPr>
              <a:t>(xii-</a:t>
            </a:r>
            <a:r>
              <a:rPr lang="en-US" sz="1800" b="1" i="1" dirty="0" err="1">
                <a:solidFill>
                  <a:schemeClr val="tx1">
                    <a:lumMod val="75000"/>
                    <a:lumOff val="25000"/>
                  </a:schemeClr>
                </a:solidFill>
              </a:rPr>
              <a:t>dvn</a:t>
            </a:r>
            <a:r>
              <a:rPr lang="en-US" sz="1800" b="1" i="1" dirty="0">
                <a:solidFill>
                  <a:schemeClr val="tx1">
                    <a:lumMod val="75000"/>
                    <a:lumOff val="25000"/>
                  </a:schemeClr>
                </a:solidFill>
              </a:rPr>
              <a:t>) </a:t>
            </a:r>
            <a:r>
              <a:rPr lang="en-US" sz="1800" dirty="0">
                <a:solidFill>
                  <a:schemeClr val="tx1">
                    <a:lumMod val="75000"/>
                    <a:lumOff val="25000"/>
                  </a:schemeClr>
                </a:solidFill>
              </a:rPr>
              <a:t>in Dee-</a:t>
            </a:r>
            <a:r>
              <a:rPr lang="en-US" sz="1800" dirty="0" err="1">
                <a:solidFill>
                  <a:schemeClr val="tx1">
                    <a:lumMod val="75000"/>
                    <a:lumOff val="25000"/>
                  </a:schemeClr>
                </a:solidFill>
              </a:rPr>
              <a:t>ni</a:t>
            </a:r>
            <a:r>
              <a:rPr lang="en-US" sz="1800" dirty="0">
                <a:solidFill>
                  <a:schemeClr val="tx1">
                    <a:lumMod val="75000"/>
                    <a:lumOff val="25000"/>
                  </a:schemeClr>
                </a:solidFill>
              </a:rPr>
              <a:t> homeland is cold and dark and there is less food to be had. It </a:t>
            </a:r>
            <a:br>
              <a:rPr lang="en-US" sz="1800" dirty="0">
                <a:solidFill>
                  <a:schemeClr val="tx1">
                    <a:lumMod val="75000"/>
                    <a:lumOff val="25000"/>
                  </a:schemeClr>
                </a:solidFill>
              </a:rPr>
            </a:br>
            <a:r>
              <a:rPr lang="en-US" sz="1800" dirty="0">
                <a:solidFill>
                  <a:schemeClr val="tx1">
                    <a:lumMod val="75000"/>
                    <a:lumOff val="25000"/>
                  </a:schemeClr>
                </a:solidFill>
              </a:rPr>
              <a:t>is a time to gather with friends and family in </a:t>
            </a:r>
            <a:br>
              <a:rPr lang="en-US" sz="1800" dirty="0">
                <a:solidFill>
                  <a:schemeClr val="tx1">
                    <a:lumMod val="75000"/>
                    <a:lumOff val="25000"/>
                  </a:schemeClr>
                </a:solidFill>
              </a:rPr>
            </a:br>
            <a:r>
              <a:rPr lang="en-US" sz="1800" dirty="0">
                <a:solidFill>
                  <a:schemeClr val="tx1">
                    <a:lumMod val="75000"/>
                    <a:lumOff val="25000"/>
                  </a:schemeClr>
                </a:solidFill>
              </a:rPr>
              <a:t>the house and enjoy all the food that has been prepared. It is also a time to work on indoor projects like making baskets and traditional clothing to wear for ceremonies next year.</a:t>
            </a:r>
          </a:p>
          <a:p>
            <a:pPr>
              <a:lnSpc>
                <a:spcPct val="120000"/>
              </a:lnSpc>
              <a:spcAft>
                <a:spcPts val="1000"/>
              </a:spcAft>
            </a:pPr>
            <a:r>
              <a:rPr lang="en-US" sz="1800" dirty="0">
                <a:solidFill>
                  <a:schemeClr val="tx1">
                    <a:lumMod val="75000"/>
                    <a:lumOff val="25000"/>
                  </a:schemeClr>
                </a:solidFill>
              </a:rPr>
              <a:t>Winter is the time that Dee-</a:t>
            </a:r>
            <a:r>
              <a:rPr lang="en-US" sz="1800" dirty="0" err="1">
                <a:solidFill>
                  <a:schemeClr val="tx1">
                    <a:lumMod val="75000"/>
                    <a:lumOff val="25000"/>
                  </a:schemeClr>
                </a:solidFill>
              </a:rPr>
              <a:t>ni</a:t>
            </a:r>
            <a:r>
              <a:rPr lang="en-US" sz="1800" dirty="0">
                <a:solidFill>
                  <a:schemeClr val="tx1">
                    <a:lumMod val="75000"/>
                    <a:lumOff val="25000"/>
                  </a:schemeClr>
                </a:solidFill>
              </a:rPr>
              <a:t> people gather to pray, hold special dances, and tell stories. In fact, winter is the only time that many stories are told. Siletz people believe that telling stories out of season is dangerous and can hurt our community or the person telling the story. </a:t>
            </a:r>
          </a:p>
          <a:p>
            <a:pPr>
              <a:lnSpc>
                <a:spcPct val="120000"/>
              </a:lnSpc>
              <a:spcAft>
                <a:spcPts val="1000"/>
              </a:spcAft>
            </a:pPr>
            <a:r>
              <a:rPr lang="en-US" sz="1800" dirty="0">
                <a:solidFill>
                  <a:schemeClr val="tx1">
                    <a:lumMod val="75000"/>
                    <a:lumOff val="25000"/>
                  </a:schemeClr>
                </a:solidFill>
              </a:rPr>
              <a:t>Today, many Siletz people continue to pay close attention to the seasons to gather food and materials for baskets. They  continue to hold ceremonies at the correct season to help ensure that people and the land will be strong and healthy in the future. </a:t>
            </a:r>
          </a:p>
          <a:p>
            <a:pPr>
              <a:lnSpc>
                <a:spcPct val="120000"/>
              </a:lnSpc>
              <a:spcAft>
                <a:spcPts val="1000"/>
              </a:spcAft>
            </a:pPr>
            <a:endParaRPr lang="en-US" sz="1800" dirty="0">
              <a:solidFill>
                <a:schemeClr val="tx1">
                  <a:lumMod val="75000"/>
                  <a:lumOff val="25000"/>
                </a:schemeClr>
              </a:solidFill>
            </a:endParaRPr>
          </a:p>
        </p:txBody>
      </p:sp>
      <p:grpSp>
        <p:nvGrpSpPr>
          <p:cNvPr id="2" name="Group 1">
            <a:extLst>
              <a:ext uri="{FF2B5EF4-FFF2-40B4-BE49-F238E27FC236}">
                <a16:creationId xmlns:a16="http://schemas.microsoft.com/office/drawing/2014/main" id="{23967A74-9C1C-52ED-0222-3E441CCE8C88}"/>
              </a:ext>
            </a:extLst>
          </p:cNvPr>
          <p:cNvGrpSpPr/>
          <p:nvPr/>
        </p:nvGrpSpPr>
        <p:grpSpPr>
          <a:xfrm>
            <a:off x="0" y="9150600"/>
            <a:ext cx="7772400" cy="907800"/>
            <a:chOff x="0" y="9150600"/>
            <a:chExt cx="7772400" cy="907800"/>
          </a:xfrm>
        </p:grpSpPr>
        <p:sp>
          <p:nvSpPr>
            <p:cNvPr id="60" name="Google Shape;60;p13"/>
            <p:cNvSpPr/>
            <p:nvPr/>
          </p:nvSpPr>
          <p:spPr>
            <a:xfrm>
              <a:off x="0" y="9150600"/>
              <a:ext cx="7772400" cy="907800"/>
            </a:xfrm>
            <a:prstGeom prst="rect">
              <a:avLst/>
            </a:prstGeom>
            <a:solidFill>
              <a:srgbClr val="E6B8AF"/>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13"/>
            <p:cNvGrpSpPr/>
            <p:nvPr/>
          </p:nvGrpSpPr>
          <p:grpSpPr>
            <a:xfrm>
              <a:off x="2265655" y="9233072"/>
              <a:ext cx="3231900" cy="742800"/>
              <a:chOff x="2168975" y="9233103"/>
              <a:chExt cx="3231900" cy="742800"/>
            </a:xfrm>
            <a:solidFill>
              <a:schemeClr val="bg1"/>
            </a:solidFill>
          </p:grpSpPr>
          <p:sp>
            <p:nvSpPr>
              <p:cNvPr id="75" name="Google Shape;75;p13">
                <a:hlinkClick r:id="" action="ppaction://noaction"/>
              </p:cNvPr>
              <p:cNvSpPr/>
              <p:nvPr/>
            </p:nvSpPr>
            <p:spPr>
              <a:xfrm>
                <a:off x="2168975" y="9233103"/>
                <a:ext cx="3231900" cy="742800"/>
              </a:xfrm>
              <a:prstGeom prst="roundRect">
                <a:avLst>
                  <a:gd name="adj" fmla="val 16667"/>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p>
            </p:txBody>
          </p:sp>
          <p:sp>
            <p:nvSpPr>
              <p:cNvPr id="76" name="Google Shape;76;p13"/>
              <p:cNvSpPr txBox="1"/>
              <p:nvPr/>
            </p:nvSpPr>
            <p:spPr>
              <a:xfrm>
                <a:off x="2910500" y="9388646"/>
                <a:ext cx="1874400" cy="430857"/>
              </a:xfrm>
              <a:prstGeom prst="rect">
                <a:avLst/>
              </a:prstGeom>
              <a:grp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err="1">
                    <a:solidFill>
                      <a:schemeClr val="tx1">
                        <a:lumMod val="75000"/>
                        <a:lumOff val="25000"/>
                      </a:schemeClr>
                    </a:solidFill>
                  </a:rPr>
                  <a:t>Xii-dvn</a:t>
                </a:r>
                <a:r>
                  <a:rPr lang="en" sz="1600" b="1" dirty="0">
                    <a:solidFill>
                      <a:schemeClr val="tx1">
                        <a:lumMod val="75000"/>
                        <a:lumOff val="25000"/>
                      </a:schemeClr>
                    </a:solidFill>
                  </a:rPr>
                  <a:t> (Winter)</a:t>
                </a:r>
                <a:endParaRPr sz="1600" b="1" dirty="0">
                  <a:solidFill>
                    <a:schemeClr val="tx1">
                      <a:lumMod val="75000"/>
                      <a:lumOff val="25000"/>
                    </a:schemeClr>
                  </a:solidFill>
                </a:endParaRPr>
              </a:p>
            </p:txBody>
          </p:sp>
        </p:grpSp>
      </p:grpSp>
      <p:sp>
        <p:nvSpPr>
          <p:cNvPr id="30" name="Google Shape;106;p14">
            <a:hlinkClick r:id="rId5" action="ppaction://hlinksldjump"/>
            <a:extLst>
              <a:ext uri="{FF2B5EF4-FFF2-40B4-BE49-F238E27FC236}">
                <a16:creationId xmlns:a16="http://schemas.microsoft.com/office/drawing/2014/main" id="{4B597FFE-04C7-1292-AA4F-4C3616A7CF47}"/>
              </a:ext>
            </a:extLst>
          </p:cNvPr>
          <p:cNvSpPr/>
          <p:nvPr/>
        </p:nvSpPr>
        <p:spPr>
          <a:xfrm>
            <a:off x="5814476" y="9237914"/>
            <a:ext cx="736225" cy="742800"/>
          </a:xfrm>
          <a:prstGeom prst="ellipse">
            <a:avLst/>
          </a:prstGeom>
          <a:solidFill>
            <a:srgbClr val="2D6755"/>
          </a:solidFill>
          <a:ln w="9525" cap="flat" cmpd="sng">
            <a:noFill/>
            <a:prstDash val="solid"/>
            <a:round/>
            <a:headEnd type="none" w="sm" len="sm"/>
            <a:tailEnd type="none" w="sm" len="sm"/>
          </a:ln>
        </p:spPr>
        <p:txBody>
          <a:bodyPr spcFirstLastPara="1" wrap="square" lIns="0" tIns="91440" rIns="0" bIns="91440" anchor="ctr" anchorCtr="0">
            <a:noAutofit/>
          </a:bodyPr>
          <a:lstStyle/>
          <a:p>
            <a:pPr marL="0" lvl="0" indent="0" algn="ctr" rtl="0">
              <a:spcBef>
                <a:spcPts val="0"/>
              </a:spcBef>
              <a:spcAft>
                <a:spcPts val="0"/>
              </a:spcAft>
              <a:buNone/>
            </a:pPr>
            <a:r>
              <a:rPr lang="en" b="1" dirty="0">
                <a:solidFill>
                  <a:schemeClr val="bg1"/>
                </a:solidFill>
              </a:rPr>
              <a:t>Home</a:t>
            </a:r>
            <a:endParaRPr b="1" dirty="0">
              <a:solidFill>
                <a:schemeClr val="bg1"/>
              </a:solidFill>
            </a:endParaRPr>
          </a:p>
        </p:txBody>
      </p:sp>
      <p:pic>
        <p:nvPicPr>
          <p:cNvPr id="18" name="xii-dvn">
            <a:hlinkClick r:id="" action="ppaction://media"/>
            <a:extLst>
              <a:ext uri="{FF2B5EF4-FFF2-40B4-BE49-F238E27FC236}">
                <a16:creationId xmlns:a16="http://schemas.microsoft.com/office/drawing/2014/main" id="{7F1768DF-AD4A-1D11-C536-1B0B3E6CE6A2}"/>
              </a:ext>
            </a:extLst>
          </p:cNvPr>
          <p:cNvPicPr>
            <a:picLocks noChangeAspect="1"/>
          </p:cNvPicPr>
          <p:nvPr>
            <a:audioFile r:link="rId2"/>
            <p:extLst>
              <p:ext uri="{DAA4B4D4-6D71-4841-9C94-3DE7FCFB9230}">
                <p14:media xmlns:p14="http://schemas.microsoft.com/office/powerpoint/2010/main" r:embed="rId1"/>
              </p:ext>
            </p:extLst>
          </p:nvPr>
        </p:nvPicPr>
        <p:blipFill>
          <a:blip r:embed="rId6">
            <a:grayscl/>
          </a:blip>
          <a:srcRect/>
          <a:stretch/>
        </p:blipFill>
        <p:spPr>
          <a:xfrm>
            <a:off x="6988185" y="213085"/>
            <a:ext cx="609600" cy="609600"/>
          </a:xfrm>
          <a:prstGeom prst="rect">
            <a:avLst/>
          </a:prstGeom>
        </p:spPr>
      </p:pic>
      <p:pic>
        <p:nvPicPr>
          <p:cNvPr id="19" name="Google Shape;214;p19">
            <a:extLst>
              <a:ext uri="{FF2B5EF4-FFF2-40B4-BE49-F238E27FC236}">
                <a16:creationId xmlns:a16="http://schemas.microsoft.com/office/drawing/2014/main" id="{985EC18D-FCED-7745-244B-064CE114D475}"/>
              </a:ext>
            </a:extLst>
          </p:cNvPr>
          <p:cNvPicPr preferRelativeResize="0"/>
          <p:nvPr/>
        </p:nvPicPr>
        <p:blipFill rotWithShape="1">
          <a:blip r:embed="rId7">
            <a:alphaModFix/>
          </a:blip>
          <a:srcRect l="17009" t="5678" r="16956" b="3109"/>
          <a:stretch/>
        </p:blipFill>
        <p:spPr>
          <a:xfrm>
            <a:off x="5802357" y="1124307"/>
            <a:ext cx="1422904" cy="1436258"/>
          </a:xfrm>
          <a:prstGeom prst="ellipse">
            <a:avLst/>
          </a:prstGeom>
          <a:noFill/>
          <a:ln>
            <a:noFill/>
          </a:ln>
        </p:spPr>
      </p:pic>
      <p:pic>
        <p:nvPicPr>
          <p:cNvPr id="20" name="Picture 19" descr="A picture containing tree, grass, outdoor, sky&#10;&#10;Description automatically generated">
            <a:extLst>
              <a:ext uri="{FF2B5EF4-FFF2-40B4-BE49-F238E27FC236}">
                <a16:creationId xmlns:a16="http://schemas.microsoft.com/office/drawing/2014/main" id="{5718C27E-9492-702D-1F1C-2755A4467926}"/>
              </a:ext>
            </a:extLst>
          </p:cNvPr>
          <p:cNvPicPr>
            <a:picLocks noChangeAspect="1"/>
          </p:cNvPicPr>
          <p:nvPr/>
        </p:nvPicPr>
        <p:blipFill rotWithShape="1">
          <a:blip r:embed="rId8"/>
          <a:srcRect l="25424" r="12361" b="19797"/>
          <a:stretch/>
        </p:blipFill>
        <p:spPr>
          <a:xfrm>
            <a:off x="5802354" y="2926539"/>
            <a:ext cx="1422905" cy="1360068"/>
          </a:xfrm>
          <a:prstGeom prst="ellipse">
            <a:avLst/>
          </a:prstGeom>
        </p:spPr>
      </p:pic>
    </p:spTree>
    <p:extLst>
      <p:ext uri="{BB962C8B-B14F-4D97-AF65-F5344CB8AC3E}">
        <p14:creationId xmlns:p14="http://schemas.microsoft.com/office/powerpoint/2010/main" val="32583044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0" fill="hold"/>
                                        <p:tgtEl>
                                          <p:spTgt spid="18"/>
                                        </p:tgtEl>
                                      </p:cBhvr>
                                    </p:cmd>
                                  </p:childTnLst>
                                </p:cTn>
                              </p:par>
                            </p:childTnLst>
                          </p:cTn>
                        </p:par>
                      </p:childTnLst>
                    </p:cTn>
                  </p:par>
                </p:childTnLst>
              </p:cTn>
              <p:nextCondLst>
                <p:cond evt="onClick" delay="0">
                  <p:tgtEl>
                    <p:spTgt spid="18"/>
                  </p:tgtEl>
                </p:cond>
              </p:nextCondLst>
            </p:seq>
            <p:audio>
              <p:cMediaNode vol="80000">
                <p:cTn id="7" fill="hold" display="0">
                  <p:stCondLst>
                    <p:cond delay="indefinite"/>
                  </p:stCondLst>
                  <p:endCondLst>
                    <p:cond evt="onStopAudio" delay="0">
                      <p:tgtEl>
                        <p:sldTgt/>
                      </p:tgtEl>
                    </p:cond>
                  </p:endCondLst>
                </p:cTn>
                <p:tgtEl>
                  <p:spTgt spid="18"/>
                </p:tgtEl>
              </p:cMediaNode>
            </p:audio>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13" ma:contentTypeDescription="Create a new document." ma:contentTypeScope="" ma:versionID="12913e354cab0d559ab4622cb3b9ad0e">
  <xsd:schema xmlns:xsd="http://www.w3.org/2001/XMLSchema" xmlns:xs="http://www.w3.org/2001/XMLSchema" xmlns:p="http://schemas.microsoft.com/office/2006/metadata/properties" xmlns:ns2="ecda571c-f727-47a5-9aab-64bd2d52803f" xmlns:ns3="be7757ee-27b1-49d9-ad78-c19e224bf417" targetNamespace="http://schemas.microsoft.com/office/2006/metadata/properties" ma:root="true" ma:fieldsID="2c26d0f2f4df13f201a6827b84c50e9c" ns2:_="" ns3:_="">
    <xsd:import namespace="ecda571c-f727-47a5-9aab-64bd2d52803f"/>
    <xsd:import namespace="be7757ee-27b1-49d9-ad78-c19e224bf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7757ee-27b1-49d9-ad78-c19e224bf4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2E2AB4-2537-4EA4-8088-DFD2FDF959E3}">
  <ds:schemaRefs>
    <ds:schemaRef ds:uri="http://schemas.microsoft.com/sharepoint/v3/contenttype/forms"/>
  </ds:schemaRefs>
</ds:datastoreItem>
</file>

<file path=customXml/itemProps2.xml><?xml version="1.0" encoding="utf-8"?>
<ds:datastoreItem xmlns:ds="http://schemas.openxmlformats.org/officeDocument/2006/customXml" ds:itemID="{5915D415-7B17-46D6-9B43-F066E37F2013}">
  <ds:schemaRefs>
    <ds:schemaRef ds:uri="be7757ee-27b1-49d9-ad78-c19e224bf417"/>
    <ds:schemaRef ds:uri="http://schemas.microsoft.com/office/2006/metadata/properties"/>
    <ds:schemaRef ds:uri="http://www.w3.org/XML/1998/namespace"/>
    <ds:schemaRef ds:uri="http://purl.org/dc/term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ecda571c-f727-47a5-9aab-64bd2d52803f"/>
    <ds:schemaRef ds:uri="http://purl.org/dc/dcmitype/"/>
  </ds:schemaRefs>
</ds:datastoreItem>
</file>

<file path=customXml/itemProps3.xml><?xml version="1.0" encoding="utf-8"?>
<ds:datastoreItem xmlns:ds="http://schemas.openxmlformats.org/officeDocument/2006/customXml" ds:itemID="{050917D2-77DC-4DE5-8402-AB862C4BC3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a571c-f727-47a5-9aab-64bd2d52803f"/>
    <ds:schemaRef ds:uri="be7757ee-27b1-49d9-ad78-c19e224bf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132</TotalTime>
  <Words>937</Words>
  <Application>Microsoft Office PowerPoint</Application>
  <PresentationFormat>Custom</PresentationFormat>
  <Paragraphs>59</Paragraphs>
  <Slides>7</Slides>
  <Notes>7</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Comic Sans MS</vt:lpstr>
      <vt:lpstr>Palatino Linotype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Radick</dc:creator>
  <cp:lastModifiedBy>Nick Viles</cp:lastModifiedBy>
  <cp:revision>29</cp:revision>
  <dcterms:modified xsi:type="dcterms:W3CDTF">2022-08-16T18:39:12Z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ies>
</file>