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263"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264" userDrawn="1">
          <p15:clr>
            <a:srgbClr val="A4A3A4"/>
          </p15:clr>
        </p15:guide>
        <p15:guide id="6" orient="horz" pos="309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C84A5-00C8-7FBB-22BB-CE69FC53BBBD}" name="Valerie Brodnikova" initials="VB" userId="S::valerie.brodnikova@ednw.org::8cc92941-ad6a-4ef3-bb01-a71e95f381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Walther" initials="JW" lastIdx="11" clrIdx="0">
    <p:extLst>
      <p:ext uri="{19B8F6BF-5375-455C-9EA6-DF929625EA0E}">
        <p15:presenceInfo xmlns:p15="http://schemas.microsoft.com/office/powerpoint/2012/main" userId="Jane Walther" providerId="None"/>
      </p:ext>
    </p:extLst>
  </p:cmAuthor>
  <p:cmAuthor id="2" name="Nick Viles" initials="NV" lastIdx="1" clrIdx="1">
    <p:extLst>
      <p:ext uri="{19B8F6BF-5375-455C-9EA6-DF929625EA0E}">
        <p15:presenceInfo xmlns:p15="http://schemas.microsoft.com/office/powerpoint/2012/main" userId="S::nickv@ctsi.nsn.us::917d333d-4359-443a-97bf-69681caf71f1" providerId="AD"/>
      </p:ext>
    </p:extLst>
  </p:cmAuthor>
  <p:cmAuthor id="3" name="Erich Stiefvater" initials="ES" lastIdx="1" clrIdx="2">
    <p:extLst>
      <p:ext uri="{19B8F6BF-5375-455C-9EA6-DF929625EA0E}">
        <p15:presenceInfo xmlns:p15="http://schemas.microsoft.com/office/powerpoint/2012/main" userId="Erich Stiefva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2C6754"/>
    <a:srgbClr val="1B73B9"/>
    <a:srgbClr val="252525"/>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8AE9C-A469-B418-DAEE-10E9731887A7}" v="1" dt="2022-08-17T17:24:22.735"/>
    <p1510:client id="{5AAE1442-181F-1A1E-BFC2-6090C110C08A}" v="16" dt="2022-08-17T17:36:06.960"/>
    <p1510:client id="{8195059F-2E8D-0647-37F3-FDC305F7ECDD}" v="58" dt="2022-08-17T17:56:0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624"/>
        <p:guide pos="7056"/>
        <p:guide orient="horz" pos="1944"/>
        <p:guide orient="horz" pos="3264"/>
        <p:guide orient="horz" pos="3096"/>
        <p:guide orient="horz"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5AAE1442-181F-1A1E-BFC2-6090C110C08A}"/>
    <pc:docChg chg="modSld">
      <pc:chgData name="Nick Viles" userId="S::nickv@ctsi.nsn.us::917d333d-4359-443a-97bf-69681caf71f1" providerId="AD" clId="Web-{5AAE1442-181F-1A1E-BFC2-6090C110C08A}" dt="2022-08-17T17:36:06.960" v="15"/>
      <pc:docMkLst>
        <pc:docMk/>
      </pc:docMkLst>
      <pc:sldChg chg="addSp delSp modSp modMedia addAnim delAnim">
        <pc:chgData name="Nick Viles" userId="S::nickv@ctsi.nsn.us::917d333d-4359-443a-97bf-69681caf71f1" providerId="AD" clId="Web-{5AAE1442-181F-1A1E-BFC2-6090C110C08A}" dt="2022-08-17T17:36:06.960" v="15"/>
        <pc:sldMkLst>
          <pc:docMk/>
          <pc:sldMk cId="2241714981" sldId="272"/>
        </pc:sldMkLst>
        <pc:picChg chg="del">
          <ac:chgData name="Nick Viles" userId="S::nickv@ctsi.nsn.us::917d333d-4359-443a-97bf-69681caf71f1" providerId="AD" clId="Web-{5AAE1442-181F-1A1E-BFC2-6090C110C08A}" dt="2022-08-17T17:33:22.230" v="0"/>
          <ac:picMkLst>
            <pc:docMk/>
            <pc:sldMk cId="2241714981" sldId="272"/>
            <ac:picMk id="5" creationId="{A2B581AE-748B-D449-862D-1D9AF5DC011F}"/>
          </ac:picMkLst>
        </pc:picChg>
        <pc:picChg chg="add mod">
          <ac:chgData name="Nick Viles" userId="S::nickv@ctsi.nsn.us::917d333d-4359-443a-97bf-69681caf71f1" providerId="AD" clId="Web-{5AAE1442-181F-1A1E-BFC2-6090C110C08A}" dt="2022-08-17T17:36:06.960" v="15"/>
          <ac:picMkLst>
            <pc:docMk/>
            <pc:sldMk cId="2241714981" sldId="272"/>
            <ac:picMk id="13" creationId="{D4516256-C880-061C-E9BE-EAA263496413}"/>
          </ac:picMkLst>
        </pc:picChg>
      </pc:sldChg>
    </pc:docChg>
  </pc:docChgLst>
  <pc:docChgLst>
    <pc:chgData name="Peter Hatch" userId="S::peterh@ctsi.nsn.us::ed7a89f6-724c-44be-929b-b0cf6d56133c" providerId="AD" clId="Web-{49B8AE9C-A469-B418-DAEE-10E9731887A7}"/>
    <pc:docChg chg="">
      <pc:chgData name="Peter Hatch" userId="S::peterh@ctsi.nsn.us::ed7a89f6-724c-44be-929b-b0cf6d56133c" providerId="AD" clId="Web-{49B8AE9C-A469-B418-DAEE-10E9731887A7}" dt="2022-08-17T17:24:22.735" v="0"/>
      <pc:docMkLst>
        <pc:docMk/>
      </pc:docMkLst>
      <pc:sldChg chg="delCm">
        <pc:chgData name="Peter Hatch" userId="S::peterh@ctsi.nsn.us::ed7a89f6-724c-44be-929b-b0cf6d56133c" providerId="AD" clId="Web-{49B8AE9C-A469-B418-DAEE-10E9731887A7}" dt="2022-08-17T17:24:22.735" v="0"/>
        <pc:sldMkLst>
          <pc:docMk/>
          <pc:sldMk cId="2642366716" sldId="289"/>
        </pc:sldMkLst>
      </pc:sldChg>
    </pc:docChg>
  </pc:docChgLst>
  <pc:docChgLst>
    <pc:chgData name="Peter Hatch" userId="S::peterh@ctsi.nsn.us::ed7a89f6-724c-44be-929b-b0cf6d56133c" providerId="AD" clId="Web-{8195059F-2E8D-0647-37F3-FDC305F7ECDD}"/>
    <pc:docChg chg="modSld">
      <pc:chgData name="Peter Hatch" userId="S::peterh@ctsi.nsn.us::ed7a89f6-724c-44be-929b-b0cf6d56133c" providerId="AD" clId="Web-{8195059F-2E8D-0647-37F3-FDC305F7ECDD}" dt="2022-08-17T17:56:03.969" v="15"/>
      <pc:docMkLst>
        <pc:docMk/>
      </pc:docMkLst>
      <pc:sldChg chg="addSp delSp modSp addAnim delAnim modAnim">
        <pc:chgData name="Peter Hatch" userId="S::peterh@ctsi.nsn.us::ed7a89f6-724c-44be-929b-b0cf6d56133c" providerId="AD" clId="Web-{8195059F-2E8D-0647-37F3-FDC305F7ECDD}" dt="2022-08-17T17:56:03.969" v="15"/>
        <pc:sldMkLst>
          <pc:docMk/>
          <pc:sldMk cId="2241714981" sldId="272"/>
        </pc:sldMkLst>
        <pc:picChg chg="mod">
          <ac:chgData name="Peter Hatch" userId="S::peterh@ctsi.nsn.us::ed7a89f6-724c-44be-929b-b0cf6d56133c" providerId="AD" clId="Web-{8195059F-2E8D-0647-37F3-FDC305F7ECDD}" dt="2022-08-17T17:52:29.858" v="10"/>
          <ac:picMkLst>
            <pc:docMk/>
            <pc:sldMk cId="2241714981" sldId="272"/>
            <ac:picMk id="13" creationId="{D4516256-C880-061C-E9BE-EAA263496413}"/>
          </ac:picMkLst>
        </pc:picChg>
        <pc:picChg chg="add del mod">
          <ac:chgData name="Peter Hatch" userId="S::peterh@ctsi.nsn.us::ed7a89f6-724c-44be-929b-b0cf6d56133c" providerId="AD" clId="Web-{8195059F-2E8D-0647-37F3-FDC305F7ECDD}" dt="2022-08-17T17:39:02.602" v="4"/>
          <ac:picMkLst>
            <pc:docMk/>
            <pc:sldMk cId="2241714981" sldId="272"/>
            <ac:picMk id="25" creationId="{C9073395-F882-0E8C-23F4-A7B369D830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8/17/2022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lesson is called “Living Language: Language Change and Survival.” Today, we’re going to compare English and Dee-</a:t>
            </a:r>
            <a:r>
              <a:rPr lang="en-US" err="1"/>
              <a:t>ni</a:t>
            </a:r>
            <a:r>
              <a:rPr lang="en-US"/>
              <a:t>’ Wee-</a:t>
            </a:r>
            <a:r>
              <a:rPr lang="en-US" err="1"/>
              <a:t>ya</a:t>
            </a:r>
            <a:r>
              <a:rPr lang="en-US"/>
              <a:t>’. We’ll see how these languages evolved over time by loaning, borrowing, expanding, and creating new words.</a:t>
            </a: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74907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start with an activity on words with expanded meanings in English. I’d like you to close your eyes for a moment … and think … what comes to mind when you hear the word “mouse”? </a:t>
            </a:r>
          </a:p>
          <a:p>
            <a:endParaRPr lang="en-US"/>
          </a:p>
          <a:p>
            <a:r>
              <a:rPr lang="en-US"/>
              <a:t>(Double click so the word mouse appears in a circle on the screen.) When you have an image in your mind, open your eyes. </a:t>
            </a:r>
          </a:p>
          <a:p>
            <a:endParaRPr lang="en-US"/>
          </a:p>
          <a:p>
            <a:r>
              <a:rPr lang="en-US"/>
              <a:t>(Click once and a mouse [animal] appears.) Ok, raise your hand if you pictured this type of mouse—an animal that you might find outside or maybe have as a pet. </a:t>
            </a:r>
          </a:p>
          <a:p>
            <a:endParaRPr lang="en-US"/>
          </a:p>
          <a:p>
            <a:r>
              <a:rPr lang="en-US"/>
              <a:t>Let’s consider some other meanings of the word mouse. </a:t>
            </a:r>
          </a:p>
          <a:p>
            <a:endParaRPr lang="en-US"/>
          </a:p>
          <a:p>
            <a:r>
              <a:rPr lang="en-US"/>
              <a:t>(Click again and a computer mouse appears.) Raise your hand if you pictured a mouse like this—one that you might find near a computer.</a:t>
            </a:r>
          </a:p>
          <a:p>
            <a:endParaRPr lang="en-US" b="1"/>
          </a:p>
          <a:p>
            <a:r>
              <a:rPr lang="en-US"/>
              <a:t>So, we know that the word “mouse” has come to have multiple meanings. Before computers, the word mouse mostly referred to an animal, but once computers were invented, people expanded the meaning of the word to include a computer mouse. Maybe because in the old days, computer mice had cords that looked like tails.</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400177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close your eyes for a moment. What do you picture in your mind when you hear the word “cloud”? (Double click so the word cloud appears in a circle.) When you have an image in your mind, open your eyes. </a:t>
            </a:r>
          </a:p>
          <a:p>
            <a:endParaRPr lang="en-US"/>
          </a:p>
          <a:p>
            <a:r>
              <a:rPr lang="en-US"/>
              <a:t>(Click once and a weather cloud appears.) Ok, raise your hand if you pictured this type of cloud—a cloud in the sky. </a:t>
            </a:r>
          </a:p>
          <a:p>
            <a:endParaRPr lang="en-US"/>
          </a:p>
          <a:p>
            <a:r>
              <a:rPr lang="en-US"/>
              <a:t>We know another meaning of the word “cloud.” (Click and a computer cloud appears.) It can also refer to space to store data using the internet.</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391166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Mouse and cloud: These are two examples of words with expanded meanings in English. Do you think “expanded” is a good term to use for these words? (Allow time for answers.) </a:t>
            </a:r>
          </a:p>
          <a:p>
            <a:endParaRPr lang="en-US"/>
          </a:p>
          <a:p>
            <a:r>
              <a:rPr lang="en-US"/>
              <a:t>So, if there are a few different meanings for things like, say, “mouse,” how do we know which “mouse” people are referring to when we are in a conversation? (Wait for students to respond.) We know by the context of the conversation, meaning the setting or environment in which the conversation is taking place. </a:t>
            </a:r>
          </a:p>
          <a:p>
            <a:endParaRPr lang="en-US"/>
          </a:p>
          <a:p>
            <a:r>
              <a:rPr lang="en-US"/>
              <a:t>For example, if someone’s talking about their pet “mouse,” we can assume they’re referring to the animal. (You can point to the animal on the screen.) If someone complains that their “mouse” isn’t working, we can figure out they’re talking about a computer mouse. (Point to the other image on the screen.)</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180326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Dee-</a:t>
            </a:r>
            <a:r>
              <a:rPr lang="en-US" err="1"/>
              <a:t>ni</a:t>
            </a:r>
            <a:r>
              <a:rPr lang="en-US"/>
              <a:t>’ language adapted to the arrival of European-American settlers by expanding the meaning of words to include new objects and ideas. Looking at these words and images, what do you notice about the expanded meanings of the words listed? (Read aloud the words on the list. Students might say something like, the word for clock is the same as the word for moon.) </a:t>
            </a:r>
          </a:p>
          <a:p>
            <a:endParaRPr lang="en-US"/>
          </a:p>
          <a:p>
            <a:r>
              <a:rPr lang="en-US"/>
              <a:t>Why do you think the word “</a:t>
            </a:r>
            <a:r>
              <a:rPr lang="en-US" err="1"/>
              <a:t>ch’aa-ghvtlh-sri</a:t>
            </a:r>
            <a:r>
              <a:rPr lang="en-US"/>
              <a:t>~” might have been expanded to mean both clock and moon? What do these things have in common? (For example, they both have to do with how we keep track of time.)</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a:p>
        </p:txBody>
      </p:sp>
    </p:spTree>
    <p:extLst>
      <p:ext uri="{BB962C8B-B14F-4D97-AF65-F5344CB8AC3E}">
        <p14:creationId xmlns:p14="http://schemas.microsoft.com/office/powerpoint/2010/main" val="276533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words on the slide and repeat them after you hear them. (Click on the audio.)</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14</a:t>
            </a:fld>
            <a:endParaRPr lang="en-US"/>
          </a:p>
        </p:txBody>
      </p:sp>
    </p:spTree>
    <p:extLst>
      <p:ext uri="{BB962C8B-B14F-4D97-AF65-F5344CB8AC3E}">
        <p14:creationId xmlns:p14="http://schemas.microsoft.com/office/powerpoint/2010/main" val="319515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languages evolve, they expand upon words that already exist and they create new words and new meanings. As you can see on this slide, there are two different types of baskets. </a:t>
            </a:r>
          </a:p>
          <a:p>
            <a:endParaRPr lang="en-US"/>
          </a:p>
          <a:p>
            <a:r>
              <a:rPr lang="en-US"/>
              <a:t>The word originated as something that can be used for carrying things, such as laundry in this case. (Point to the laundry basket on the screen.) We know there are other types of baskets as well. (Point to the basketball hoop.) This meaning of the word “basket” began with the invention of basketball. Notice that “basketball” is a slightly different word from just basket. This is considered a new word.</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15</a:t>
            </a:fld>
            <a:endParaRPr lang="en-US"/>
          </a:p>
        </p:txBody>
      </p:sp>
    </p:spTree>
    <p:extLst>
      <p:ext uri="{BB962C8B-B14F-4D97-AF65-F5344CB8AC3E}">
        <p14:creationId xmlns:p14="http://schemas.microsoft.com/office/powerpoint/2010/main" val="187629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some words that came into our vocabulary more recently. For example, the word “Bluetooth.” (Double-click and the word “Bluetooth” appears in a circle.) If you were born a long time ago, say, in the year 1900, if you heard the word “Bluetooth,” you would probably picture a blue tooth, in the literal sense— a tooth that is blue. </a:t>
            </a:r>
          </a:p>
          <a:p>
            <a:endParaRPr lang="en-US"/>
          </a:p>
          <a:p>
            <a:r>
              <a:rPr lang="en-US"/>
              <a:t>In today’s world, we know that Bluetooth means what? (Allow students time to answer. Then click and a Bluetooth image appears.) Yes, it’s a wireless gadget that is used to exchange data across different devices. A name was needed for this new gadget, so a new word was created</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16</a:t>
            </a:fld>
            <a:endParaRPr lang="en-US"/>
          </a:p>
        </p:txBody>
      </p:sp>
    </p:spTree>
    <p:extLst>
      <p:ext uri="{BB962C8B-B14F-4D97-AF65-F5344CB8AC3E}">
        <p14:creationId xmlns:p14="http://schemas.microsoft.com/office/powerpoint/2010/main" val="63400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other words that are fairly new to our vocabulary: FaceTime, selfie, social distancing. You are probably very familiar with these words. Which one is the most recent one you’ve learned? (Probably “social distancing,” due to the pandemic.)</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17</a:t>
            </a:fld>
            <a:endParaRPr lang="en-US"/>
          </a:p>
        </p:txBody>
      </p:sp>
    </p:spTree>
    <p:extLst>
      <p:ext uri="{BB962C8B-B14F-4D97-AF65-F5344CB8AC3E}">
        <p14:creationId xmlns:p14="http://schemas.microsoft.com/office/powerpoint/2010/main" val="174284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talked about before, sometimes languages evolve due to the blending of different cultures and populations. Sometimes we need a word or expression that doesn’t exist in our own language, so we “borrow” it from another language. </a:t>
            </a:r>
          </a:p>
          <a:p>
            <a:endParaRPr lang="en-US"/>
          </a:p>
          <a:p>
            <a:r>
              <a:rPr lang="en-US"/>
              <a:t>Looking at the words in this word cloud, what are some reasons new meanings and words are created?</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18</a:t>
            </a:fld>
            <a:endParaRPr lang="en-US"/>
          </a:p>
        </p:txBody>
      </p:sp>
    </p:spTree>
    <p:extLst>
      <p:ext uri="{BB962C8B-B14F-4D97-AF65-F5344CB8AC3E}">
        <p14:creationId xmlns:p14="http://schemas.microsoft.com/office/powerpoint/2010/main" val="340533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learn some more words in Dee-</a:t>
            </a:r>
            <a:r>
              <a:rPr lang="en-US" err="1"/>
              <a:t>ni</a:t>
            </a:r>
            <a:r>
              <a:rPr lang="en-US"/>
              <a:t>’. But before we start, let’s talk about how words generally work in English. If you look around the classroom, what items do you see? (Students might name things like clock, books, window, desk.) Does anyone know what part of speech these words are? </a:t>
            </a:r>
          </a:p>
          <a:p>
            <a:endParaRPr lang="en-US"/>
          </a:p>
          <a:p>
            <a:r>
              <a:rPr lang="en-US"/>
              <a:t>Nouns. What is a noun? (Person, place, or thing). Notice that all the items you identified were talked about as things, or nouns.</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19</a:t>
            </a:fld>
            <a:endParaRPr lang="en-US"/>
          </a:p>
        </p:txBody>
      </p:sp>
    </p:spTree>
    <p:extLst>
      <p:ext uri="{BB962C8B-B14F-4D97-AF65-F5344CB8AC3E}">
        <p14:creationId xmlns:p14="http://schemas.microsoft.com/office/powerpoint/2010/main" val="137375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it mean to loan something to someone? (If you have something that someone else needs, you can “loan” it to them. It allows that person access to something or the ability to do something they may not otherwise be able to do.) </a:t>
            </a:r>
          </a:p>
          <a:p>
            <a:endParaRPr lang="en-US"/>
          </a:p>
          <a:p>
            <a:r>
              <a:rPr lang="en-US"/>
              <a:t>Let’s take a look at some different loan words. These are words that we “borrow” in English. (Click and read through the slide’s animated items as you read the text on the slide.) </a:t>
            </a:r>
          </a:p>
          <a:p>
            <a:endParaRPr lang="en-US"/>
          </a:p>
          <a:p>
            <a:r>
              <a:rPr lang="en-US"/>
              <a:t>(Click.) Here are some examples of loan words you might know. </a:t>
            </a:r>
          </a:p>
          <a:p>
            <a:endParaRPr lang="en-US"/>
          </a:p>
          <a:p>
            <a:r>
              <a:rPr lang="en-US"/>
              <a:t>(Click again and students will see an image of ballet dancers.) Does anyone recognize this image? Yes, “ballet.” </a:t>
            </a:r>
          </a:p>
          <a:p>
            <a:endParaRPr lang="en-US"/>
          </a:p>
          <a:p>
            <a:r>
              <a:rPr lang="en-US"/>
              <a:t>(Click and the word “ballet” appears below the image.) Does anyone know which language loans us the word “ballet”? (Give students a moment to answer.) </a:t>
            </a:r>
          </a:p>
          <a:p>
            <a:endParaRPr lang="en-US"/>
          </a:p>
          <a:p>
            <a:r>
              <a:rPr lang="en-US"/>
              <a:t>Ballet is a loan word from French. As you know, it is a form of dance. </a:t>
            </a:r>
          </a:p>
          <a:p>
            <a:endParaRPr lang="en-US"/>
          </a:p>
          <a:p>
            <a:r>
              <a:rPr lang="en-US"/>
              <a:t>(Click again and students will see an image of a party.) These people are at a party. Does anyone know another word for party?</a:t>
            </a:r>
          </a:p>
          <a:p>
            <a:endParaRPr lang="en-US" b="1"/>
          </a:p>
          <a:p>
            <a:r>
              <a:rPr lang="en-US"/>
              <a:t>Give students a moment to answer, then click and the word “fiesta” appears below the image.) What language loans us the word “fiesta”? (Spanish) </a:t>
            </a:r>
          </a:p>
          <a:p>
            <a:endParaRPr lang="en-US"/>
          </a:p>
          <a:p>
            <a:r>
              <a:rPr lang="en-US"/>
              <a:t>(Click again and students will see an image of a child on a playground.) This child is in the first year of elementary school. Any idea what that word is? </a:t>
            </a:r>
          </a:p>
          <a:p>
            <a:endParaRPr lang="en-US"/>
          </a:p>
          <a:p>
            <a:r>
              <a:rPr lang="en-US"/>
              <a:t>(Give students a moment to answer, then click and the word “kindergarten” appears below the image.) </a:t>
            </a:r>
          </a:p>
          <a:p>
            <a:endParaRPr lang="en-US"/>
          </a:p>
          <a:p>
            <a:r>
              <a:rPr lang="en-US"/>
              <a:t>Any ideas about which language loans us the word “kindergarten”? (German) “Kindergarten” is a loan word from German. It literally means “child garden.” </a:t>
            </a:r>
          </a:p>
          <a:p>
            <a:endParaRPr lang="en-US"/>
          </a:p>
          <a:p>
            <a:r>
              <a:rPr lang="en-US"/>
              <a:t>Can you think of other words from French, Spanish, German, or another language that we use in English? (Examples of additional loan words from French: café (coffeehouse); cul-de-sac (literally means “bottom of the bag”); bureau (office, for example Bureau of Land Management).</a:t>
            </a:r>
          </a:p>
          <a:p>
            <a:endParaRPr lang="en-US"/>
          </a:p>
          <a:p>
            <a:r>
              <a:rPr lang="en-US"/>
              <a:t>Examples from Spanish: patio, siesta, Montana. Examples from German: iceberg, sauerkraut (which means “sour cabbage”). What do you think it means to “loan” a word to a different language? Why might a language need to “borrow” words from another language? </a:t>
            </a:r>
          </a:p>
          <a:p>
            <a:endParaRPr lang="en-US"/>
          </a:p>
          <a:p>
            <a:r>
              <a:rPr lang="en-US"/>
              <a:t>The primary reason for the borrowing and lending of words is the blending or mixing of different cultures and populations of people. (We will go deeper into this later in the lesson.) </a:t>
            </a:r>
          </a:p>
          <a:p>
            <a:endParaRPr lang="en-US"/>
          </a:p>
          <a:p>
            <a:r>
              <a:rPr lang="en-US"/>
              <a:t>Other reasons include introducing something new to a culture, such as a “latte” (from Italian) or a “croissant” (from French). Sometimes we borrow a word because we don’t have a word in our own language to accurately (and succinctly) describe something. </a:t>
            </a:r>
          </a:p>
          <a:p>
            <a:endParaRPr lang="en-US"/>
          </a:p>
          <a:p>
            <a:r>
              <a:rPr lang="en-US"/>
              <a:t>Is anyone familiar with the expression “déjà vu”? (Allow time for students to answer.) This is an expression used to describe the feeling that you’ve seen something or been somewhere before, although you’re not sure where. Do you know which language we borrow it from? (French.)</a:t>
            </a:r>
          </a:p>
          <a:p>
            <a:endParaRPr lang="en-US"/>
          </a:p>
          <a:p>
            <a:r>
              <a:rPr lang="en-US"/>
              <a:t>Or sometimes you’ll see the letters “RSVP” on an invitation. Does anyone know what that means, what it’s used for? (Allow time for students to answer.) The host of a party or event might use this abbreviation when they want you to let them know if you will be at the party or not. RSVP is also French. It stands for “</a:t>
            </a:r>
            <a:r>
              <a:rPr lang="en-US" err="1"/>
              <a:t>Répondez</a:t>
            </a:r>
            <a:r>
              <a:rPr lang="en-US"/>
              <a:t>, </a:t>
            </a:r>
            <a:r>
              <a:rPr lang="en-US" err="1"/>
              <a:t>S’il</a:t>
            </a:r>
            <a:r>
              <a:rPr lang="en-US"/>
              <a:t> </a:t>
            </a:r>
            <a:r>
              <a:rPr lang="en-US" err="1"/>
              <a:t>Vous</a:t>
            </a:r>
            <a:r>
              <a:rPr lang="en-US"/>
              <a:t> </a:t>
            </a:r>
            <a:r>
              <a:rPr lang="en-US" err="1"/>
              <a:t>Plaît</a:t>
            </a:r>
            <a:r>
              <a:rPr lang="en-US"/>
              <a:t>” (“ray-</a:t>
            </a:r>
            <a:r>
              <a:rPr lang="en-US" err="1"/>
              <a:t>pon</a:t>
            </a:r>
            <a:r>
              <a:rPr lang="en-US"/>
              <a:t>-day, see </a:t>
            </a:r>
            <a:r>
              <a:rPr lang="en-US" err="1"/>
              <a:t>voo</a:t>
            </a:r>
            <a:r>
              <a:rPr lang="en-US"/>
              <a:t> play”). </a:t>
            </a:r>
          </a:p>
          <a:p>
            <a:endParaRPr lang="en-US"/>
          </a:p>
          <a:p>
            <a:r>
              <a:rPr lang="en-US"/>
              <a:t>Listen to that phrase again: “</a:t>
            </a:r>
            <a:r>
              <a:rPr lang="en-US" err="1"/>
              <a:t>Répondez</a:t>
            </a:r>
            <a:r>
              <a:rPr lang="en-US"/>
              <a:t>, </a:t>
            </a:r>
            <a:r>
              <a:rPr lang="en-US" err="1"/>
              <a:t>s’il</a:t>
            </a:r>
            <a:r>
              <a:rPr lang="en-US"/>
              <a:t> </a:t>
            </a:r>
            <a:r>
              <a:rPr lang="en-US" err="1"/>
              <a:t>vous</a:t>
            </a:r>
            <a:r>
              <a:rPr lang="en-US"/>
              <a:t> plait” (“ray-</a:t>
            </a:r>
            <a:r>
              <a:rPr lang="en-US" err="1"/>
              <a:t>pon</a:t>
            </a:r>
            <a:r>
              <a:rPr lang="en-US"/>
              <a:t>-day, see </a:t>
            </a:r>
            <a:r>
              <a:rPr lang="en-US" err="1"/>
              <a:t>voo</a:t>
            </a:r>
            <a:r>
              <a:rPr lang="en-US"/>
              <a:t> play”). What do you notice about it? (Allow time for students to answer.) Maybe it sounds more interesting—or even more elegant—in French than simply saying, “Respond, please” in English. </a:t>
            </a:r>
          </a:p>
          <a:p>
            <a:endParaRPr lang="en-US"/>
          </a:p>
          <a:p>
            <a:r>
              <a:rPr lang="en-US"/>
              <a:t>Today, we’re going to be studying languages and learning some vocabulary in Dee-</a:t>
            </a:r>
            <a:r>
              <a:rPr lang="en-US" err="1"/>
              <a:t>ni</a:t>
            </a:r>
            <a:r>
              <a:rPr lang="en-US"/>
              <a:t>’. Listen closely as you learn some new words. You will find that Dee-</a:t>
            </a:r>
            <a:r>
              <a:rPr lang="en-US" err="1"/>
              <a:t>ni</a:t>
            </a:r>
            <a:r>
              <a:rPr lang="en-US"/>
              <a:t>’ is a beautiful language</a:t>
            </a:r>
          </a:p>
          <a:p>
            <a:endParaRPr lang="en-US" b="1"/>
          </a:p>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2233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if you wanted to describe an object in the classroom, without using the word for that object, what would that sound like? </a:t>
            </a:r>
          </a:p>
          <a:p>
            <a:endParaRPr lang="en-US"/>
          </a:p>
          <a:p>
            <a:r>
              <a:rPr lang="en-US"/>
              <a:t>You can offer an example or two, such as: “It’s something you use to access the internet.” Students guess what it refers to (computer). Or: “It’s something you use to enter or exit the classroom” (door). And so on. </a:t>
            </a:r>
          </a:p>
          <a:p>
            <a:endParaRPr lang="en-US"/>
          </a:p>
          <a:p>
            <a:r>
              <a:rPr lang="en-US"/>
              <a:t>Does anyone want to try describing an object in the room without using the word? (Allow students to volunteer three or four times as examples. See if the rest of the class can guess the object they’re describing.) </a:t>
            </a:r>
          </a:p>
          <a:p>
            <a:endParaRPr lang="en-US"/>
          </a:p>
          <a:p>
            <a:r>
              <a:rPr lang="en-US"/>
              <a:t>What are some differences that you notice about the word versus the description? They mean the same thing, right? (Students might say that the descriptions are longer, may apply to more than one word, require more thought, involve actions/verbs, and so on.) We want to steer them toward understanding the difference between noun-based words, as in English, versus verb-based words, as in Dee-</a:t>
            </a:r>
            <a:r>
              <a:rPr lang="en-US" err="1"/>
              <a:t>ni</a:t>
            </a:r>
            <a:r>
              <a:rPr lang="en-US"/>
              <a:t>’.)</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20</a:t>
            </a:fld>
            <a:endParaRPr lang="en-US"/>
          </a:p>
        </p:txBody>
      </p:sp>
    </p:spTree>
    <p:extLst>
      <p:ext uri="{BB962C8B-B14F-4D97-AF65-F5344CB8AC3E}">
        <p14:creationId xmlns:p14="http://schemas.microsoft.com/office/powerpoint/2010/main" val="343640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practice these differences, we’re going to do an activity called Catch Phrase. Are you familiar with this game? (If a student knows it, ask them to describe it for the class.) </a:t>
            </a:r>
          </a:p>
          <a:p>
            <a:endParaRPr lang="en-US"/>
          </a:p>
          <a:p>
            <a:r>
              <a:rPr lang="en-US"/>
              <a:t>If not: Catch Phrase is a game in which players are given a word that they have to describe to their partner without using the actual word. Their partner tries to guess the word based on the description</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21</a:t>
            </a:fld>
            <a:endParaRPr lang="en-US"/>
          </a:p>
        </p:txBody>
      </p:sp>
    </p:spTree>
    <p:extLst>
      <p:ext uri="{BB962C8B-B14F-4D97-AF65-F5344CB8AC3E}">
        <p14:creationId xmlns:p14="http://schemas.microsoft.com/office/powerpoint/2010/main" val="144760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will work in pairs, with one person facing the PowerPoint and seeing the list of words, and the other with their back to the board so they can’t see the list. (There is a visual of this arrangement on the slide.)</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22</a:t>
            </a:fld>
            <a:endParaRPr lang="en-US"/>
          </a:p>
        </p:txBody>
      </p:sp>
    </p:spTree>
    <p:extLst>
      <p:ext uri="{BB962C8B-B14F-4D97-AF65-F5344CB8AC3E}">
        <p14:creationId xmlns:p14="http://schemas.microsoft.com/office/powerpoint/2010/main" val="337542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students are settled into their appropriate position, have a “speaker” in the class read the directions on the screen. Remind students: Speakers, if you need to use your hands to help your partner guess the words, almost like charades, that’s fine. Just be sure that you are also speaking/using verbal language to give your description. Do your best to keep the conversation between you and your partner. You may need to speak somewhat quietly.</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23</a:t>
            </a:fld>
            <a:endParaRPr lang="en-US"/>
          </a:p>
        </p:txBody>
      </p:sp>
    </p:spTree>
    <p:extLst>
      <p:ext uri="{BB962C8B-B14F-4D97-AF65-F5344CB8AC3E}">
        <p14:creationId xmlns:p14="http://schemas.microsoft.com/office/powerpoint/2010/main" val="220837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24</a:t>
            </a:fld>
            <a:endParaRPr lang="en-US"/>
          </a:p>
        </p:txBody>
      </p:sp>
    </p:spTree>
    <p:extLst>
      <p:ext uri="{BB962C8B-B14F-4D97-AF65-F5344CB8AC3E}">
        <p14:creationId xmlns:p14="http://schemas.microsoft.com/office/powerpoint/2010/main" val="125517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look around to make sure students are seated properly to engage in the activity. </a:t>
            </a:r>
          </a:p>
          <a:p>
            <a:endParaRPr lang="en-US"/>
          </a:p>
          <a:p>
            <a:r>
              <a:rPr lang="en-US"/>
              <a:t>OK, are you ready to go?</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25</a:t>
            </a:fld>
            <a:endParaRPr lang="en-US"/>
          </a:p>
        </p:txBody>
      </p:sp>
    </p:spTree>
    <p:extLst>
      <p:ext uri="{BB962C8B-B14F-4D97-AF65-F5344CB8AC3E}">
        <p14:creationId xmlns:p14="http://schemas.microsoft.com/office/powerpoint/2010/main" val="2236239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26</a:t>
            </a:fld>
            <a:endParaRPr lang="en-US"/>
          </a:p>
        </p:txBody>
      </p:sp>
    </p:spTree>
    <p:extLst>
      <p:ext uri="{BB962C8B-B14F-4D97-AF65-F5344CB8AC3E}">
        <p14:creationId xmlns:p14="http://schemas.microsoft.com/office/powerpoint/2010/main" val="2364125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27</a:t>
            </a:fld>
            <a:endParaRPr lang="en-US"/>
          </a:p>
        </p:txBody>
      </p:sp>
    </p:spTree>
    <p:extLst>
      <p:ext uri="{BB962C8B-B14F-4D97-AF65-F5344CB8AC3E}">
        <p14:creationId xmlns:p14="http://schemas.microsoft.com/office/powerpoint/2010/main" val="2162862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28</a:t>
            </a:fld>
            <a:endParaRPr lang="en-US"/>
          </a:p>
        </p:txBody>
      </p:sp>
    </p:spTree>
    <p:extLst>
      <p:ext uri="{BB962C8B-B14F-4D97-AF65-F5344CB8AC3E}">
        <p14:creationId xmlns:p14="http://schemas.microsoft.com/office/powerpoint/2010/main" val="392588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29</a:t>
            </a:fld>
            <a:endParaRPr lang="en-US"/>
          </a:p>
        </p:txBody>
      </p:sp>
    </p:spTree>
    <p:extLst>
      <p:ext uri="{BB962C8B-B14F-4D97-AF65-F5344CB8AC3E}">
        <p14:creationId xmlns:p14="http://schemas.microsoft.com/office/powerpoint/2010/main" val="124001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Indigenous languages also loan some of their words to English. (Click once and a hammock appears.) </a:t>
            </a:r>
          </a:p>
          <a:p>
            <a:endParaRPr lang="en-US"/>
          </a:p>
          <a:p>
            <a:r>
              <a:rPr lang="en-US"/>
              <a:t>Does anyone know the word for this image? Yes, it’s called a hammock. (Click again and the word “hammock” appears above it.) </a:t>
            </a:r>
          </a:p>
          <a:p>
            <a:endParaRPr lang="en-US"/>
          </a:p>
          <a:p>
            <a:r>
              <a:rPr lang="en-US"/>
              <a:t>Hammock comes from the word, “</a:t>
            </a:r>
            <a:r>
              <a:rPr lang="en-US" err="1"/>
              <a:t>hamaca</a:t>
            </a:r>
            <a:r>
              <a:rPr lang="en-US"/>
              <a:t>.” Its original definition was a “stretch of cloth.” (Click and the word </a:t>
            </a:r>
            <a:r>
              <a:rPr lang="en-US" err="1"/>
              <a:t>hamaca</a:t>
            </a:r>
            <a:r>
              <a:rPr lang="en-US"/>
              <a:t> and an explanation appear below the image.) </a:t>
            </a:r>
          </a:p>
          <a:p>
            <a:endParaRPr lang="en-US"/>
          </a:p>
          <a:p>
            <a:r>
              <a:rPr lang="en-US"/>
              <a:t>This word comes from the </a:t>
            </a:r>
            <a:r>
              <a:rPr lang="en-US" err="1"/>
              <a:t>Taíno</a:t>
            </a:r>
            <a:r>
              <a:rPr lang="en-US"/>
              <a:t> language, which is now a “sleeping” language, but was once spoken by the Indigenous people of the Caribbean islands. </a:t>
            </a:r>
          </a:p>
          <a:p>
            <a:endParaRPr lang="en-US"/>
          </a:p>
          <a:p>
            <a:r>
              <a:rPr lang="en-US"/>
              <a:t>Do the same for two more images: (Click and a barbecue appears.) Does anyone know the word for this image? Yes, it’s a barbecue.</a:t>
            </a:r>
          </a:p>
          <a:p>
            <a:endParaRPr lang="en-US" b="1"/>
          </a:p>
          <a:p>
            <a:r>
              <a:rPr lang="en-US"/>
              <a:t>(Click again and the word “barbecue” appears above it.) Barbecue comes from the word, “</a:t>
            </a:r>
            <a:r>
              <a:rPr lang="en-US" err="1"/>
              <a:t>barbacòa</a:t>
            </a:r>
            <a:r>
              <a:rPr lang="en-US"/>
              <a:t>.” Its original definition referred to “grilling on a raised wooden grate.” </a:t>
            </a:r>
          </a:p>
          <a:p>
            <a:endParaRPr lang="en-US"/>
          </a:p>
          <a:p>
            <a:r>
              <a:rPr lang="en-US"/>
              <a:t>(Click and the word </a:t>
            </a:r>
            <a:r>
              <a:rPr lang="en-US" err="1"/>
              <a:t>barbacòa</a:t>
            </a:r>
            <a:r>
              <a:rPr lang="en-US"/>
              <a:t> and an explanation appear below the image.) This word also comes from the </a:t>
            </a:r>
            <a:r>
              <a:rPr lang="en-US" err="1"/>
              <a:t>Taíno</a:t>
            </a:r>
            <a:r>
              <a:rPr lang="en-US"/>
              <a:t> language. </a:t>
            </a:r>
          </a:p>
          <a:p>
            <a:endParaRPr lang="en-US"/>
          </a:p>
          <a:p>
            <a:r>
              <a:rPr lang="en-US"/>
              <a:t>(Click and a kayak appears.) Does anyone know the word for this image? Yes, it’s called a kayak. </a:t>
            </a:r>
          </a:p>
          <a:p>
            <a:endParaRPr lang="en-US"/>
          </a:p>
          <a:p>
            <a:r>
              <a:rPr lang="en-US"/>
              <a:t>(Click again and the word “kayak” appears above it.) Kayak comes from the word, “</a:t>
            </a:r>
            <a:r>
              <a:rPr lang="en-US" err="1"/>
              <a:t>qujaq</a:t>
            </a:r>
            <a:r>
              <a:rPr lang="en-US"/>
              <a:t>.” It is a narrow boat built to handle rough ocean waters and windy conditions. </a:t>
            </a:r>
          </a:p>
          <a:p>
            <a:endParaRPr lang="en-US"/>
          </a:p>
          <a:p>
            <a:r>
              <a:rPr lang="en-US"/>
              <a:t>(Click and the word </a:t>
            </a:r>
            <a:r>
              <a:rPr lang="en-US" err="1"/>
              <a:t>qujaq</a:t>
            </a:r>
            <a:r>
              <a:rPr lang="en-US"/>
              <a:t> and an explanation appear below the image.) This word comes from the Inuktitut [In-</a:t>
            </a:r>
            <a:r>
              <a:rPr lang="en-US" err="1"/>
              <a:t>NOOKtuh</a:t>
            </a:r>
            <a:r>
              <a:rPr lang="en-US"/>
              <a:t>-tut] language of the Inuit people of the Arctic regions of Greenland, Canada, and Alaska. </a:t>
            </a:r>
          </a:p>
          <a:p>
            <a:endParaRPr lang="en-US"/>
          </a:p>
          <a:p>
            <a:r>
              <a:rPr lang="en-US"/>
              <a:t>How do these words help us express ourselves in English? (For example, they help us identify objects.)</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1512876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activity have to do with the Dee-</a:t>
            </a:r>
            <a:r>
              <a:rPr lang="en-US" err="1"/>
              <a:t>ni</a:t>
            </a:r>
            <a:r>
              <a:rPr lang="en-US"/>
              <a:t>’ language? After all, we were doing the activity in English. Any ideas?</a:t>
            </a:r>
          </a:p>
          <a:p>
            <a:endParaRPr lang="en-US"/>
          </a:p>
          <a:p>
            <a:r>
              <a:rPr lang="en-US"/>
              <a:t>As we talked about earlier, English tends to be a noun-based language. (Click and the word “pencil” appears.) For example, the word “pencil” is a noun or a thing, just like the words listed on the board in the activity you just completed. The word “pencil” doesn’t describe what a pencil is or how it’s used. (Click and an arrow appears on the screen.) </a:t>
            </a:r>
          </a:p>
          <a:p>
            <a:endParaRPr lang="en-US"/>
          </a:p>
          <a:p>
            <a:r>
              <a:rPr lang="en-US"/>
              <a:t>Dee-</a:t>
            </a:r>
            <a:r>
              <a:rPr lang="en-US" err="1"/>
              <a:t>ni</a:t>
            </a:r>
            <a:r>
              <a:rPr lang="en-US"/>
              <a:t>’, on the other hand, is a verb-based language, so it’s more like the descriptions you gave. In a verb-based language, instead of just saying “pencil,” you might say what? (Click and “One writes with it” appears.) </a:t>
            </a:r>
          </a:p>
          <a:p>
            <a:endParaRPr lang="en-US"/>
          </a:p>
          <a:p>
            <a:r>
              <a:rPr lang="en-US"/>
              <a:t>Another item to consider is a “backpack.” (Click and “backpack” appears on the screen.) In English, we have one word, a noun, for a backpack. (Click and an arrow appears on the screen.) If you were using a verb-based language, how would you describe what a backpack is? (Click and “One carries books and school supplies in it” appears on the screen.) You might describe it as something that you use to carry books and school supplies. </a:t>
            </a:r>
          </a:p>
          <a:p>
            <a:endParaRPr lang="en-US"/>
          </a:p>
          <a:p>
            <a:r>
              <a:rPr lang="en-US"/>
              <a:t>Pencil and backpack: These are what part of speech? Yes, nouns/things. (Click and that heading “Noun-based Words/Things” appears above the first column.) </a:t>
            </a:r>
          </a:p>
          <a:p>
            <a:endParaRPr lang="en-US"/>
          </a:p>
          <a:p>
            <a:r>
              <a:rPr lang="en-US"/>
              <a:t>On the right side, you see the words “writes” and “carries” in bold. These words are all what? Yes, verbs/actions. (Click and the heading “Verb-Based Words/ Actions” appears above the second column.</a:t>
            </a:r>
          </a:p>
        </p:txBody>
      </p:sp>
      <p:sp>
        <p:nvSpPr>
          <p:cNvPr id="4" name="Slide Number Placeholder 3"/>
          <p:cNvSpPr>
            <a:spLocks noGrp="1"/>
          </p:cNvSpPr>
          <p:nvPr>
            <p:ph type="sldNum" sz="quarter" idx="5"/>
          </p:nvPr>
        </p:nvSpPr>
        <p:spPr/>
        <p:txBody>
          <a:bodyPr/>
          <a:lstStyle/>
          <a:p>
            <a:fld id="{62D8B2FC-7F27-4EDD-A7F5-A4950CA5B38A}" type="slidenum">
              <a:rPr lang="en-US" smtClean="0"/>
              <a:t>30</a:t>
            </a:fld>
            <a:endParaRPr lang="en-US"/>
          </a:p>
        </p:txBody>
      </p:sp>
    </p:spTree>
    <p:extLst>
      <p:ext uri="{BB962C8B-B14F-4D97-AF65-F5344CB8AC3E}">
        <p14:creationId xmlns:p14="http://schemas.microsoft.com/office/powerpoint/2010/main" val="231665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Listen and repeat the words you hear. (Click for audio.)</a:t>
            </a:r>
          </a:p>
          <a:p>
            <a:endParaRPr lang="en-US" b="1"/>
          </a:p>
          <a:p>
            <a:r>
              <a:rPr lang="en-US"/>
              <a:t>(Optional) Does anyone have a “favorite” word on the list? Maybe you like the way it sounds? How it’s written? What it means?</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31</a:t>
            </a:fld>
            <a:endParaRPr lang="en-US"/>
          </a:p>
        </p:txBody>
      </p:sp>
    </p:spTree>
    <p:extLst>
      <p:ext uri="{BB962C8B-B14F-4D97-AF65-F5344CB8AC3E}">
        <p14:creationId xmlns:p14="http://schemas.microsoft.com/office/powerpoint/2010/main" val="3780006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32</a:t>
            </a:fld>
            <a:endParaRPr lang="en-US"/>
          </a:p>
        </p:txBody>
      </p:sp>
    </p:spTree>
    <p:extLst>
      <p:ext uri="{BB962C8B-B14F-4D97-AF65-F5344CB8AC3E}">
        <p14:creationId xmlns:p14="http://schemas.microsoft.com/office/powerpoint/2010/main" val="147247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 partner, you’re going to take turns. One person reads the description in English, and the other person will read the corresponding word in Dee-</a:t>
            </a:r>
            <a:r>
              <a:rPr lang="en-US" err="1"/>
              <a:t>ni</a:t>
            </a:r>
            <a:r>
              <a:rPr lang="en-US"/>
              <a:t>’. It’s more interesting if you don’t go in the same order as the list. Do your best to pronounce these words as they are written on the slide. Let’s also remember to be respectful as we practice because this language is very important to the Tribe and its people. </a:t>
            </a:r>
          </a:p>
          <a:p>
            <a:endParaRPr lang="en-US"/>
          </a:p>
          <a:p>
            <a:r>
              <a:rPr lang="en-US"/>
              <a:t>(You might provide an example just to make sure it’s clear. Read “It runs over the ground.” See if a student can find and say “</a:t>
            </a:r>
            <a:r>
              <a:rPr lang="en-US" err="1"/>
              <a:t>ee</a:t>
            </a:r>
            <a:r>
              <a:rPr lang="en-US"/>
              <a:t>-</a:t>
            </a:r>
            <a:r>
              <a:rPr lang="en-US" err="1"/>
              <a:t>k’wvt</a:t>
            </a:r>
            <a:r>
              <a:rPr lang="en-US"/>
              <a:t>-</a:t>
            </a:r>
            <a:r>
              <a:rPr lang="en-US" err="1"/>
              <a:t>nalh</a:t>
            </a:r>
            <a:r>
              <a:rPr lang="en-US"/>
              <a:t>-da.” Confirm: Yes, this is the Dee-</a:t>
            </a:r>
            <a:r>
              <a:rPr lang="en-US" err="1"/>
              <a:t>ni</a:t>
            </a:r>
            <a:r>
              <a:rPr lang="en-US"/>
              <a:t>’ word for “train”—it runs over the ground.)</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33</a:t>
            </a:fld>
            <a:endParaRPr lang="en-US"/>
          </a:p>
        </p:txBody>
      </p:sp>
    </p:spTree>
    <p:extLst>
      <p:ext uri="{BB962C8B-B14F-4D97-AF65-F5344CB8AC3E}">
        <p14:creationId xmlns:p14="http://schemas.microsoft.com/office/powerpoint/2010/main" val="2841372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34</a:t>
            </a:fld>
            <a:endParaRPr lang="en-US"/>
          </a:p>
        </p:txBody>
      </p:sp>
    </p:spTree>
    <p:extLst>
      <p:ext uri="{BB962C8B-B14F-4D97-AF65-F5344CB8AC3E}">
        <p14:creationId xmlns:p14="http://schemas.microsoft.com/office/powerpoint/2010/main" val="2163507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leave the classroom, please tell me one new word in Dee-</a:t>
            </a:r>
            <a:r>
              <a:rPr lang="en-US" err="1"/>
              <a:t>ni</a:t>
            </a:r>
            <a:r>
              <a:rPr lang="en-US"/>
              <a:t>’ that you learned today and what it means. The list is there on the board for you to use. Write the word in Dee-</a:t>
            </a:r>
            <a:r>
              <a:rPr lang="en-US" err="1"/>
              <a:t>ni</a:t>
            </a:r>
            <a:r>
              <a:rPr lang="en-US"/>
              <a:t>’ on a piece of scrap paper and read it to me on your way out. (Collect the slips of paper.)</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35</a:t>
            </a:fld>
            <a:endParaRPr lang="en-US"/>
          </a:p>
        </p:txBody>
      </p:sp>
    </p:spTree>
    <p:extLst>
      <p:ext uri="{BB962C8B-B14F-4D97-AF65-F5344CB8AC3E}">
        <p14:creationId xmlns:p14="http://schemas.microsoft.com/office/powerpoint/2010/main" val="5464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loans some of its words to the Dee-</a:t>
            </a:r>
            <a:r>
              <a:rPr lang="en-US" err="1"/>
              <a:t>ni</a:t>
            </a:r>
            <a:r>
              <a:rPr lang="en-US"/>
              <a:t>’ language. Looking at these Dee-</a:t>
            </a:r>
            <a:r>
              <a:rPr lang="en-US" err="1"/>
              <a:t>ni</a:t>
            </a:r>
            <a:r>
              <a:rPr lang="en-US"/>
              <a:t>’ words, can you match them to one of the images below? </a:t>
            </a:r>
          </a:p>
          <a:p>
            <a:endParaRPr lang="en-US" b="1"/>
          </a:p>
          <a:p>
            <a:r>
              <a:rPr lang="en-US"/>
              <a:t>Think-Pair-Share: Arrange students in pairs to discuss which word they think matches the image and why. This can be done informally with the closest person to them. (Answers are shown on slide 6.) </a:t>
            </a:r>
          </a:p>
          <a:p>
            <a:endParaRPr lang="en-US"/>
          </a:p>
          <a:p>
            <a:r>
              <a:rPr lang="en-US"/>
              <a:t>Debrief the activity: Would anyone like to explain how they matched the words with the images? What similarities between the two languages did you notice? There are no right or wrong answers at this point.</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3416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some words in Dee-</a:t>
            </a:r>
            <a:r>
              <a:rPr lang="en-US" err="1"/>
              <a:t>ni</a:t>
            </a:r>
            <a:r>
              <a:rPr lang="en-US"/>
              <a:t>’ Wee-</a:t>
            </a:r>
            <a:r>
              <a:rPr lang="en-US" err="1"/>
              <a:t>ya</a:t>
            </a:r>
            <a:r>
              <a:rPr lang="en-US"/>
              <a:t>’. These words may be a little more challenging for you to recognize, but they’re all loan words from English into Dee-</a:t>
            </a:r>
            <a:r>
              <a:rPr lang="en-US" err="1"/>
              <a:t>ni</a:t>
            </a:r>
            <a:r>
              <a:rPr lang="en-US"/>
              <a:t>’ Wee-</a:t>
            </a:r>
            <a:r>
              <a:rPr lang="en-US" err="1"/>
              <a:t>ya</a:t>
            </a:r>
            <a:r>
              <a:rPr lang="en-US"/>
              <a:t>’. Can you and your partner figure out which image goes with each Dee-</a:t>
            </a:r>
            <a:r>
              <a:rPr lang="en-US" err="1"/>
              <a:t>ni</a:t>
            </a:r>
            <a:r>
              <a:rPr lang="en-US"/>
              <a:t>’ Wee-</a:t>
            </a:r>
            <a:r>
              <a:rPr lang="en-US" err="1"/>
              <a:t>ya</a:t>
            </a:r>
            <a:r>
              <a:rPr lang="en-US"/>
              <a:t>’ word? (Answers are on slide 6.)</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385442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Dee-</a:t>
            </a:r>
            <a:r>
              <a:rPr lang="en-US" err="1"/>
              <a:t>ni</a:t>
            </a:r>
            <a:r>
              <a:rPr lang="en-US"/>
              <a:t>’ words with the corresponding image. </a:t>
            </a:r>
          </a:p>
          <a:p>
            <a:endParaRPr lang="en-US"/>
          </a:p>
          <a:p>
            <a:r>
              <a:rPr lang="en-US"/>
              <a:t>(Give students a chance to read the slide for a moment.)</a:t>
            </a:r>
          </a:p>
          <a:p>
            <a:endParaRPr lang="en-US" b="1"/>
          </a:p>
          <a:p>
            <a:r>
              <a:rPr lang="en-US"/>
              <a:t>Answer key: 1. B (ken-di/candy) 2. D (pap/pop) 3. A (</a:t>
            </a:r>
            <a:r>
              <a:rPr lang="en-US" err="1"/>
              <a:t>tii-bii</a:t>
            </a:r>
            <a:r>
              <a:rPr lang="en-US"/>
              <a:t>/tv) 4. C (</a:t>
            </a:r>
            <a:r>
              <a:rPr lang="en-US" err="1"/>
              <a:t>sdaa-k’vn</a:t>
            </a:r>
            <a:r>
              <a:rPr lang="en-US"/>
              <a:t>/socks or stockings) 5. F (</a:t>
            </a:r>
            <a:r>
              <a:rPr lang="en-US" err="1"/>
              <a:t>buu-sri</a:t>
            </a:r>
            <a:r>
              <a:rPr lang="en-US"/>
              <a:t>/ cat) 6. G (</a:t>
            </a:r>
            <a:r>
              <a:rPr lang="en-US" err="1"/>
              <a:t>haa-k’vs</a:t>
            </a:r>
            <a:r>
              <a:rPr lang="en-US"/>
              <a:t>/pig or hog) 7. E (</a:t>
            </a:r>
            <a:r>
              <a:rPr lang="en-US" err="1"/>
              <a:t>gaa</a:t>
            </a:r>
            <a:r>
              <a:rPr lang="en-US"/>
              <a:t>-be/coffee)</a:t>
            </a:r>
          </a:p>
          <a:p>
            <a:endParaRPr lang="en-US" b="1"/>
          </a:p>
          <a:p>
            <a:r>
              <a:rPr lang="en-US"/>
              <a:t>Now, you’re going to hear the Dee-</a:t>
            </a:r>
            <a:r>
              <a:rPr lang="en-US" err="1"/>
              <a:t>ni</a:t>
            </a:r>
            <a:r>
              <a:rPr lang="en-US"/>
              <a:t>’ words out loud. </a:t>
            </a:r>
          </a:p>
          <a:p>
            <a:endParaRPr lang="en-US"/>
          </a:p>
          <a:p>
            <a:r>
              <a:rPr lang="en-US"/>
              <a:t>Repeat each word after you hear it and look at the way it’s spelled. (Click to hear audio.) </a:t>
            </a:r>
          </a:p>
          <a:p>
            <a:endParaRPr lang="en-US"/>
          </a:p>
          <a:p>
            <a:r>
              <a:rPr lang="en-US"/>
              <a:t>Does it sound like the English word? (Yes, sometimes.) Is it spelled in a similar way? (No, not really).</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353884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isn’t the only source of loan words in Dee-</a:t>
            </a:r>
            <a:r>
              <a:rPr lang="en-US" err="1"/>
              <a:t>ni</a:t>
            </a:r>
            <a:r>
              <a:rPr lang="en-US"/>
              <a:t>’. </a:t>
            </a:r>
            <a:r>
              <a:rPr lang="en-US" err="1"/>
              <a:t>Chinuk</a:t>
            </a:r>
            <a:r>
              <a:rPr lang="en-US"/>
              <a:t> Wawa, a widely used trade language in the Pacific Northwest, has also loaned some words to Dee-</a:t>
            </a:r>
            <a:r>
              <a:rPr lang="en-US" err="1"/>
              <a:t>ni</a:t>
            </a:r>
            <a:r>
              <a:rPr lang="en-US"/>
              <a:t>’ and vice versa. </a:t>
            </a:r>
          </a:p>
          <a:p>
            <a:endParaRPr lang="en-US"/>
          </a:p>
          <a:p>
            <a:r>
              <a:rPr lang="en-US" err="1"/>
              <a:t>Chinuk</a:t>
            </a:r>
            <a:r>
              <a:rPr lang="en-US"/>
              <a:t> Wawa was initially a trade language among different Tribes in the Pacific Northwest that allowed people speaking different languages to communicate with each other and with European-Americans when colonization began. When people from multiple Tribes (each with its own language) were removed to the reservation at Siletz, </a:t>
            </a:r>
            <a:r>
              <a:rPr lang="en-US" err="1"/>
              <a:t>Chinuk</a:t>
            </a:r>
            <a:r>
              <a:rPr lang="en-US"/>
              <a:t> Wawa became an important tool of communication, and many children grew up learning it. Both </a:t>
            </a:r>
            <a:r>
              <a:rPr lang="en-US" err="1"/>
              <a:t>Chinuk</a:t>
            </a:r>
            <a:r>
              <a:rPr lang="en-US"/>
              <a:t> Wawa and Dee-</a:t>
            </a:r>
            <a:r>
              <a:rPr lang="en-US" err="1"/>
              <a:t>ni</a:t>
            </a:r>
            <a:r>
              <a:rPr lang="en-US"/>
              <a:t>’ words began to be loaned freely between the Tribes of Siletz. </a:t>
            </a:r>
          </a:p>
          <a:p>
            <a:endParaRPr lang="en-US"/>
          </a:p>
          <a:p>
            <a:r>
              <a:rPr lang="en-US"/>
              <a:t>Here are a couple of examples: (Click to hear audio.</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2499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Languages loan words to each other so that people can identify new objects, express new ideas, and communicate with one another despite speaking different languages. In the case of Indigenous languages, the contact with English-speaking people was accompanied by pressures of colonization that devalued Indigenous ways of knowing and speaking and actively sought to suppress Native beliefs and languages. Teachers at boarding schools and Indian agents on the reservation punished Siletz people for speaking their language and continuing their traditions. Throughout all these challenges, Siletz elders and ancestors kept speaking their languages. To do so, they had to adapt the languages so they could express new ideas and words that were introduced due to colonization. One way that speakers did this was to borrow words from English.</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134884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thing Indigenous speakers did was “expand” the meaning of existing words in the language to cover new technologies or ideas. What does the word “expanded” mean, in general? (Something that stretches, becomes wider, larger, bigger.) So, when something becomes bigger, it can cover more space, right? What do you think it might mean if a word has an expanded meaning? (Expanding or broadening a word means it can have more than one meaning or apply to more than one term.</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328070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37.jpeg"/><Relationship Id="rId3" Type="http://schemas.microsoft.com/office/2007/relationships/media" Target="../media/media9.mp3"/><Relationship Id="rId7" Type="http://schemas.openxmlformats.org/officeDocument/2006/relationships/slideLayout" Target="../slideLayouts/slideLayout2.xml"/><Relationship Id="rId12" Type="http://schemas.openxmlformats.org/officeDocument/2006/relationships/image" Target="../media/image36.jpe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media10.mp3"/><Relationship Id="rId11" Type="http://schemas.openxmlformats.org/officeDocument/2006/relationships/image" Target="../media/image33.jpeg"/><Relationship Id="rId5" Type="http://schemas.microsoft.com/office/2007/relationships/media" Target="../media/media10.mp3"/><Relationship Id="rId15" Type="http://schemas.openxmlformats.org/officeDocument/2006/relationships/image" Target="../media/image21.png"/><Relationship Id="rId10" Type="http://schemas.openxmlformats.org/officeDocument/2006/relationships/image" Target="../media/image32.jpeg"/><Relationship Id="rId4" Type="http://schemas.openxmlformats.org/officeDocument/2006/relationships/audio" Target="../media/media9.mp3"/><Relationship Id="rId9" Type="http://schemas.openxmlformats.org/officeDocument/2006/relationships/image" Target="../media/image31.jpeg"/><Relationship Id="rId1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svg"/><Relationship Id="rId26" Type="http://schemas.openxmlformats.org/officeDocument/2006/relationships/image" Target="../media/image73.jpeg"/><Relationship Id="rId3" Type="http://schemas.openxmlformats.org/officeDocument/2006/relationships/image" Target="../media/image50.png"/><Relationship Id="rId21" Type="http://schemas.openxmlformats.org/officeDocument/2006/relationships/image" Target="../media/image68.jpe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4.png"/><Relationship Id="rId25" Type="http://schemas.openxmlformats.org/officeDocument/2006/relationships/image" Target="../media/image72.jpeg"/><Relationship Id="rId2" Type="http://schemas.openxmlformats.org/officeDocument/2006/relationships/notesSlide" Target="../notesSlides/notesSlide31.xml"/><Relationship Id="rId16" Type="http://schemas.openxmlformats.org/officeDocument/2006/relationships/image" Target="../media/image63.svg"/><Relationship Id="rId20"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24" Type="http://schemas.openxmlformats.org/officeDocument/2006/relationships/image" Target="../media/image71.jpe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jpeg"/><Relationship Id="rId10" Type="http://schemas.openxmlformats.org/officeDocument/2006/relationships/image" Target="../media/image57.svg"/><Relationship Id="rId19" Type="http://schemas.openxmlformats.org/officeDocument/2006/relationships/image" Target="../media/image66.jpe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 Id="rId22" Type="http://schemas.openxmlformats.org/officeDocument/2006/relationships/image" Target="../media/image69.jpeg"/></Relationships>
</file>

<file path=ppt/slides/_rels/slide32.xml.rels><?xml version="1.0" encoding="UTF-8" standalone="yes"?>
<Relationships xmlns="http://schemas.openxmlformats.org/package/2006/relationships"><Relationship Id="rId13" Type="http://schemas.microsoft.com/office/2007/relationships/media" Target="../media/media17.mp3"/><Relationship Id="rId18" Type="http://schemas.openxmlformats.org/officeDocument/2006/relationships/notesSlide" Target="../notesSlides/notesSlide32.xml"/><Relationship Id="rId26" Type="http://schemas.openxmlformats.org/officeDocument/2006/relationships/image" Target="../media/image57.svg"/><Relationship Id="rId39" Type="http://schemas.openxmlformats.org/officeDocument/2006/relationships/image" Target="../media/image70.jpeg"/><Relationship Id="rId21" Type="http://schemas.openxmlformats.org/officeDocument/2006/relationships/image" Target="../media/image52.png"/><Relationship Id="rId34" Type="http://schemas.openxmlformats.org/officeDocument/2006/relationships/image" Target="../media/image65.svg"/><Relationship Id="rId42" Type="http://schemas.openxmlformats.org/officeDocument/2006/relationships/image" Target="../media/image21.png"/><Relationship Id="rId7" Type="http://schemas.microsoft.com/office/2007/relationships/media" Target="../media/media14.mp3"/><Relationship Id="rId2" Type="http://schemas.openxmlformats.org/officeDocument/2006/relationships/audio" Target="../media/media11.mp3"/><Relationship Id="rId16" Type="http://schemas.openxmlformats.org/officeDocument/2006/relationships/audio" Target="../media/media18.mp3"/><Relationship Id="rId20" Type="http://schemas.openxmlformats.org/officeDocument/2006/relationships/image" Target="../media/image51.svg"/><Relationship Id="rId29" Type="http://schemas.openxmlformats.org/officeDocument/2006/relationships/image" Target="../media/image60.png"/><Relationship Id="rId41" Type="http://schemas.openxmlformats.org/officeDocument/2006/relationships/image" Target="../media/image72.jpeg"/><Relationship Id="rId1" Type="http://schemas.microsoft.com/office/2007/relationships/media" Target="../media/media11.mp3"/><Relationship Id="rId6" Type="http://schemas.openxmlformats.org/officeDocument/2006/relationships/audio" Target="../media/media13.mp3"/><Relationship Id="rId11" Type="http://schemas.microsoft.com/office/2007/relationships/media" Target="../media/media16.mp3"/><Relationship Id="rId24" Type="http://schemas.openxmlformats.org/officeDocument/2006/relationships/image" Target="../media/image55.svg"/><Relationship Id="rId32" Type="http://schemas.openxmlformats.org/officeDocument/2006/relationships/image" Target="../media/image63.svg"/><Relationship Id="rId37" Type="http://schemas.openxmlformats.org/officeDocument/2006/relationships/image" Target="../media/image68.jpeg"/><Relationship Id="rId40" Type="http://schemas.openxmlformats.org/officeDocument/2006/relationships/image" Target="../media/image71.jpeg"/><Relationship Id="rId5" Type="http://schemas.microsoft.com/office/2007/relationships/media" Target="../media/media13.mp3"/><Relationship Id="rId15" Type="http://schemas.microsoft.com/office/2007/relationships/media" Target="../media/media18.mp3"/><Relationship Id="rId23" Type="http://schemas.openxmlformats.org/officeDocument/2006/relationships/image" Target="../media/image54.png"/><Relationship Id="rId28" Type="http://schemas.openxmlformats.org/officeDocument/2006/relationships/image" Target="../media/image59.svg"/><Relationship Id="rId36" Type="http://schemas.openxmlformats.org/officeDocument/2006/relationships/image" Target="../media/image67.jpeg"/><Relationship Id="rId10" Type="http://schemas.openxmlformats.org/officeDocument/2006/relationships/audio" Target="../media/media15.mp3"/><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audio" Target="../media/media17.mp3"/><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 Id="rId35" Type="http://schemas.openxmlformats.org/officeDocument/2006/relationships/image" Target="../media/image66.jpeg"/><Relationship Id="rId43" Type="http://schemas.openxmlformats.org/officeDocument/2006/relationships/image" Target="../media/image73.jpeg"/><Relationship Id="rId8" Type="http://schemas.openxmlformats.org/officeDocument/2006/relationships/audio" Target="../media/media14.mp3"/><Relationship Id="rId3" Type="http://schemas.microsoft.com/office/2007/relationships/media" Target="../media/media12.mp3"/><Relationship Id="rId12" Type="http://schemas.openxmlformats.org/officeDocument/2006/relationships/audio" Target="../media/media16.mp3"/><Relationship Id="rId17" Type="http://schemas.openxmlformats.org/officeDocument/2006/relationships/slideLayout" Target="../slideLayouts/slideLayout2.xml"/><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image" Target="../media/image11.jpeg"/><Relationship Id="rId3" Type="http://schemas.microsoft.com/office/2007/relationships/media" Target="../media/media2.mp3"/><Relationship Id="rId21" Type="http://schemas.openxmlformats.org/officeDocument/2006/relationships/image" Target="../media/image15.jpeg"/><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18.jpeg"/><Relationship Id="rId25"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notesSlide" Target="../notesSlides/notesSlide6.xml"/><Relationship Id="rId20" Type="http://schemas.openxmlformats.org/officeDocument/2006/relationships/image" Target="../media/image19.jpe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21.png"/><Relationship Id="rId5" Type="http://schemas.microsoft.com/office/2007/relationships/media" Target="../media/media3.mp3"/><Relationship Id="rId15" Type="http://schemas.openxmlformats.org/officeDocument/2006/relationships/slideLayout" Target="../slideLayouts/slideLayout2.xml"/><Relationship Id="rId23" Type="http://schemas.openxmlformats.org/officeDocument/2006/relationships/image" Target="../media/image20.jpeg"/><Relationship Id="rId10" Type="http://schemas.openxmlformats.org/officeDocument/2006/relationships/audio" Target="../media/media5.mp3"/><Relationship Id="rId19" Type="http://schemas.openxmlformats.org/officeDocument/2006/relationships/image" Target="../media/image12.jpe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20.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5.mp3"/><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06097"/>
            <a:ext cx="8786186" cy="2911122"/>
          </a:xfrm>
        </p:spPr>
        <p:txBody>
          <a:bodyPr lIns="0" tIns="0" rIns="0" bIns="0" anchor="t" anchorCtr="0">
            <a:noAutofit/>
          </a:bodyPr>
          <a:lstStyle/>
          <a:p>
            <a:r>
              <a:rPr lang="en-US" sz="2400" b="1">
                <a:solidFill>
                  <a:srgbClr val="63A49F"/>
                </a:solidFill>
                <a:latin typeface="Helvetica Neue"/>
                <a:ea typeface="Helvetica Neue" panose="02000503000000020004" pitchFamily="2" charset="0"/>
                <a:cs typeface="Helvetica Neue" panose="02000503000000020004" pitchFamily="2" charset="0"/>
              </a:rPr>
              <a:t>GRADE 5 </a:t>
            </a:r>
            <a:br>
              <a:rPr lang="en-US" sz="7200"/>
            </a:br>
            <a:r>
              <a:rPr lang="en-US" b="1">
                <a:latin typeface="Arial"/>
                <a:cs typeface="Arial"/>
              </a:rPr>
              <a:t>Living Language:</a:t>
            </a:r>
            <a:br>
              <a:rPr lang="en-US" b="1">
                <a:latin typeface="Arial"/>
                <a:cs typeface="Arial"/>
              </a:rPr>
            </a:br>
            <a:r>
              <a:rPr lang="en-US" b="1">
                <a:latin typeface="Arial"/>
                <a:cs typeface="Arial"/>
              </a:rPr>
              <a:t>Language Change </a:t>
            </a:r>
            <a:br>
              <a:rPr lang="en-US" b="1">
                <a:latin typeface="Arial"/>
                <a:cs typeface="Arial"/>
              </a:rPr>
            </a:br>
            <a:r>
              <a:rPr lang="en-US" b="1">
                <a:latin typeface="Arial"/>
                <a:cs typeface="Arial"/>
              </a:rPr>
              <a:t>and Survival </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English words with expanded meanings</a:t>
            </a:r>
            <a:endParaRPr lang="en-US" sz="3200" b="1">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F778B309-064C-1547-A5B1-74EEB903E9C3}"/>
              </a:ext>
            </a:extLst>
          </p:cNvPr>
          <p:cNvSpPr txBox="1"/>
          <p:nvPr/>
        </p:nvSpPr>
        <p:spPr>
          <a:xfrm>
            <a:off x="5580647" y="3429000"/>
            <a:ext cx="1030705" cy="336884"/>
          </a:xfrm>
          <a:prstGeom prst="rect">
            <a:avLst/>
          </a:prstGeom>
          <a:noFill/>
          <a:ln>
            <a:noFill/>
          </a:ln>
        </p:spPr>
        <p:txBody>
          <a:bodyPr wrap="square" lIns="0" tIns="0" rIns="0" bIns="0">
            <a:noAutofit/>
          </a:bodyPr>
          <a:lstStyle/>
          <a:p>
            <a:pP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Mouse</a:t>
            </a:r>
          </a:p>
        </p:txBody>
      </p:sp>
      <p:sp>
        <p:nvSpPr>
          <p:cNvPr id="3" name="Oval 2">
            <a:extLst>
              <a:ext uri="{FF2B5EF4-FFF2-40B4-BE49-F238E27FC236}">
                <a16:creationId xmlns:a16="http://schemas.microsoft.com/office/drawing/2014/main" id="{5E4704F5-80B2-A849-A30D-01611E94F48D}"/>
              </a:ext>
            </a:extLst>
          </p:cNvPr>
          <p:cNvSpPr/>
          <p:nvPr/>
        </p:nvSpPr>
        <p:spPr>
          <a:xfrm>
            <a:off x="5157536" y="2753798"/>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use on a white background&#10;&#10;Description automatically generated with medium confidence">
            <a:extLst>
              <a:ext uri="{FF2B5EF4-FFF2-40B4-BE49-F238E27FC236}">
                <a16:creationId xmlns:a16="http://schemas.microsoft.com/office/drawing/2014/main" id="{DB66041A-A6E1-4E4D-ACA2-B66D3BE48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4737" y="2825572"/>
            <a:ext cx="2616868" cy="1664059"/>
          </a:xfrm>
          <a:prstGeom prst="rect">
            <a:avLst/>
          </a:prstGeom>
        </p:spPr>
      </p:pic>
      <p:pic>
        <p:nvPicPr>
          <p:cNvPr id="7" name="Picture 6">
            <a:extLst>
              <a:ext uri="{FF2B5EF4-FFF2-40B4-BE49-F238E27FC236}">
                <a16:creationId xmlns:a16="http://schemas.microsoft.com/office/drawing/2014/main" id="{FBEF9F4E-C2EE-3A47-AB01-87DD57D399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7119" y="2663559"/>
            <a:ext cx="1895788" cy="2203213"/>
          </a:xfrm>
          <a:prstGeom prst="rect">
            <a:avLst/>
          </a:prstGeom>
        </p:spPr>
      </p:pic>
    </p:spTree>
    <p:extLst>
      <p:ext uri="{BB962C8B-B14F-4D97-AF65-F5344CB8AC3E}">
        <p14:creationId xmlns:p14="http://schemas.microsoft.com/office/powerpoint/2010/main" val="396054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Expanded meanings in English</a:t>
            </a:r>
          </a:p>
        </p:txBody>
      </p:sp>
      <p:sp>
        <p:nvSpPr>
          <p:cNvPr id="15" name="TextBox 14">
            <a:extLst>
              <a:ext uri="{FF2B5EF4-FFF2-40B4-BE49-F238E27FC236}">
                <a16:creationId xmlns:a16="http://schemas.microsoft.com/office/drawing/2014/main" id="{F778B309-064C-1547-A5B1-74EEB903E9C3}"/>
              </a:ext>
            </a:extLst>
          </p:cNvPr>
          <p:cNvSpPr txBox="1"/>
          <p:nvPr/>
        </p:nvSpPr>
        <p:spPr>
          <a:xfrm>
            <a:off x="5556584" y="3429000"/>
            <a:ext cx="1030705" cy="336884"/>
          </a:xfrm>
          <a:prstGeom prst="rect">
            <a:avLst/>
          </a:prstGeom>
          <a:noFill/>
          <a:ln>
            <a:noFill/>
          </a:ln>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Cloud</a:t>
            </a:r>
          </a:p>
        </p:txBody>
      </p:sp>
      <p:sp>
        <p:nvSpPr>
          <p:cNvPr id="3" name="Oval 2">
            <a:extLst>
              <a:ext uri="{FF2B5EF4-FFF2-40B4-BE49-F238E27FC236}">
                <a16:creationId xmlns:a16="http://schemas.microsoft.com/office/drawing/2014/main" id="{5E4704F5-80B2-A849-A30D-01611E94F48D}"/>
              </a:ext>
            </a:extLst>
          </p:cNvPr>
          <p:cNvSpPr/>
          <p:nvPr/>
        </p:nvSpPr>
        <p:spPr>
          <a:xfrm>
            <a:off x="5157536" y="2753798"/>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sky with white clouds&#10;&#10;Description automatically generated with medium confidence">
            <a:extLst>
              <a:ext uri="{FF2B5EF4-FFF2-40B4-BE49-F238E27FC236}">
                <a16:creationId xmlns:a16="http://schemas.microsoft.com/office/drawing/2014/main" id="{0CAF61E0-E461-8741-B9AA-F90E5D24CE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2267" y="2557282"/>
            <a:ext cx="2225844" cy="2221832"/>
          </a:xfrm>
          <a:prstGeom prst="ellipse">
            <a:avLst/>
          </a:prstGeom>
        </p:spPr>
      </p:pic>
      <p:pic>
        <p:nvPicPr>
          <p:cNvPr id="9" name="Picture 8" descr="A picture containing net&#10;&#10;Description automatically generated">
            <a:extLst>
              <a:ext uri="{FF2B5EF4-FFF2-40B4-BE49-F238E27FC236}">
                <a16:creationId xmlns:a16="http://schemas.microsoft.com/office/drawing/2014/main" id="{97E1C4BB-475D-8145-BD6D-BA7D52B886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1751" y="2479204"/>
            <a:ext cx="2277979" cy="2236475"/>
          </a:xfrm>
          <a:prstGeom prst="ellipse">
            <a:avLst/>
          </a:prstGeom>
        </p:spPr>
      </p:pic>
    </p:spTree>
    <p:extLst>
      <p:ext uri="{BB962C8B-B14F-4D97-AF65-F5344CB8AC3E}">
        <p14:creationId xmlns:p14="http://schemas.microsoft.com/office/powerpoint/2010/main" val="37189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Words with expanded meanings</a:t>
            </a:r>
          </a:p>
        </p:txBody>
      </p:sp>
      <p:sp>
        <p:nvSpPr>
          <p:cNvPr id="15" name="TextBox 14">
            <a:extLst>
              <a:ext uri="{FF2B5EF4-FFF2-40B4-BE49-F238E27FC236}">
                <a16:creationId xmlns:a16="http://schemas.microsoft.com/office/drawing/2014/main" id="{F778B309-064C-1547-A5B1-74EEB903E9C3}"/>
              </a:ext>
            </a:extLst>
          </p:cNvPr>
          <p:cNvSpPr txBox="1"/>
          <p:nvPr/>
        </p:nvSpPr>
        <p:spPr>
          <a:xfrm>
            <a:off x="5508458" y="2510017"/>
            <a:ext cx="1030705" cy="336884"/>
          </a:xfrm>
          <a:prstGeom prst="rect">
            <a:avLst/>
          </a:prstGeom>
          <a:noFill/>
          <a:ln>
            <a:noFill/>
          </a:ln>
        </p:spPr>
        <p:txBody>
          <a:bodyPr wrap="square" lIns="0" tIns="0" rIns="0" bIns="0">
            <a:noAutofit/>
          </a:bodyPr>
          <a:lstStyle/>
          <a:p>
            <a:pP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Mouse</a:t>
            </a:r>
          </a:p>
        </p:txBody>
      </p:sp>
      <p:sp>
        <p:nvSpPr>
          <p:cNvPr id="3" name="Oval 2">
            <a:extLst>
              <a:ext uri="{FF2B5EF4-FFF2-40B4-BE49-F238E27FC236}">
                <a16:creationId xmlns:a16="http://schemas.microsoft.com/office/drawing/2014/main" id="{5E4704F5-80B2-A849-A30D-01611E94F48D}"/>
              </a:ext>
            </a:extLst>
          </p:cNvPr>
          <p:cNvSpPr/>
          <p:nvPr/>
        </p:nvSpPr>
        <p:spPr>
          <a:xfrm>
            <a:off x="5085347" y="1834815"/>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use on a white background&#10;&#10;Description automatically generated with medium confidence">
            <a:extLst>
              <a:ext uri="{FF2B5EF4-FFF2-40B4-BE49-F238E27FC236}">
                <a16:creationId xmlns:a16="http://schemas.microsoft.com/office/drawing/2014/main" id="{DB66041A-A6E1-4E4D-ACA2-B66D3BE48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6772" y="1906589"/>
            <a:ext cx="2616868" cy="1664059"/>
          </a:xfrm>
          <a:prstGeom prst="rect">
            <a:avLst/>
          </a:prstGeom>
        </p:spPr>
      </p:pic>
      <p:pic>
        <p:nvPicPr>
          <p:cNvPr id="7" name="Picture 6">
            <a:extLst>
              <a:ext uri="{FF2B5EF4-FFF2-40B4-BE49-F238E27FC236}">
                <a16:creationId xmlns:a16="http://schemas.microsoft.com/office/drawing/2014/main" id="{FBEF9F4E-C2EE-3A47-AB01-87DD57D399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4930" y="1744576"/>
            <a:ext cx="1651266" cy="1919039"/>
          </a:xfrm>
          <a:prstGeom prst="rect">
            <a:avLst/>
          </a:prstGeom>
        </p:spPr>
      </p:pic>
      <p:sp>
        <p:nvSpPr>
          <p:cNvPr id="8" name="TextBox 7">
            <a:extLst>
              <a:ext uri="{FF2B5EF4-FFF2-40B4-BE49-F238E27FC236}">
                <a16:creationId xmlns:a16="http://schemas.microsoft.com/office/drawing/2014/main" id="{802D99A2-55E7-0245-8D34-F97D989D3452}"/>
              </a:ext>
            </a:extLst>
          </p:cNvPr>
          <p:cNvSpPr txBox="1"/>
          <p:nvPr/>
        </p:nvSpPr>
        <p:spPr>
          <a:xfrm>
            <a:off x="5484395" y="5030984"/>
            <a:ext cx="1030705" cy="336884"/>
          </a:xfrm>
          <a:prstGeom prst="rect">
            <a:avLst/>
          </a:prstGeom>
          <a:noFill/>
          <a:ln>
            <a:noFill/>
          </a:ln>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Cloud</a:t>
            </a:r>
          </a:p>
        </p:txBody>
      </p:sp>
      <p:sp>
        <p:nvSpPr>
          <p:cNvPr id="9" name="Oval 8">
            <a:extLst>
              <a:ext uri="{FF2B5EF4-FFF2-40B4-BE49-F238E27FC236}">
                <a16:creationId xmlns:a16="http://schemas.microsoft.com/office/drawing/2014/main" id="{A2165EA1-3979-BA46-8C26-5857873F71E2}"/>
              </a:ext>
            </a:extLst>
          </p:cNvPr>
          <p:cNvSpPr/>
          <p:nvPr/>
        </p:nvSpPr>
        <p:spPr>
          <a:xfrm>
            <a:off x="5085347" y="4285026"/>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lue sky with white clouds&#10;&#10;Description automatically generated with medium confidence">
            <a:extLst>
              <a:ext uri="{FF2B5EF4-FFF2-40B4-BE49-F238E27FC236}">
                <a16:creationId xmlns:a16="http://schemas.microsoft.com/office/drawing/2014/main" id="{64D33F4C-AC09-7342-AF62-CC6D87E918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50079" y="4228833"/>
            <a:ext cx="1944692" cy="1941187"/>
          </a:xfrm>
          <a:prstGeom prst="ellipse">
            <a:avLst/>
          </a:prstGeom>
        </p:spPr>
      </p:pic>
      <p:pic>
        <p:nvPicPr>
          <p:cNvPr id="11" name="Picture 10" descr="A picture containing net&#10;&#10;Description automatically generated">
            <a:extLst>
              <a:ext uri="{FF2B5EF4-FFF2-40B4-BE49-F238E27FC236}">
                <a16:creationId xmlns:a16="http://schemas.microsoft.com/office/drawing/2014/main" id="{646542B2-B055-404B-966B-6BB9D2B344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66475" y="4285026"/>
            <a:ext cx="1862738" cy="1828800"/>
          </a:xfrm>
          <a:prstGeom prst="ellipse">
            <a:avLst/>
          </a:prstGeom>
        </p:spPr>
      </p:pic>
    </p:spTree>
    <p:extLst>
      <p:ext uri="{BB962C8B-B14F-4D97-AF65-F5344CB8AC3E}">
        <p14:creationId xmlns:p14="http://schemas.microsoft.com/office/powerpoint/2010/main" val="10560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The Dee-</a:t>
            </a:r>
            <a:r>
              <a:rPr lang="en-US" sz="3200" b="1" err="1"/>
              <a:t>ni</a:t>
            </a:r>
            <a:r>
              <a:rPr lang="en-US" sz="3200" b="1"/>
              <a:t>’ language includes words with expanded meanings,</a:t>
            </a:r>
            <a:r>
              <a:rPr lang="en-US" sz="3200" b="1">
                <a:latin typeface="Arial Black" panose="020B0604020202020204" pitchFamily="34" charset="0"/>
                <a:cs typeface="Arial Black" panose="020B0604020202020204" pitchFamily="34" charset="0"/>
              </a:rPr>
              <a:t> </a:t>
            </a:r>
            <a:r>
              <a:rPr lang="en-US" sz="3200" b="1"/>
              <a:t>too</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600" y="1828800"/>
            <a:ext cx="10006264" cy="493295"/>
          </a:xfrm>
          <a:prstGeom prst="rect">
            <a:avLst/>
          </a:prstGeom>
          <a:noFill/>
        </p:spPr>
        <p:txBody>
          <a:bodyPr wrap="square" lIns="0" tIns="0" rIns="0" bIns="0">
            <a:noAutofit/>
          </a:bodyPr>
          <a:lstStyle/>
          <a:p>
            <a:pPr>
              <a:lnSpc>
                <a:spcPct val="120000"/>
              </a:lnSpc>
            </a:pPr>
            <a:r>
              <a:rPr lang="en-US" sz="2400">
                <a:solidFill>
                  <a:schemeClr val="tx1">
                    <a:lumMod val="75000"/>
                    <a:lumOff val="25000"/>
                  </a:schemeClr>
                </a:solidFill>
                <a:latin typeface="Arial" panose="020B0604020202020204" pitchFamily="34" charset="0"/>
                <a:cs typeface="Arial" panose="020B0604020202020204" pitchFamily="34" charset="0"/>
              </a:rPr>
              <a:t>Why do you think these are considered </a:t>
            </a:r>
            <a:r>
              <a:rPr lang="en-US" sz="2400" b="1">
                <a:solidFill>
                  <a:schemeClr val="tx1">
                    <a:lumMod val="75000"/>
                    <a:lumOff val="25000"/>
                  </a:schemeClr>
                </a:solidFill>
                <a:latin typeface="Arial" panose="020B0604020202020204" pitchFamily="34" charset="0"/>
                <a:cs typeface="Arial" panose="020B0604020202020204" pitchFamily="34" charset="0"/>
              </a:rPr>
              <a:t>expanded words?</a:t>
            </a:r>
          </a:p>
          <a:p>
            <a:pPr>
              <a:lnSpc>
                <a:spcPct val="120000"/>
              </a:lnSpc>
            </a:pP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A86D46-D1A5-E74E-B552-59E0783F659C}"/>
              </a:ext>
            </a:extLst>
          </p:cNvPr>
          <p:cNvSpPr txBox="1"/>
          <p:nvPr/>
        </p:nvSpPr>
        <p:spPr>
          <a:xfrm>
            <a:off x="990598" y="2738182"/>
            <a:ext cx="10210801" cy="3066048"/>
          </a:xfrm>
          <a:prstGeom prst="rect">
            <a:avLst/>
          </a:prstGeom>
          <a:noFill/>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Potato: </a:t>
            </a:r>
            <a:r>
              <a:rPr lang="en-US" sz="2400" b="1" err="1">
                <a:solidFill>
                  <a:schemeClr val="tx1">
                    <a:lumMod val="75000"/>
                    <a:lumOff val="25000"/>
                  </a:schemeClr>
                </a:solidFill>
                <a:latin typeface="Arial" panose="020B0604020202020204" pitchFamily="34" charset="0"/>
                <a:cs typeface="Arial" panose="020B0604020202020204" pitchFamily="34" charset="0"/>
              </a:rPr>
              <a:t>gus</a:t>
            </a:r>
            <a:r>
              <a:rPr lang="en-US" sz="2400" b="1">
                <a:solidFill>
                  <a:schemeClr val="tx1">
                    <a:lumMod val="75000"/>
                    <a:lumOff val="25000"/>
                  </a:schemeClr>
                </a:solidFill>
                <a:latin typeface="Arial" panose="020B0604020202020204" pitchFamily="34" charset="0"/>
                <a:cs typeface="Arial" panose="020B0604020202020204" pitchFamily="34" charset="0"/>
              </a:rPr>
              <a:t> (camas)</a:t>
            </a:r>
          </a:p>
          <a:p>
            <a:pPr algn="ctr">
              <a:lnSpc>
                <a:spcPct val="120000"/>
              </a:lnSpc>
            </a:pPr>
            <a:endParaRPr lang="en-US" sz="2400" b="1">
              <a:solidFill>
                <a:schemeClr val="tx1">
                  <a:lumMod val="75000"/>
                  <a:lumOff val="25000"/>
                </a:schemeClr>
              </a:solidFill>
              <a:latin typeface="Arial" panose="020B0604020202020204" pitchFamily="34" charset="0"/>
              <a:cs typeface="Arial" panose="020B0604020202020204" pitchFamily="34" charset="0"/>
            </a:endParaRPr>
          </a:p>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Clock: </a:t>
            </a:r>
            <a:r>
              <a:rPr lang="en-US" sz="2400" b="1" err="1">
                <a:solidFill>
                  <a:schemeClr val="tx1">
                    <a:lumMod val="75000"/>
                    <a:lumOff val="25000"/>
                  </a:schemeClr>
                </a:solidFill>
                <a:latin typeface="Arial" panose="020B0604020202020204" pitchFamily="34" charset="0"/>
                <a:cs typeface="Arial" panose="020B0604020202020204" pitchFamily="34" charset="0"/>
              </a:rPr>
              <a:t>ch’aa</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ghvtlh</a:t>
            </a:r>
            <a:r>
              <a:rPr lang="en-US" sz="2400" b="1">
                <a:solidFill>
                  <a:schemeClr val="tx1">
                    <a:lumMod val="75000"/>
                    <a:lumOff val="25000"/>
                  </a:schemeClr>
                </a:solidFill>
                <a:latin typeface="Arial" panose="020B0604020202020204" pitchFamily="34" charset="0"/>
                <a:cs typeface="Arial" panose="020B0604020202020204" pitchFamily="34" charset="0"/>
              </a:rPr>
              <a:t>-sri~ (moon)</a:t>
            </a:r>
          </a:p>
          <a:p>
            <a:pPr algn="ctr">
              <a:lnSpc>
                <a:spcPct val="120000"/>
              </a:lnSpc>
            </a:pPr>
            <a:endParaRPr lang="en-US" sz="2400" b="1">
              <a:solidFill>
                <a:schemeClr val="tx1">
                  <a:lumMod val="75000"/>
                  <a:lumOff val="25000"/>
                </a:schemeClr>
              </a:solidFill>
              <a:latin typeface="Arial" panose="020B0604020202020204" pitchFamily="34" charset="0"/>
              <a:cs typeface="Arial" panose="020B0604020202020204" pitchFamily="34" charset="0"/>
            </a:endParaRPr>
          </a:p>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Boat: </a:t>
            </a:r>
            <a:r>
              <a:rPr lang="en-US" sz="2400" b="1" err="1">
                <a:solidFill>
                  <a:schemeClr val="tx1">
                    <a:lumMod val="75000"/>
                    <a:lumOff val="25000"/>
                  </a:schemeClr>
                </a:solidFill>
                <a:latin typeface="Arial" panose="020B0604020202020204" pitchFamily="34" charset="0"/>
                <a:cs typeface="Arial" panose="020B0604020202020204" pitchFamily="34" charset="0"/>
              </a:rPr>
              <a:t>xee-nvs</a:t>
            </a:r>
            <a:r>
              <a:rPr lang="en-US" sz="2400" b="1">
                <a:solidFill>
                  <a:schemeClr val="tx1">
                    <a:lumMod val="75000"/>
                    <a:lumOff val="25000"/>
                  </a:schemeClr>
                </a:solidFill>
                <a:latin typeface="Arial" panose="020B0604020202020204" pitchFamily="34" charset="0"/>
                <a:cs typeface="Arial" panose="020B0604020202020204" pitchFamily="34" charset="0"/>
              </a:rPr>
              <a:t> (canoe)</a:t>
            </a:r>
          </a:p>
          <a:p>
            <a:pPr algn="ctr">
              <a:lnSpc>
                <a:spcPct val="120000"/>
              </a:lnSpc>
            </a:pPr>
            <a:endParaRPr lang="en-US" sz="2400" b="1">
              <a:solidFill>
                <a:schemeClr val="tx1">
                  <a:lumMod val="75000"/>
                  <a:lumOff val="25000"/>
                </a:schemeClr>
              </a:solidFill>
              <a:latin typeface="Arial" panose="020B0604020202020204" pitchFamily="34" charset="0"/>
              <a:cs typeface="Arial" panose="020B0604020202020204" pitchFamily="34" charset="0"/>
            </a:endParaRPr>
          </a:p>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Gun: </a:t>
            </a:r>
            <a:r>
              <a:rPr lang="en-US" sz="2400" b="1" err="1">
                <a:solidFill>
                  <a:schemeClr val="tx1">
                    <a:lumMod val="75000"/>
                    <a:lumOff val="25000"/>
                  </a:schemeClr>
                </a:solidFill>
                <a:latin typeface="Arial" panose="020B0604020202020204" pitchFamily="34" charset="0"/>
                <a:cs typeface="Arial" panose="020B0604020202020204" pitchFamily="34" charset="0"/>
              </a:rPr>
              <a:t>tvt-k'vsh</a:t>
            </a:r>
            <a:r>
              <a:rPr lang="en-US" sz="2400" b="1">
                <a:solidFill>
                  <a:schemeClr val="tx1">
                    <a:lumMod val="75000"/>
                    <a:lumOff val="25000"/>
                  </a:schemeClr>
                </a:solidFill>
                <a:latin typeface="Arial" panose="020B0604020202020204" pitchFamily="34" charset="0"/>
                <a:cs typeface="Arial" panose="020B0604020202020204" pitchFamily="34" charset="0"/>
              </a:rPr>
              <a:t> </a:t>
            </a:r>
          </a:p>
        </p:txBody>
      </p:sp>
      <p:pic>
        <p:nvPicPr>
          <p:cNvPr id="5" name="Picture 4" descr="A group of potatoes&#10;&#10;Description automatically generated">
            <a:extLst>
              <a:ext uri="{FF2B5EF4-FFF2-40B4-BE49-F238E27FC236}">
                <a16:creationId xmlns:a16="http://schemas.microsoft.com/office/drawing/2014/main" id="{70D013D4-6351-4F4B-8F72-FF6AC166E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9546" y="2322095"/>
            <a:ext cx="1382295" cy="1123115"/>
          </a:xfrm>
          <a:prstGeom prst="rect">
            <a:avLst/>
          </a:prstGeom>
        </p:spPr>
      </p:pic>
      <p:pic>
        <p:nvPicPr>
          <p:cNvPr id="7" name="Picture 6" descr="Shape, circle&#10;&#10;Description automatically generated">
            <a:extLst>
              <a:ext uri="{FF2B5EF4-FFF2-40B4-BE49-F238E27FC236}">
                <a16:creationId xmlns:a16="http://schemas.microsoft.com/office/drawing/2014/main" id="{9F09AC6D-8527-7142-A71E-1FFD23C0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9492" y="3164301"/>
            <a:ext cx="1174591" cy="1123115"/>
          </a:xfrm>
          <a:prstGeom prst="rect">
            <a:avLst/>
          </a:prstGeom>
        </p:spPr>
      </p:pic>
      <p:pic>
        <p:nvPicPr>
          <p:cNvPr id="9" name="Picture 8" descr="Boats in the water&#10;&#10;Description automatically generated with low confidence">
            <a:extLst>
              <a:ext uri="{FF2B5EF4-FFF2-40B4-BE49-F238E27FC236}">
                <a16:creationId xmlns:a16="http://schemas.microsoft.com/office/drawing/2014/main" id="{6D7C3DD9-B9DB-A749-B900-81748E27F6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83004" y="4259880"/>
            <a:ext cx="1174591" cy="1174518"/>
          </a:xfrm>
          <a:prstGeom prst="ellipse">
            <a:avLst/>
          </a:prstGeom>
        </p:spPr>
      </p:pic>
      <p:pic>
        <p:nvPicPr>
          <p:cNvPr id="11" name="Picture 10" descr="A person holding a bow and arrow&#10;&#10;Description automatically generated with low confidence">
            <a:extLst>
              <a:ext uri="{FF2B5EF4-FFF2-40B4-BE49-F238E27FC236}">
                <a16:creationId xmlns:a16="http://schemas.microsoft.com/office/drawing/2014/main" id="{EB0E5440-08E2-0748-90CE-E974F07B21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22650" y="5407742"/>
            <a:ext cx="1174592" cy="1209063"/>
          </a:xfrm>
          <a:prstGeom prst="ellipse">
            <a:avLst/>
          </a:prstGeom>
        </p:spPr>
      </p:pic>
      <p:pic>
        <p:nvPicPr>
          <p:cNvPr id="13" name="Picture 12" descr="A picture containing weapon&#10;&#10;Description automatically generated">
            <a:extLst>
              <a:ext uri="{FF2B5EF4-FFF2-40B4-BE49-F238E27FC236}">
                <a16:creationId xmlns:a16="http://schemas.microsoft.com/office/drawing/2014/main" id="{2742D57E-601C-9A42-B9FE-8D73CE68FF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0561" y="5520248"/>
            <a:ext cx="1671586" cy="754132"/>
          </a:xfrm>
          <a:prstGeom prst="rect">
            <a:avLst/>
          </a:prstGeom>
        </p:spPr>
      </p:pic>
      <p:pic>
        <p:nvPicPr>
          <p:cNvPr id="16" name="Picture 15" descr="A close up of purple flowers&#10;&#10;Description automatically generated with medium confidence">
            <a:extLst>
              <a:ext uri="{FF2B5EF4-FFF2-40B4-BE49-F238E27FC236}">
                <a16:creationId xmlns:a16="http://schemas.microsoft.com/office/drawing/2014/main" id="{637F3DE3-73B9-464E-85D9-D491AB2730F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64975" y="2264338"/>
            <a:ext cx="1174592" cy="1190500"/>
          </a:xfrm>
          <a:prstGeom prst="ellipse">
            <a:avLst/>
          </a:prstGeom>
        </p:spPr>
      </p:pic>
      <p:pic>
        <p:nvPicPr>
          <p:cNvPr id="18" name="Picture 17" descr="A close up of the moon&#10;&#10;Description automatically generated">
            <a:extLst>
              <a:ext uri="{FF2B5EF4-FFF2-40B4-BE49-F238E27FC236}">
                <a16:creationId xmlns:a16="http://schemas.microsoft.com/office/drawing/2014/main" id="{B1B75561-80D6-2644-9DF4-738DECCE94C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060716" y="3151025"/>
            <a:ext cx="1174591" cy="1140618"/>
          </a:xfrm>
          <a:prstGeom prst="ellipse">
            <a:avLst/>
          </a:prstGeom>
        </p:spPr>
      </p:pic>
      <p:pic>
        <p:nvPicPr>
          <p:cNvPr id="20" name="Picture 19" descr="A picture containing water, outdoor, boat, sky&#10;&#10;Description automatically generated">
            <a:extLst>
              <a:ext uri="{FF2B5EF4-FFF2-40B4-BE49-F238E27FC236}">
                <a16:creationId xmlns:a16="http://schemas.microsoft.com/office/drawing/2014/main" id="{CA92EF63-33BC-3948-8DC0-E39D76D895C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94625" y="4211752"/>
            <a:ext cx="1174592" cy="1174518"/>
          </a:xfrm>
          <a:prstGeom prst="ellipse">
            <a:avLst/>
          </a:prstGeom>
        </p:spPr>
      </p:pic>
    </p:spTree>
    <p:extLst>
      <p:ext uri="{BB962C8B-B14F-4D97-AF65-F5344CB8AC3E}">
        <p14:creationId xmlns:p14="http://schemas.microsoft.com/office/powerpoint/2010/main" val="418073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The Dee-</a:t>
            </a:r>
            <a:r>
              <a:rPr lang="en-US" sz="3200" b="1" err="1"/>
              <a:t>ni</a:t>
            </a:r>
            <a:r>
              <a:rPr lang="en-US" sz="3200" b="1"/>
              <a:t>’ language includes words with expanded meanings, too</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600" y="1828800"/>
            <a:ext cx="10006264" cy="493295"/>
          </a:xfrm>
          <a:prstGeom prst="rect">
            <a:avLst/>
          </a:prstGeom>
          <a:noFill/>
        </p:spPr>
        <p:txBody>
          <a:bodyPr wrap="square" lIns="0" tIns="0" rIns="0" bIns="0">
            <a:noAutofit/>
          </a:bodyPr>
          <a:lstStyle/>
          <a:p>
            <a:pPr>
              <a:lnSpc>
                <a:spcPct val="120000"/>
              </a:lnSpc>
            </a:pPr>
            <a:r>
              <a:rPr lang="en-US" sz="2400">
                <a:solidFill>
                  <a:schemeClr val="tx1">
                    <a:lumMod val="75000"/>
                    <a:lumOff val="25000"/>
                  </a:schemeClr>
                </a:solidFill>
                <a:latin typeface="Arial" panose="020B0604020202020204" pitchFamily="34" charset="0"/>
                <a:cs typeface="Arial" panose="020B0604020202020204" pitchFamily="34" charset="0"/>
              </a:rPr>
              <a:t>Listen and repeat to learn how these </a:t>
            </a:r>
            <a:r>
              <a:rPr lang="en-US" sz="2400" b="1">
                <a:solidFill>
                  <a:schemeClr val="tx1">
                    <a:lumMod val="75000"/>
                    <a:lumOff val="25000"/>
                  </a:schemeClr>
                </a:solidFill>
                <a:latin typeface="Arial" panose="020B0604020202020204" pitchFamily="34" charset="0"/>
                <a:cs typeface="Arial" panose="020B0604020202020204" pitchFamily="34" charset="0"/>
              </a:rPr>
              <a:t>expanded words </a:t>
            </a:r>
            <a:r>
              <a:rPr lang="en-US" sz="2400">
                <a:solidFill>
                  <a:schemeClr val="tx1">
                    <a:lumMod val="75000"/>
                    <a:lumOff val="25000"/>
                  </a:schemeClr>
                </a:solidFill>
                <a:latin typeface="Arial" panose="020B0604020202020204" pitchFamily="34" charset="0"/>
                <a:cs typeface="Arial" panose="020B0604020202020204" pitchFamily="34" charset="0"/>
              </a:rPr>
              <a:t>are pronounced.</a:t>
            </a:r>
          </a:p>
        </p:txBody>
      </p:sp>
      <p:sp>
        <p:nvSpPr>
          <p:cNvPr id="4" name="TextBox 3">
            <a:extLst>
              <a:ext uri="{FF2B5EF4-FFF2-40B4-BE49-F238E27FC236}">
                <a16:creationId xmlns:a16="http://schemas.microsoft.com/office/drawing/2014/main" id="{33A86D46-D1A5-E74E-B552-59E0783F659C}"/>
              </a:ext>
            </a:extLst>
          </p:cNvPr>
          <p:cNvSpPr txBox="1"/>
          <p:nvPr/>
        </p:nvSpPr>
        <p:spPr>
          <a:xfrm>
            <a:off x="990598" y="2738182"/>
            <a:ext cx="10210801" cy="3066048"/>
          </a:xfrm>
          <a:prstGeom prst="rect">
            <a:avLst/>
          </a:prstGeom>
          <a:noFill/>
        </p:spPr>
        <p:txBody>
          <a:bodyPr wrap="square" lIns="0" tIns="0" rIns="0" bIns="0">
            <a:noAutofit/>
          </a:bodyPr>
          <a:lstStyle/>
          <a:p>
            <a:pPr algn="ctr">
              <a:lnSpc>
                <a:spcPct val="120000"/>
              </a:lnSpc>
              <a:spcAft>
                <a:spcPts val="1800"/>
              </a:spcAft>
            </a:pPr>
            <a:r>
              <a:rPr lang="en-US" sz="2400" b="1">
                <a:solidFill>
                  <a:schemeClr val="tx1">
                    <a:lumMod val="75000"/>
                    <a:lumOff val="25000"/>
                  </a:schemeClr>
                </a:solidFill>
                <a:latin typeface="Arial" panose="020B0604020202020204" pitchFamily="34" charset="0"/>
                <a:cs typeface="Arial" panose="020B0604020202020204" pitchFamily="34" charset="0"/>
              </a:rPr>
              <a:t>potato: </a:t>
            </a:r>
            <a:r>
              <a:rPr lang="en-US" sz="2400" b="1" err="1">
                <a:solidFill>
                  <a:schemeClr val="tx1">
                    <a:lumMod val="75000"/>
                    <a:lumOff val="25000"/>
                  </a:schemeClr>
                </a:solidFill>
                <a:latin typeface="Arial" panose="020B0604020202020204" pitchFamily="34" charset="0"/>
                <a:cs typeface="Arial" panose="020B0604020202020204" pitchFamily="34" charset="0"/>
              </a:rPr>
              <a:t>gus</a:t>
            </a:r>
            <a:r>
              <a:rPr lang="en-US" sz="2400" b="1">
                <a:solidFill>
                  <a:schemeClr val="tx1">
                    <a:lumMod val="75000"/>
                    <a:lumOff val="25000"/>
                  </a:schemeClr>
                </a:solidFill>
                <a:latin typeface="Arial" panose="020B0604020202020204" pitchFamily="34" charset="0"/>
                <a:cs typeface="Arial" panose="020B0604020202020204" pitchFamily="34" charset="0"/>
              </a:rPr>
              <a:t> (camas)</a:t>
            </a:r>
          </a:p>
          <a:p>
            <a:pPr algn="ctr">
              <a:lnSpc>
                <a:spcPct val="120000"/>
              </a:lnSpc>
              <a:spcAft>
                <a:spcPts val="1800"/>
              </a:spcAft>
            </a:pPr>
            <a:endParaRPr lang="en-US" sz="2400" b="1">
              <a:solidFill>
                <a:schemeClr val="tx1">
                  <a:lumMod val="75000"/>
                  <a:lumOff val="25000"/>
                </a:schemeClr>
              </a:solidFill>
              <a:latin typeface="Arial" panose="020B0604020202020204" pitchFamily="34" charset="0"/>
              <a:cs typeface="Arial" panose="020B0604020202020204" pitchFamily="34" charset="0"/>
            </a:endParaRPr>
          </a:p>
          <a:p>
            <a:pPr algn="ctr">
              <a:lnSpc>
                <a:spcPct val="120000"/>
              </a:lnSpc>
              <a:spcAft>
                <a:spcPts val="1800"/>
              </a:spcAft>
            </a:pPr>
            <a:r>
              <a:rPr lang="en-US" sz="2400" b="1">
                <a:solidFill>
                  <a:schemeClr val="tx1">
                    <a:lumMod val="75000"/>
                    <a:lumOff val="25000"/>
                  </a:schemeClr>
                </a:solidFill>
                <a:latin typeface="Arial" panose="020B0604020202020204" pitchFamily="34" charset="0"/>
                <a:cs typeface="Arial" panose="020B0604020202020204" pitchFamily="34" charset="0"/>
              </a:rPr>
              <a:t>clock: </a:t>
            </a:r>
            <a:r>
              <a:rPr lang="en-US" sz="2400" b="1" err="1">
                <a:solidFill>
                  <a:schemeClr val="tx1">
                    <a:lumMod val="75000"/>
                    <a:lumOff val="25000"/>
                  </a:schemeClr>
                </a:solidFill>
                <a:latin typeface="Arial" panose="020B0604020202020204" pitchFamily="34" charset="0"/>
                <a:cs typeface="Arial" panose="020B0604020202020204" pitchFamily="34" charset="0"/>
              </a:rPr>
              <a:t>ch’aa</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ghvtlh</a:t>
            </a:r>
            <a:r>
              <a:rPr lang="en-US" sz="2400" b="1">
                <a:solidFill>
                  <a:schemeClr val="tx1">
                    <a:lumMod val="75000"/>
                    <a:lumOff val="25000"/>
                  </a:schemeClr>
                </a:solidFill>
                <a:latin typeface="Arial" panose="020B0604020202020204" pitchFamily="34" charset="0"/>
                <a:cs typeface="Arial" panose="020B0604020202020204" pitchFamily="34" charset="0"/>
              </a:rPr>
              <a:t>-sri~ (moon)</a:t>
            </a:r>
          </a:p>
          <a:p>
            <a:pPr algn="ctr">
              <a:lnSpc>
                <a:spcPct val="120000"/>
              </a:lnSpc>
              <a:spcAft>
                <a:spcPts val="1800"/>
              </a:spcAft>
            </a:pPr>
            <a:endParaRPr lang="en-US" sz="2400" b="1">
              <a:solidFill>
                <a:schemeClr val="tx1">
                  <a:lumMod val="75000"/>
                  <a:lumOff val="25000"/>
                </a:schemeClr>
              </a:solidFill>
              <a:latin typeface="Arial" panose="020B0604020202020204" pitchFamily="34" charset="0"/>
              <a:cs typeface="Arial" panose="020B0604020202020204" pitchFamily="34" charset="0"/>
            </a:endParaRPr>
          </a:p>
          <a:p>
            <a:pPr algn="ctr">
              <a:lnSpc>
                <a:spcPct val="120000"/>
              </a:lnSpc>
              <a:spcAft>
                <a:spcPts val="1800"/>
              </a:spcAft>
            </a:pPr>
            <a:r>
              <a:rPr lang="en-US" sz="2400" b="1">
                <a:solidFill>
                  <a:schemeClr val="tx1">
                    <a:lumMod val="75000"/>
                    <a:lumOff val="25000"/>
                  </a:schemeClr>
                </a:solidFill>
                <a:latin typeface="Arial" panose="020B0604020202020204" pitchFamily="34" charset="0"/>
                <a:cs typeface="Arial" panose="020B0604020202020204" pitchFamily="34" charset="0"/>
              </a:rPr>
              <a:t>boat: </a:t>
            </a:r>
            <a:r>
              <a:rPr lang="en-US" sz="2400" b="1" err="1">
                <a:solidFill>
                  <a:schemeClr val="tx1">
                    <a:lumMod val="75000"/>
                    <a:lumOff val="25000"/>
                  </a:schemeClr>
                </a:solidFill>
                <a:latin typeface="Arial" panose="020B0604020202020204" pitchFamily="34" charset="0"/>
                <a:cs typeface="Arial" panose="020B0604020202020204" pitchFamily="34" charset="0"/>
              </a:rPr>
              <a:t>xee-nvs</a:t>
            </a:r>
            <a:r>
              <a:rPr lang="en-US" sz="2400" b="1">
                <a:solidFill>
                  <a:schemeClr val="tx1">
                    <a:lumMod val="75000"/>
                    <a:lumOff val="25000"/>
                  </a:schemeClr>
                </a:solidFill>
                <a:latin typeface="Arial" panose="020B0604020202020204" pitchFamily="34" charset="0"/>
                <a:cs typeface="Arial" panose="020B0604020202020204" pitchFamily="34" charset="0"/>
              </a:rPr>
              <a:t> (canoe)</a:t>
            </a:r>
          </a:p>
        </p:txBody>
      </p:sp>
      <p:pic>
        <p:nvPicPr>
          <p:cNvPr id="5" name="Picture 4" descr="A group of potatoes&#10;&#10;Description automatically generated">
            <a:extLst>
              <a:ext uri="{FF2B5EF4-FFF2-40B4-BE49-F238E27FC236}">
                <a16:creationId xmlns:a16="http://schemas.microsoft.com/office/drawing/2014/main" id="{70D013D4-6351-4F4B-8F72-FF6AC166E00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61267" y="2438435"/>
            <a:ext cx="1382295" cy="1123115"/>
          </a:xfrm>
          <a:prstGeom prst="rect">
            <a:avLst/>
          </a:prstGeom>
        </p:spPr>
      </p:pic>
      <p:pic>
        <p:nvPicPr>
          <p:cNvPr id="7" name="Picture 6" descr="Shape, circle&#10;&#10;Description automatically generated">
            <a:extLst>
              <a:ext uri="{FF2B5EF4-FFF2-40B4-BE49-F238E27FC236}">
                <a16:creationId xmlns:a16="http://schemas.microsoft.com/office/drawing/2014/main" id="{9F09AC6D-8527-7142-A71E-1FFD23C04A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43715" y="3730085"/>
            <a:ext cx="1174591" cy="1123115"/>
          </a:xfrm>
          <a:prstGeom prst="rect">
            <a:avLst/>
          </a:prstGeom>
        </p:spPr>
      </p:pic>
      <p:pic>
        <p:nvPicPr>
          <p:cNvPr id="9" name="Picture 8" descr="Boats in the water&#10;&#10;Description automatically generated with low confidence">
            <a:extLst>
              <a:ext uri="{FF2B5EF4-FFF2-40B4-BE49-F238E27FC236}">
                <a16:creationId xmlns:a16="http://schemas.microsoft.com/office/drawing/2014/main" id="{6D7C3DD9-B9DB-A749-B900-81748E27F65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922785" y="5057831"/>
            <a:ext cx="1174591" cy="1174518"/>
          </a:xfrm>
          <a:prstGeom prst="ellipse">
            <a:avLst/>
          </a:prstGeom>
        </p:spPr>
      </p:pic>
      <p:pic>
        <p:nvPicPr>
          <p:cNvPr id="16" name="Picture 15" descr="A close up of purple flowers&#10;&#10;Description automatically generated with medium confidence">
            <a:extLst>
              <a:ext uri="{FF2B5EF4-FFF2-40B4-BE49-F238E27FC236}">
                <a16:creationId xmlns:a16="http://schemas.microsoft.com/office/drawing/2014/main" id="{637F3DE3-73B9-464E-85D9-D491AB2730F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020045" y="2371050"/>
            <a:ext cx="1174592" cy="1190500"/>
          </a:xfrm>
          <a:prstGeom prst="ellipse">
            <a:avLst/>
          </a:prstGeom>
        </p:spPr>
      </p:pic>
      <p:pic>
        <p:nvPicPr>
          <p:cNvPr id="18" name="Picture 17" descr="A close up of the moon&#10;&#10;Description automatically generated">
            <a:extLst>
              <a:ext uri="{FF2B5EF4-FFF2-40B4-BE49-F238E27FC236}">
                <a16:creationId xmlns:a16="http://schemas.microsoft.com/office/drawing/2014/main" id="{B1B75561-80D6-2644-9DF4-738DECCE94C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857919" y="3721334"/>
            <a:ext cx="1174591" cy="1140618"/>
          </a:xfrm>
          <a:prstGeom prst="ellipse">
            <a:avLst/>
          </a:prstGeom>
        </p:spPr>
      </p:pic>
      <p:pic>
        <p:nvPicPr>
          <p:cNvPr id="20" name="Picture 19" descr="A picture containing water, outdoor, boat, sky&#10;&#10;Description automatically generated">
            <a:extLst>
              <a:ext uri="{FF2B5EF4-FFF2-40B4-BE49-F238E27FC236}">
                <a16:creationId xmlns:a16="http://schemas.microsoft.com/office/drawing/2014/main" id="{CA92EF63-33BC-3948-8DC0-E39D76D895C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094623" y="5057831"/>
            <a:ext cx="1174592" cy="1174518"/>
          </a:xfrm>
          <a:prstGeom prst="ellipse">
            <a:avLst/>
          </a:prstGeom>
        </p:spPr>
      </p:pic>
      <p:pic>
        <p:nvPicPr>
          <p:cNvPr id="3" name="potato" descr="potato">
            <a:hlinkClick r:id="" action="ppaction://media"/>
            <a:extLst>
              <a:ext uri="{FF2B5EF4-FFF2-40B4-BE49-F238E27FC236}">
                <a16:creationId xmlns:a16="http://schemas.microsoft.com/office/drawing/2014/main" id="{66500FF1-48D5-F64B-B28B-E0C575DD504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99227" y="2795758"/>
            <a:ext cx="417931" cy="417931"/>
          </a:xfrm>
          <a:prstGeom prst="rect">
            <a:avLst/>
          </a:prstGeom>
          <a:solidFill>
            <a:schemeClr val="tx1">
              <a:lumMod val="75000"/>
              <a:lumOff val="25000"/>
            </a:schemeClr>
          </a:solidFill>
        </p:spPr>
      </p:pic>
      <p:pic>
        <p:nvPicPr>
          <p:cNvPr id="6" name="clock" descr="clock">
            <a:hlinkClick r:id="" action="ppaction://media"/>
            <a:extLst>
              <a:ext uri="{FF2B5EF4-FFF2-40B4-BE49-F238E27FC236}">
                <a16:creationId xmlns:a16="http://schemas.microsoft.com/office/drawing/2014/main" id="{F35833FF-F58F-B24E-8B2E-69042902C0D9}"/>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199227" y="4062241"/>
            <a:ext cx="417930" cy="417930"/>
          </a:xfrm>
          <a:prstGeom prst="rect">
            <a:avLst/>
          </a:prstGeom>
          <a:solidFill>
            <a:schemeClr val="tx1">
              <a:lumMod val="75000"/>
              <a:lumOff val="25000"/>
            </a:schemeClr>
          </a:solidFill>
        </p:spPr>
      </p:pic>
      <p:pic>
        <p:nvPicPr>
          <p:cNvPr id="8" name="boat" descr="boat">
            <a:hlinkClick r:id="" action="ppaction://media"/>
            <a:extLst>
              <a:ext uri="{FF2B5EF4-FFF2-40B4-BE49-F238E27FC236}">
                <a16:creationId xmlns:a16="http://schemas.microsoft.com/office/drawing/2014/main" id="{D1BB57BA-2208-9B4F-9715-B5472D1EE0BD}"/>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199227" y="5410365"/>
            <a:ext cx="417929" cy="417929"/>
          </a:xfrm>
          <a:prstGeom prst="rect">
            <a:avLst/>
          </a:prstGeom>
          <a:solidFill>
            <a:schemeClr val="tx1">
              <a:lumMod val="75000"/>
              <a:lumOff val="25000"/>
            </a:schemeClr>
          </a:solidFill>
        </p:spPr>
      </p:pic>
    </p:spTree>
    <p:extLst>
      <p:ext uri="{BB962C8B-B14F-4D97-AF65-F5344CB8AC3E}">
        <p14:creationId xmlns:p14="http://schemas.microsoft.com/office/powerpoint/2010/main" val="116137220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6"/>
                </p:tgtEl>
              </p:cMediaNode>
            </p:audio>
            <p:audio>
              <p:cMediaNode vol="80000">
                <p:cTn id="4"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Expanded meaning 	New words</a:t>
            </a:r>
            <a:endParaRPr lang="en-US" sz="3200" b="1">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F778B309-064C-1547-A5B1-74EEB903E9C3}"/>
              </a:ext>
            </a:extLst>
          </p:cNvPr>
          <p:cNvSpPr txBox="1"/>
          <p:nvPr/>
        </p:nvSpPr>
        <p:spPr>
          <a:xfrm>
            <a:off x="5580647" y="4042618"/>
            <a:ext cx="1030705" cy="336884"/>
          </a:xfrm>
          <a:prstGeom prst="rect">
            <a:avLst/>
          </a:prstGeom>
          <a:noFill/>
          <a:ln>
            <a:noFill/>
          </a:ln>
        </p:spPr>
        <p:txBody>
          <a:bodyPr wrap="square" lIns="0" tIns="0" rIns="0" bIns="0">
            <a:noAutofit/>
          </a:bodyPr>
          <a:lstStyle/>
          <a:p>
            <a:pP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Basket</a:t>
            </a:r>
          </a:p>
        </p:txBody>
      </p:sp>
      <p:sp>
        <p:nvSpPr>
          <p:cNvPr id="3" name="Oval 2">
            <a:extLst>
              <a:ext uri="{FF2B5EF4-FFF2-40B4-BE49-F238E27FC236}">
                <a16:creationId xmlns:a16="http://schemas.microsoft.com/office/drawing/2014/main" id="{5E4704F5-80B2-A849-A30D-01611E94F48D}"/>
              </a:ext>
            </a:extLst>
          </p:cNvPr>
          <p:cNvSpPr/>
          <p:nvPr/>
        </p:nvSpPr>
        <p:spPr>
          <a:xfrm>
            <a:off x="5157536" y="3367416"/>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0EFB3EA-7AA8-E745-AB5E-2A6860BD4104}"/>
              </a:ext>
            </a:extLst>
          </p:cNvPr>
          <p:cNvCxnSpPr>
            <a:cxnSpLocks/>
          </p:cNvCxnSpPr>
          <p:nvPr/>
        </p:nvCxnSpPr>
        <p:spPr>
          <a:xfrm>
            <a:off x="4836696" y="709863"/>
            <a:ext cx="565484" cy="0"/>
          </a:xfrm>
          <a:prstGeom prst="straightConnector1">
            <a:avLst/>
          </a:prstGeom>
          <a:ln w="57150">
            <a:solidFill>
              <a:srgbClr val="2C67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descr="A basketball hoop with a basketball&#10;&#10;Description automatically generated with low confidence">
            <a:extLst>
              <a:ext uri="{FF2B5EF4-FFF2-40B4-BE49-F238E27FC236}">
                <a16:creationId xmlns:a16="http://schemas.microsoft.com/office/drawing/2014/main" id="{4B186300-71C3-EB4F-8649-2AEE2A6954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5211" y="3011816"/>
            <a:ext cx="2538663" cy="2540000"/>
          </a:xfrm>
          <a:prstGeom prst="ellipse">
            <a:avLst/>
          </a:prstGeom>
        </p:spPr>
      </p:pic>
      <p:pic>
        <p:nvPicPr>
          <p:cNvPr id="16" name="Picture 15" descr="A picture containing container, basket, orange&#10;&#10;Description automatically generated">
            <a:extLst>
              <a:ext uri="{FF2B5EF4-FFF2-40B4-BE49-F238E27FC236}">
                <a16:creationId xmlns:a16="http://schemas.microsoft.com/office/drawing/2014/main" id="{CEEC4C7E-A9FB-9249-BDC1-5948291CCF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8128" y="3011816"/>
            <a:ext cx="2527750" cy="2540000"/>
          </a:xfrm>
          <a:prstGeom prst="ellipse">
            <a:avLst/>
          </a:prstGeom>
        </p:spPr>
      </p:pic>
      <p:sp>
        <p:nvSpPr>
          <p:cNvPr id="17" name="TextBox 16">
            <a:extLst>
              <a:ext uri="{FF2B5EF4-FFF2-40B4-BE49-F238E27FC236}">
                <a16:creationId xmlns:a16="http://schemas.microsoft.com/office/drawing/2014/main" id="{8BED984A-BA30-E641-88F6-8C0E1B1FCAE4}"/>
              </a:ext>
            </a:extLst>
          </p:cNvPr>
          <p:cNvSpPr txBox="1"/>
          <p:nvPr/>
        </p:nvSpPr>
        <p:spPr>
          <a:xfrm>
            <a:off x="990600" y="1828800"/>
            <a:ext cx="9416716" cy="1036154"/>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Expanding words can apply new meaning to a word or create a whole new word.</a:t>
            </a:r>
          </a:p>
          <a:p>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38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Expanded meaning 	New words</a:t>
            </a:r>
            <a:endParaRPr lang="en-US" sz="3200" b="1">
              <a:latin typeface="Arial Black" panose="020B0604020202020204" pitchFamily="34" charset="0"/>
              <a:cs typeface="Arial Black" panose="020B0604020202020204" pitchFamily="34" charset="0"/>
            </a:endParaRPr>
          </a:p>
        </p:txBody>
      </p:sp>
      <p:cxnSp>
        <p:nvCxnSpPr>
          <p:cNvPr id="6" name="Straight Arrow Connector 5">
            <a:extLst>
              <a:ext uri="{FF2B5EF4-FFF2-40B4-BE49-F238E27FC236}">
                <a16:creationId xmlns:a16="http://schemas.microsoft.com/office/drawing/2014/main" id="{90EFB3EA-7AA8-E745-AB5E-2A6860BD4104}"/>
              </a:ext>
            </a:extLst>
          </p:cNvPr>
          <p:cNvCxnSpPr>
            <a:cxnSpLocks/>
          </p:cNvCxnSpPr>
          <p:nvPr/>
        </p:nvCxnSpPr>
        <p:spPr>
          <a:xfrm>
            <a:off x="4836696" y="709863"/>
            <a:ext cx="565484" cy="0"/>
          </a:xfrm>
          <a:prstGeom prst="straightConnector1">
            <a:avLst/>
          </a:prstGeom>
          <a:ln w="57150">
            <a:solidFill>
              <a:srgbClr val="2C67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0F39C3-C057-5C46-A4E7-37FAB0904160}"/>
              </a:ext>
            </a:extLst>
          </p:cNvPr>
          <p:cNvSpPr txBox="1"/>
          <p:nvPr/>
        </p:nvSpPr>
        <p:spPr>
          <a:xfrm>
            <a:off x="5330993" y="4065493"/>
            <a:ext cx="1530016" cy="432646"/>
          </a:xfrm>
          <a:prstGeom prst="rect">
            <a:avLst/>
          </a:prstGeom>
          <a:noFill/>
          <a:ln>
            <a:noFill/>
          </a:ln>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Bluetooth</a:t>
            </a:r>
          </a:p>
        </p:txBody>
      </p:sp>
      <p:sp>
        <p:nvSpPr>
          <p:cNvPr id="9" name="Oval 8">
            <a:extLst>
              <a:ext uri="{FF2B5EF4-FFF2-40B4-BE49-F238E27FC236}">
                <a16:creationId xmlns:a16="http://schemas.microsoft.com/office/drawing/2014/main" id="{F1280453-5D3E-1C49-B072-20EEE258B4F8}"/>
              </a:ext>
            </a:extLst>
          </p:cNvPr>
          <p:cNvSpPr/>
          <p:nvPr/>
        </p:nvSpPr>
        <p:spPr>
          <a:xfrm>
            <a:off x="5157536" y="3367416"/>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9416716" cy="553937"/>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Expanding the meaning of a word can create a new word.</a:t>
            </a:r>
          </a:p>
          <a:p>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16649FC6-E968-BA41-8496-DE3E053D0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1591" y="3642137"/>
            <a:ext cx="1151021" cy="1151021"/>
          </a:xfrm>
          <a:prstGeom prst="rect">
            <a:avLst/>
          </a:prstGeom>
        </p:spPr>
      </p:pic>
      <p:pic>
        <p:nvPicPr>
          <p:cNvPr id="14" name="Graphic 13">
            <a:extLst>
              <a:ext uri="{FF2B5EF4-FFF2-40B4-BE49-F238E27FC236}">
                <a16:creationId xmlns:a16="http://schemas.microsoft.com/office/drawing/2014/main" id="{0998AADE-3323-DF44-B6E0-FB70CD7B1E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6864" y="3110164"/>
            <a:ext cx="2154655" cy="2154655"/>
          </a:xfrm>
          <a:prstGeom prst="rect">
            <a:avLst/>
          </a:prstGeom>
        </p:spPr>
      </p:pic>
    </p:spTree>
    <p:extLst>
      <p:ext uri="{BB962C8B-B14F-4D97-AF65-F5344CB8AC3E}">
        <p14:creationId xmlns:p14="http://schemas.microsoft.com/office/powerpoint/2010/main" val="416322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More new words</a:t>
            </a:r>
            <a:endParaRPr lang="en-US" sz="3200" b="1">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290F39C3-C057-5C46-A4E7-37FAB0904160}"/>
              </a:ext>
            </a:extLst>
          </p:cNvPr>
          <p:cNvSpPr txBox="1"/>
          <p:nvPr/>
        </p:nvSpPr>
        <p:spPr>
          <a:xfrm>
            <a:off x="1950119" y="3018746"/>
            <a:ext cx="1530016" cy="432646"/>
          </a:xfrm>
          <a:prstGeom prst="rect">
            <a:avLst/>
          </a:prstGeom>
          <a:noFill/>
          <a:ln>
            <a:noFill/>
          </a:ln>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FaceTime</a:t>
            </a:r>
          </a:p>
        </p:txBody>
      </p:sp>
      <p:sp>
        <p:nvSpPr>
          <p:cNvPr id="9" name="Oval 8">
            <a:extLst>
              <a:ext uri="{FF2B5EF4-FFF2-40B4-BE49-F238E27FC236}">
                <a16:creationId xmlns:a16="http://schemas.microsoft.com/office/drawing/2014/main" id="{F1280453-5D3E-1C49-B072-20EEE258B4F8}"/>
              </a:ext>
            </a:extLst>
          </p:cNvPr>
          <p:cNvSpPr/>
          <p:nvPr/>
        </p:nvSpPr>
        <p:spPr>
          <a:xfrm>
            <a:off x="1776662" y="2320669"/>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BC0C443-422A-8945-99B9-BF5CCCDAC4EB}"/>
              </a:ext>
            </a:extLst>
          </p:cNvPr>
          <p:cNvSpPr txBox="1"/>
          <p:nvPr/>
        </p:nvSpPr>
        <p:spPr>
          <a:xfrm>
            <a:off x="5535528" y="2862334"/>
            <a:ext cx="1530016" cy="903549"/>
          </a:xfrm>
          <a:prstGeom prst="rect">
            <a:avLst/>
          </a:prstGeom>
          <a:noFill/>
          <a:ln>
            <a:noFill/>
          </a:ln>
        </p:spPr>
        <p:txBody>
          <a:bodyPr wrap="square" lIns="0" tIns="0" rIns="0" bIns="0">
            <a:noAutofit/>
          </a:bodyPr>
          <a:lstStyle/>
          <a:p>
            <a:pPr algn="ctr"/>
            <a:r>
              <a:rPr lang="en-US" sz="2400" b="1">
                <a:solidFill>
                  <a:schemeClr val="tx1">
                    <a:lumMod val="75000"/>
                    <a:lumOff val="25000"/>
                  </a:schemeClr>
                </a:solidFill>
                <a:latin typeface="Arial" panose="020B0604020202020204" pitchFamily="34" charset="0"/>
                <a:cs typeface="Arial" panose="020B0604020202020204" pitchFamily="34" charset="0"/>
              </a:rPr>
              <a:t>Social distancing</a:t>
            </a:r>
          </a:p>
        </p:txBody>
      </p:sp>
      <p:sp>
        <p:nvSpPr>
          <p:cNvPr id="11" name="Oval 10">
            <a:extLst>
              <a:ext uri="{FF2B5EF4-FFF2-40B4-BE49-F238E27FC236}">
                <a16:creationId xmlns:a16="http://schemas.microsoft.com/office/drawing/2014/main" id="{6A382AF2-66ED-EE44-AB83-94F43BAC18DD}"/>
              </a:ext>
            </a:extLst>
          </p:cNvPr>
          <p:cNvSpPr/>
          <p:nvPr/>
        </p:nvSpPr>
        <p:spPr>
          <a:xfrm>
            <a:off x="5374103" y="2320669"/>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D035F6-7386-3943-8E48-EC24D947D82A}"/>
              </a:ext>
            </a:extLst>
          </p:cNvPr>
          <p:cNvSpPr txBox="1"/>
          <p:nvPr/>
        </p:nvSpPr>
        <p:spPr>
          <a:xfrm>
            <a:off x="8759995" y="3018746"/>
            <a:ext cx="1530016" cy="432646"/>
          </a:xfrm>
          <a:prstGeom prst="rect">
            <a:avLst/>
          </a:prstGeom>
          <a:noFill/>
          <a:ln>
            <a:noFill/>
          </a:ln>
        </p:spPr>
        <p:txBody>
          <a:bodyPr wrap="square" lIns="0" tIns="0" rIns="0" bIns="0">
            <a:noAutofit/>
          </a:bodyPr>
          <a:lstStyle/>
          <a:p>
            <a:pPr algn="ctr">
              <a:lnSpc>
                <a:spcPct val="120000"/>
              </a:lnSpc>
            </a:pPr>
            <a:r>
              <a:rPr lang="en-US" sz="2400" b="1">
                <a:solidFill>
                  <a:schemeClr val="tx1">
                    <a:lumMod val="75000"/>
                    <a:lumOff val="25000"/>
                  </a:schemeClr>
                </a:solidFill>
                <a:latin typeface="Arial" panose="020B0604020202020204" pitchFamily="34" charset="0"/>
                <a:cs typeface="Arial" panose="020B0604020202020204" pitchFamily="34" charset="0"/>
              </a:rPr>
              <a:t>Selfie</a:t>
            </a:r>
          </a:p>
        </p:txBody>
      </p:sp>
      <p:sp>
        <p:nvSpPr>
          <p:cNvPr id="15" name="Oval 14">
            <a:extLst>
              <a:ext uri="{FF2B5EF4-FFF2-40B4-BE49-F238E27FC236}">
                <a16:creationId xmlns:a16="http://schemas.microsoft.com/office/drawing/2014/main" id="{EBF3579D-B126-5A4A-9C1A-051DE025ACD2}"/>
              </a:ext>
            </a:extLst>
          </p:cNvPr>
          <p:cNvSpPr/>
          <p:nvPr/>
        </p:nvSpPr>
        <p:spPr>
          <a:xfrm>
            <a:off x="8586538" y="2320669"/>
            <a:ext cx="1828800" cy="1828800"/>
          </a:xfrm>
          <a:prstGeom prst="ellipse">
            <a:avLst/>
          </a:prstGeom>
          <a:noFill/>
          <a:ln w="38100">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86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AF3A54-90AB-C14C-B3AA-1B2DB9C93BFB}"/>
              </a:ext>
            </a:extLst>
          </p:cNvPr>
          <p:cNvSpPr/>
          <p:nvPr/>
        </p:nvSpPr>
        <p:spPr>
          <a:xfrm>
            <a:off x="0" y="2731168"/>
            <a:ext cx="12192000" cy="412683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The evolution of language: New words</a:t>
            </a:r>
            <a:endParaRPr lang="en-US" sz="3200" b="1">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8BED984A-BA30-E641-88F6-8C0E1B1FCAE4}"/>
              </a:ext>
            </a:extLst>
          </p:cNvPr>
          <p:cNvSpPr txBox="1"/>
          <p:nvPr/>
        </p:nvSpPr>
        <p:spPr>
          <a:xfrm>
            <a:off x="990600" y="1828800"/>
            <a:ext cx="8983579" cy="1036154"/>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What are some reasons for </a:t>
            </a:r>
            <a:r>
              <a:rPr lang="en-US" sz="2400" b="1">
                <a:solidFill>
                  <a:schemeClr val="tx1">
                    <a:lumMod val="75000"/>
                    <a:lumOff val="25000"/>
                  </a:schemeClr>
                </a:solidFill>
                <a:latin typeface="Arial" panose="020B0604020202020204" pitchFamily="34" charset="0"/>
                <a:cs typeface="Arial" panose="020B0604020202020204" pitchFamily="34" charset="0"/>
              </a:rPr>
              <a:t>why</a:t>
            </a:r>
            <a:r>
              <a:rPr lang="en-US" sz="2400">
                <a:solidFill>
                  <a:schemeClr val="tx1">
                    <a:lumMod val="75000"/>
                    <a:lumOff val="25000"/>
                  </a:schemeClr>
                </a:solidFill>
                <a:latin typeface="Arial" panose="020B0604020202020204" pitchFamily="34" charset="0"/>
                <a:cs typeface="Arial" panose="020B0604020202020204" pitchFamily="34" charset="0"/>
              </a:rPr>
              <a:t> and </a:t>
            </a:r>
            <a:r>
              <a:rPr lang="en-US" sz="2400" b="1">
                <a:solidFill>
                  <a:schemeClr val="tx1">
                    <a:lumMod val="75000"/>
                    <a:lumOff val="25000"/>
                  </a:schemeClr>
                </a:solidFill>
                <a:latin typeface="Arial" panose="020B0604020202020204" pitchFamily="34" charset="0"/>
                <a:cs typeface="Arial" panose="020B0604020202020204" pitchFamily="34" charset="0"/>
              </a:rPr>
              <a:t>how</a:t>
            </a:r>
            <a:r>
              <a:rPr lang="en-US" sz="2400">
                <a:solidFill>
                  <a:schemeClr val="tx1">
                    <a:lumMod val="75000"/>
                    <a:lumOff val="25000"/>
                  </a:schemeClr>
                </a:solidFill>
                <a:latin typeface="Arial" panose="020B0604020202020204" pitchFamily="34" charset="0"/>
                <a:cs typeface="Arial" panose="020B0604020202020204" pitchFamily="34" charset="0"/>
              </a:rPr>
              <a:t> new meanings and words are created?</a:t>
            </a:r>
          </a:p>
          <a:p>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5577FA-5A04-B647-9691-0388231F8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9372" y="2852922"/>
            <a:ext cx="4793256" cy="3823193"/>
          </a:xfrm>
          <a:prstGeom prst="rect">
            <a:avLst/>
          </a:prstGeom>
        </p:spPr>
      </p:pic>
    </p:spTree>
    <p:extLst>
      <p:ext uri="{BB962C8B-B14F-4D97-AF65-F5344CB8AC3E}">
        <p14:creationId xmlns:p14="http://schemas.microsoft.com/office/powerpoint/2010/main" val="194633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i="1"/>
              <a:t>Identifying</a:t>
            </a:r>
            <a:r>
              <a:rPr lang="en-US" sz="3200" b="1"/>
              <a:t> classroom objects</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10395558" cy="3086100"/>
          </a:xfrm>
          <a:prstGeom prst="rect">
            <a:avLst/>
          </a:prstGeom>
          <a:noFill/>
        </p:spPr>
        <p:txBody>
          <a:bodyPr wrap="square" lIns="0" tIns="0" rIns="0" bIns="0">
            <a:noAutofit/>
          </a:bodyPr>
          <a:lstStyle/>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If you look around the classroom, what items do you see? </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What part of speech are they?</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Noun = person, place, or thing</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Notice that all the items you identified were talked about as things, or nouns. </a:t>
            </a:r>
          </a:p>
        </p:txBody>
      </p:sp>
    </p:spTree>
    <p:extLst>
      <p:ext uri="{BB962C8B-B14F-4D97-AF65-F5344CB8AC3E}">
        <p14:creationId xmlns:p14="http://schemas.microsoft.com/office/powerpoint/2010/main" val="32995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43643"/>
          </a:xfrm>
        </p:spPr>
        <p:txBody>
          <a:bodyPr/>
          <a:lstStyle/>
          <a:p>
            <a:r>
              <a:rPr lang="en-US" sz="3200" b="1"/>
              <a:t>Other languages “loan” some of their words to us so that we can use them in English</a:t>
            </a:r>
          </a:p>
        </p:txBody>
      </p:sp>
      <p:pic>
        <p:nvPicPr>
          <p:cNvPr id="8" name="Picture 7" descr="Ballet dancers en pointe in a row">
            <a:extLst>
              <a:ext uri="{FF2B5EF4-FFF2-40B4-BE49-F238E27FC236}">
                <a16:creationId xmlns:a16="http://schemas.microsoft.com/office/drawing/2014/main" id="{59BB5739-94FD-A94B-BA13-2AE8887D4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3425" y="2950907"/>
            <a:ext cx="1840282" cy="1835983"/>
          </a:xfrm>
          <a:prstGeom prst="ellipse">
            <a:avLst/>
          </a:prstGeom>
        </p:spPr>
      </p:pic>
      <p:pic>
        <p:nvPicPr>
          <p:cNvPr id="10" name="Picture 9" descr="Dropping confetti">
            <a:extLst>
              <a:ext uri="{FF2B5EF4-FFF2-40B4-BE49-F238E27FC236}">
                <a16:creationId xmlns:a16="http://schemas.microsoft.com/office/drawing/2014/main" id="{F73519B5-673E-1A4D-BA83-B7EC655740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7412" y="2950908"/>
            <a:ext cx="1840282" cy="1835982"/>
          </a:xfrm>
          <a:prstGeom prst="ellipse">
            <a:avLst/>
          </a:prstGeom>
        </p:spPr>
      </p:pic>
      <p:pic>
        <p:nvPicPr>
          <p:cNvPr id="11" name="Picture 10" descr="Students playing at schoolyard during the break time">
            <a:extLst>
              <a:ext uri="{FF2B5EF4-FFF2-40B4-BE49-F238E27FC236}">
                <a16:creationId xmlns:a16="http://schemas.microsoft.com/office/drawing/2014/main" id="{CC595981-6818-5C4C-A276-890E02754C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823"/>
          <a:stretch/>
        </p:blipFill>
        <p:spPr>
          <a:xfrm>
            <a:off x="8301398" y="2950907"/>
            <a:ext cx="1840283" cy="1835982"/>
          </a:xfrm>
          <a:prstGeom prst="ellipse">
            <a:avLst/>
          </a:prstGeom>
        </p:spPr>
      </p:pic>
      <p:sp>
        <p:nvSpPr>
          <p:cNvPr id="12" name="TextBox 4">
            <a:extLst>
              <a:ext uri="{FF2B5EF4-FFF2-40B4-BE49-F238E27FC236}">
                <a16:creationId xmlns:a16="http://schemas.microsoft.com/office/drawing/2014/main" id="{0EC527F0-AF90-FD4F-8059-4CD18ED3E43C}"/>
              </a:ext>
            </a:extLst>
          </p:cNvPr>
          <p:cNvSpPr txBox="1"/>
          <p:nvPr/>
        </p:nvSpPr>
        <p:spPr>
          <a:xfrm>
            <a:off x="8301398" y="4849521"/>
            <a:ext cx="1840283" cy="400110"/>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000" b="1">
                <a:latin typeface="Arial" panose="020B0604020202020204" pitchFamily="34" charset="0"/>
                <a:cs typeface="Arial" panose="020B0604020202020204" pitchFamily="34" charset="0"/>
              </a:rPr>
              <a:t>kindergarten</a:t>
            </a:r>
          </a:p>
        </p:txBody>
      </p:sp>
      <p:sp>
        <p:nvSpPr>
          <p:cNvPr id="13" name="TextBox 5">
            <a:extLst>
              <a:ext uri="{FF2B5EF4-FFF2-40B4-BE49-F238E27FC236}">
                <a16:creationId xmlns:a16="http://schemas.microsoft.com/office/drawing/2014/main" id="{C1799486-254D-1F4B-9405-E829DB0F70FC}"/>
              </a:ext>
            </a:extLst>
          </p:cNvPr>
          <p:cNvSpPr txBox="1"/>
          <p:nvPr/>
        </p:nvSpPr>
        <p:spPr>
          <a:xfrm>
            <a:off x="5159709" y="4849522"/>
            <a:ext cx="1595688" cy="400110"/>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000" b="1">
                <a:latin typeface="Arial" panose="020B0604020202020204" pitchFamily="34" charset="0"/>
                <a:cs typeface="Arial" panose="020B0604020202020204" pitchFamily="34" charset="0"/>
              </a:rPr>
              <a:t>fiesta</a:t>
            </a:r>
          </a:p>
        </p:txBody>
      </p:sp>
      <p:sp>
        <p:nvSpPr>
          <p:cNvPr id="14" name="TextBox 6">
            <a:extLst>
              <a:ext uri="{FF2B5EF4-FFF2-40B4-BE49-F238E27FC236}">
                <a16:creationId xmlns:a16="http://schemas.microsoft.com/office/drawing/2014/main" id="{6C0D9A56-C796-5B46-8A96-2A92EC6FE33A}"/>
              </a:ext>
            </a:extLst>
          </p:cNvPr>
          <p:cNvSpPr txBox="1"/>
          <p:nvPr/>
        </p:nvSpPr>
        <p:spPr>
          <a:xfrm>
            <a:off x="1773425" y="4845867"/>
            <a:ext cx="1840283" cy="400110"/>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000" b="1">
                <a:latin typeface="Arial" panose="020B0604020202020204" pitchFamily="34" charset="0"/>
                <a:cs typeface="Arial" panose="020B0604020202020204" pitchFamily="34" charset="0"/>
              </a:rPr>
              <a:t>ballet</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600" y="1828800"/>
            <a:ext cx="8930014" cy="843643"/>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These are called </a:t>
            </a:r>
            <a:r>
              <a:rPr lang="en-US" sz="2400" b="1">
                <a:solidFill>
                  <a:schemeClr val="tx1">
                    <a:lumMod val="75000"/>
                    <a:lumOff val="25000"/>
                  </a:schemeClr>
                </a:solidFill>
                <a:latin typeface="Arial" panose="020B0604020202020204" pitchFamily="34" charset="0"/>
                <a:cs typeface="Arial" panose="020B0604020202020204" pitchFamily="34" charset="0"/>
              </a:rPr>
              <a:t>loan words</a:t>
            </a:r>
          </a:p>
          <a:p>
            <a:r>
              <a:rPr lang="en-US" sz="2400">
                <a:solidFill>
                  <a:schemeClr val="tx1">
                    <a:lumMod val="75000"/>
                    <a:lumOff val="25000"/>
                  </a:schemeClr>
                </a:solidFill>
                <a:latin typeface="Arial" panose="020B0604020202020204" pitchFamily="34" charset="0"/>
                <a:cs typeface="Arial" panose="020B0604020202020204" pitchFamily="34" charset="0"/>
              </a:rPr>
              <a:t>Here are some examples of </a:t>
            </a:r>
            <a:r>
              <a:rPr lang="en-US" sz="2400" b="1">
                <a:solidFill>
                  <a:schemeClr val="tx1">
                    <a:lumMod val="75000"/>
                    <a:lumOff val="25000"/>
                  </a:schemeClr>
                </a:solidFill>
                <a:latin typeface="Arial" panose="020B0604020202020204" pitchFamily="34" charset="0"/>
                <a:cs typeface="Arial" panose="020B0604020202020204" pitchFamily="34" charset="0"/>
              </a:rPr>
              <a:t>loan words </a:t>
            </a:r>
            <a:r>
              <a:rPr lang="en-US" sz="2400">
                <a:solidFill>
                  <a:schemeClr val="tx1">
                    <a:lumMod val="75000"/>
                    <a:lumOff val="25000"/>
                  </a:schemeClr>
                </a:solidFill>
                <a:latin typeface="Arial" panose="020B0604020202020204" pitchFamily="34" charset="0"/>
                <a:cs typeface="Arial" panose="020B0604020202020204" pitchFamily="34" charset="0"/>
              </a:rPr>
              <a:t>you might know </a:t>
            </a:r>
          </a:p>
          <a:p>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1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i="1"/>
              <a:t>Describing </a:t>
            </a:r>
            <a:r>
              <a:rPr lang="en-US" sz="3200" b="1"/>
              <a:t>classroom objects</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10395558" cy="3086100"/>
          </a:xfrm>
          <a:prstGeom prst="rect">
            <a:avLst/>
          </a:prstGeom>
          <a:noFill/>
        </p:spPr>
        <p:txBody>
          <a:bodyPr wrap="square" lIns="0" tIns="0" rIns="0" bIns="0">
            <a:noAutofit/>
          </a:bodyPr>
          <a:lstStyle/>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If you wanted to describe an object in the classroom without using the actual word, what would that sound like?</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What part of speech is used in these descriptions?</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Verb = an action, someone or something doing something</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Notice that the items you described were talked about as actions, or verbs, (rather than “things”).</a:t>
            </a:r>
          </a:p>
          <a:p>
            <a:pPr>
              <a:spcAft>
                <a:spcPts val="18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a:p>
            <a:pPr>
              <a:spcAft>
                <a:spcPts val="18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9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a:xfrm>
            <a:off x="990600" y="2400300"/>
            <a:ext cx="8718884" cy="884321"/>
          </a:xfrm>
        </p:spPr>
        <p:txBody>
          <a:bodyPr/>
          <a:lstStyle/>
          <a:p>
            <a:r>
              <a:rPr lang="en-US" sz="6000" b="1">
                <a:solidFill>
                  <a:schemeClr val="bg1"/>
                </a:solidFill>
              </a:rPr>
              <a:t>Activity: Catch Phrase</a:t>
            </a:r>
            <a:endParaRPr lang="en-US" sz="6000" b="1">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0489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The classroom version of Catch Phrase</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799"/>
            <a:ext cx="9585158" cy="3922295"/>
          </a:xfrm>
          <a:prstGeom prst="rect">
            <a:avLst/>
          </a:prstGeom>
          <a:noFill/>
        </p:spPr>
        <p:txBody>
          <a:bodyPr wrap="square" lIns="0" tIns="0" rIns="0" bIns="0">
            <a:noAutofit/>
          </a:bodyPr>
          <a:lstStyle/>
          <a:p>
            <a:pPr>
              <a:spcAft>
                <a:spcPts val="1800"/>
              </a:spcAft>
            </a:pPr>
            <a:r>
              <a:rPr lang="en-US" sz="2400" b="1">
                <a:solidFill>
                  <a:schemeClr val="tx1">
                    <a:lumMod val="75000"/>
                    <a:lumOff val="25000"/>
                  </a:schemeClr>
                </a:solidFill>
                <a:latin typeface="Arial" panose="020B0604020202020204" pitchFamily="34" charset="0"/>
                <a:cs typeface="Arial" panose="020B0604020202020204" pitchFamily="34" charset="0"/>
              </a:rPr>
              <a:t>PAIRS: </a:t>
            </a:r>
            <a:r>
              <a:rPr lang="en-US" sz="2400">
                <a:solidFill>
                  <a:schemeClr val="tx1">
                    <a:lumMod val="75000"/>
                    <a:lumOff val="25000"/>
                  </a:schemeClr>
                </a:solidFill>
                <a:latin typeface="Arial" panose="020B0604020202020204" pitchFamily="34" charset="0"/>
                <a:cs typeface="Arial" panose="020B0604020202020204" pitchFamily="34" charset="0"/>
              </a:rPr>
              <a:t>You and your partner will be face to face. </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The person whose </a:t>
            </a:r>
            <a:r>
              <a:rPr lang="en-US" sz="2400" b="1">
                <a:solidFill>
                  <a:schemeClr val="tx1">
                    <a:lumMod val="75000"/>
                    <a:lumOff val="25000"/>
                  </a:schemeClr>
                </a:solidFill>
                <a:latin typeface="Arial" panose="020B0604020202020204" pitchFamily="34" charset="0"/>
                <a:cs typeface="Arial" panose="020B0604020202020204" pitchFamily="34" charset="0"/>
              </a:rPr>
              <a:t>first initial is closest to the letter Z </a:t>
            </a:r>
            <a:r>
              <a:rPr lang="en-US" sz="2400">
                <a:solidFill>
                  <a:schemeClr val="tx1">
                    <a:lumMod val="75000"/>
                    <a:lumOff val="25000"/>
                  </a:schemeClr>
                </a:solidFill>
                <a:latin typeface="Arial" panose="020B0604020202020204" pitchFamily="34" charset="0"/>
                <a:cs typeface="Arial" panose="020B0604020202020204" pitchFamily="34" charset="0"/>
              </a:rPr>
              <a:t>faces the board (The Speaker). </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The other person will have their back to the board (The Listener).</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 </a:t>
            </a:r>
          </a:p>
          <a:p>
            <a:pPr>
              <a:spcAft>
                <a:spcPts val="18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4394CCC7-929F-9041-ADAA-99C4C01BB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8773" y="4533903"/>
            <a:ext cx="1608218" cy="1608218"/>
          </a:xfrm>
          <a:prstGeom prst="rect">
            <a:avLst/>
          </a:prstGeom>
        </p:spPr>
      </p:pic>
      <p:sp>
        <p:nvSpPr>
          <p:cNvPr id="8" name="TextBox 7">
            <a:extLst>
              <a:ext uri="{FF2B5EF4-FFF2-40B4-BE49-F238E27FC236}">
                <a16:creationId xmlns:a16="http://schemas.microsoft.com/office/drawing/2014/main" id="{4A7F6FEB-29B9-4348-B93A-C8A8A3D8D6D5}"/>
              </a:ext>
            </a:extLst>
          </p:cNvPr>
          <p:cNvSpPr txBox="1"/>
          <p:nvPr/>
        </p:nvSpPr>
        <p:spPr>
          <a:xfrm>
            <a:off x="1640309" y="4105112"/>
            <a:ext cx="10210800" cy="338554"/>
          </a:xfrm>
          <a:prstGeom prst="rect">
            <a:avLst/>
          </a:prstGeom>
          <a:noFill/>
        </p:spPr>
        <p:txBody>
          <a:bodyPr wrap="square" rtlCol="0">
            <a:spAutoFit/>
          </a:bodyPr>
          <a:lstStyle/>
          <a:p>
            <a:r>
              <a:rPr lang="en-US" sz="1600" b="1">
                <a:solidFill>
                  <a:srgbClr val="2C6754"/>
                </a:solidFill>
                <a:latin typeface="Arial" panose="020B0604020202020204" pitchFamily="34" charset="0"/>
                <a:cs typeface="Arial" panose="020B0604020202020204" pitchFamily="34" charset="0"/>
              </a:rPr>
              <a:t>	Board/PowerPoint 			Listener	   Speaker</a:t>
            </a:r>
          </a:p>
        </p:txBody>
      </p:sp>
      <p:pic>
        <p:nvPicPr>
          <p:cNvPr id="10" name="Graphic 9">
            <a:extLst>
              <a:ext uri="{FF2B5EF4-FFF2-40B4-BE49-F238E27FC236}">
                <a16:creationId xmlns:a16="http://schemas.microsoft.com/office/drawing/2014/main" id="{5C630FD4-9AA2-B14E-910A-642EE5B677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7794" y="4443666"/>
            <a:ext cx="1840831" cy="1840831"/>
          </a:xfrm>
          <a:prstGeom prst="rect">
            <a:avLst/>
          </a:prstGeom>
        </p:spPr>
      </p:pic>
    </p:spTree>
    <p:extLst>
      <p:ext uri="{BB962C8B-B14F-4D97-AF65-F5344CB8AC3E}">
        <p14:creationId xmlns:p14="http://schemas.microsoft.com/office/powerpoint/2010/main" val="140814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The classroom version of Catch Phrase </a:t>
            </a:r>
            <a:r>
              <a:rPr lang="en-US" sz="3200" b="1" i="1"/>
              <a:t>(continued)</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307053" cy="3922295"/>
          </a:xfrm>
          <a:prstGeom prst="rect">
            <a:avLst/>
          </a:prstGeom>
          <a:noFill/>
        </p:spPr>
        <p:txBody>
          <a:bodyPr wrap="square" lIns="0" tIns="0" rIns="0" bIns="0">
            <a:noAutofit/>
          </a:bodyPr>
          <a:lstStyle/>
          <a:p>
            <a:pPr>
              <a:spcAft>
                <a:spcPts val="1800"/>
              </a:spcAft>
            </a:pPr>
            <a:r>
              <a:rPr lang="en-US" sz="2400" b="1">
                <a:solidFill>
                  <a:schemeClr val="tx1">
                    <a:lumMod val="75000"/>
                    <a:lumOff val="25000"/>
                  </a:schemeClr>
                </a:solidFill>
                <a:latin typeface="Arial" panose="020B0604020202020204" pitchFamily="34" charset="0"/>
                <a:cs typeface="Arial" panose="020B0604020202020204" pitchFamily="34" charset="0"/>
              </a:rPr>
              <a:t>ROLES: </a:t>
            </a:r>
            <a:r>
              <a:rPr lang="en-US" sz="2400">
                <a:solidFill>
                  <a:schemeClr val="tx1">
                    <a:lumMod val="75000"/>
                    <a:lumOff val="25000"/>
                  </a:schemeClr>
                </a:solidFill>
                <a:latin typeface="Arial" panose="020B0604020202020204" pitchFamily="34" charset="0"/>
                <a:cs typeface="Arial" panose="020B0604020202020204" pitchFamily="34" charset="0"/>
              </a:rPr>
              <a:t>The Listener will have their back to the board. The Speaker will be facing the board. </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The Speaker will describe a word on the list </a:t>
            </a:r>
            <a:r>
              <a:rPr lang="en-US" sz="2400" b="1">
                <a:solidFill>
                  <a:schemeClr val="tx1">
                    <a:lumMod val="75000"/>
                    <a:lumOff val="25000"/>
                  </a:schemeClr>
                </a:solidFill>
                <a:latin typeface="Arial" panose="020B0604020202020204" pitchFamily="34" charset="0"/>
                <a:cs typeface="Arial" panose="020B0604020202020204" pitchFamily="34" charset="0"/>
              </a:rPr>
              <a:t>without using the word.</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The Listener will guess the word based on the description </a:t>
            </a:r>
            <a:r>
              <a:rPr lang="en-US" sz="2400" b="1">
                <a:solidFill>
                  <a:schemeClr val="tx1">
                    <a:lumMod val="75000"/>
                    <a:lumOff val="25000"/>
                  </a:schemeClr>
                </a:solidFill>
                <a:latin typeface="Arial" panose="020B0604020202020204" pitchFamily="34" charset="0"/>
                <a:cs typeface="Arial" panose="020B0604020202020204" pitchFamily="34" charset="0"/>
              </a:rPr>
              <a:t>without looking </a:t>
            </a:r>
            <a:br>
              <a:rPr lang="en-US" sz="2400" b="1">
                <a:solidFill>
                  <a:schemeClr val="tx1">
                    <a:lumMod val="75000"/>
                    <a:lumOff val="25000"/>
                  </a:schemeClr>
                </a:solidFill>
                <a:latin typeface="Arial" panose="020B0604020202020204" pitchFamily="34" charset="0"/>
                <a:cs typeface="Arial" panose="020B0604020202020204" pitchFamily="34" charset="0"/>
              </a:rPr>
            </a:br>
            <a:r>
              <a:rPr lang="en-US" sz="2400" b="1">
                <a:solidFill>
                  <a:schemeClr val="tx1">
                    <a:lumMod val="75000"/>
                    <a:lumOff val="25000"/>
                  </a:schemeClr>
                </a:solidFill>
                <a:latin typeface="Arial" panose="020B0604020202020204" pitchFamily="34" charset="0"/>
                <a:cs typeface="Arial" panose="020B0604020202020204" pitchFamily="34" charset="0"/>
              </a:rPr>
              <a:t>at the board. </a:t>
            </a: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When everyone is done, you will switch roles. (Wait for your teacher’s instructions.)</a:t>
            </a:r>
          </a:p>
          <a:p>
            <a:pPr>
              <a:spcAft>
                <a:spcPts val="18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 </a:t>
            </a:r>
          </a:p>
          <a:p>
            <a:pPr>
              <a:spcAft>
                <a:spcPts val="18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66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Catch Phrase (Directions for Speaker)</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307053" cy="3922295"/>
          </a:xfrm>
          <a:prstGeom prst="rect">
            <a:avLst/>
          </a:prstGeom>
          <a:noFill/>
        </p:spPr>
        <p:txBody>
          <a:bodyPr wrap="square" lIns="0" tIns="0" rIns="0" bIns="0">
            <a:noAutofit/>
          </a:bodyPr>
          <a:lstStyle/>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Directions for the Speaker </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In a moment, you will see a list of words having to do with school.</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Describe them to your partner and see if they can guess the word.</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You may </a:t>
            </a:r>
            <a:r>
              <a:rPr lang="en-US" sz="2400" b="1">
                <a:solidFill>
                  <a:schemeClr val="tx1">
                    <a:lumMod val="75000"/>
                    <a:lumOff val="25000"/>
                  </a:schemeClr>
                </a:solidFill>
                <a:latin typeface="Arial" panose="020B0604020202020204" pitchFamily="34" charset="0"/>
                <a:cs typeface="Arial" panose="020B0604020202020204" pitchFamily="34" charset="0"/>
              </a:rPr>
              <a:t>NOT</a:t>
            </a:r>
            <a:r>
              <a:rPr lang="en-US" sz="2400">
                <a:solidFill>
                  <a:schemeClr val="tx1">
                    <a:lumMod val="75000"/>
                    <a:lumOff val="25000"/>
                  </a:schemeClr>
                </a:solidFill>
                <a:latin typeface="Arial" panose="020B0604020202020204" pitchFamily="34" charset="0"/>
                <a:cs typeface="Arial" panose="020B0604020202020204" pitchFamily="34" charset="0"/>
              </a:rPr>
              <a:t> use the word in your description!</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If you finish before the rest of class, try to continue the activity by describing a word that has to do with school but is not on the list. </a:t>
            </a:r>
          </a:p>
          <a:p>
            <a:pPr>
              <a:lnSpc>
                <a:spcPct val="110000"/>
              </a:lnSpc>
              <a:spcAft>
                <a:spcPts val="1200"/>
              </a:spcAft>
            </a:pP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88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Pair activity: Catch Phrase</a:t>
            </a:r>
            <a:endParaRPr lang="en-US" sz="3200" b="1">
              <a:latin typeface="Arial Black" panose="020B0604020202020204" pitchFamily="34" charset="0"/>
              <a:cs typeface="Arial Black" panose="020B0604020202020204" pitchFamily="34" charset="0"/>
            </a:endParaRPr>
          </a:p>
        </p:txBody>
      </p:sp>
      <p:pic>
        <p:nvPicPr>
          <p:cNvPr id="4" name="Graphic 3">
            <a:extLst>
              <a:ext uri="{FF2B5EF4-FFF2-40B4-BE49-F238E27FC236}">
                <a16:creationId xmlns:a16="http://schemas.microsoft.com/office/drawing/2014/main" id="{4394CCC7-929F-9041-ADAA-99C4C01BB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7057" y="3164306"/>
            <a:ext cx="1608218" cy="1608218"/>
          </a:xfrm>
          <a:prstGeom prst="rect">
            <a:avLst/>
          </a:prstGeom>
        </p:spPr>
      </p:pic>
      <p:sp>
        <p:nvSpPr>
          <p:cNvPr id="8" name="TextBox 7">
            <a:extLst>
              <a:ext uri="{FF2B5EF4-FFF2-40B4-BE49-F238E27FC236}">
                <a16:creationId xmlns:a16="http://schemas.microsoft.com/office/drawing/2014/main" id="{4A7F6FEB-29B9-4348-B93A-C8A8A3D8D6D5}"/>
              </a:ext>
            </a:extLst>
          </p:cNvPr>
          <p:cNvSpPr txBox="1"/>
          <p:nvPr/>
        </p:nvSpPr>
        <p:spPr>
          <a:xfrm>
            <a:off x="1748593" y="2735515"/>
            <a:ext cx="10210800" cy="338554"/>
          </a:xfrm>
          <a:prstGeom prst="rect">
            <a:avLst/>
          </a:prstGeom>
          <a:noFill/>
        </p:spPr>
        <p:txBody>
          <a:bodyPr wrap="square" rtlCol="0">
            <a:spAutoFit/>
          </a:bodyPr>
          <a:lstStyle/>
          <a:p>
            <a:r>
              <a:rPr lang="en-US" sz="1600" b="1">
                <a:solidFill>
                  <a:srgbClr val="2C6754"/>
                </a:solidFill>
                <a:latin typeface="Arial" panose="020B0604020202020204" pitchFamily="34" charset="0"/>
                <a:cs typeface="Arial" panose="020B0604020202020204" pitchFamily="34" charset="0"/>
              </a:rPr>
              <a:t>	Board/PowerPoint 			Listener	   Speaker</a:t>
            </a:r>
          </a:p>
        </p:txBody>
      </p:sp>
      <p:pic>
        <p:nvPicPr>
          <p:cNvPr id="10" name="Graphic 9">
            <a:extLst>
              <a:ext uri="{FF2B5EF4-FFF2-40B4-BE49-F238E27FC236}">
                <a16:creationId xmlns:a16="http://schemas.microsoft.com/office/drawing/2014/main" id="{5C630FD4-9AA2-B14E-910A-642EE5B677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6078" y="3074069"/>
            <a:ext cx="1840831" cy="1840831"/>
          </a:xfrm>
          <a:prstGeom prst="rect">
            <a:avLst/>
          </a:prstGeom>
        </p:spPr>
      </p:pic>
    </p:spTree>
    <p:extLst>
      <p:ext uri="{BB962C8B-B14F-4D97-AF65-F5344CB8AC3E}">
        <p14:creationId xmlns:p14="http://schemas.microsoft.com/office/powerpoint/2010/main" val="132525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Catch Phrase</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9585158" cy="709864"/>
          </a:xfrm>
          <a:prstGeom prst="rect">
            <a:avLst/>
          </a:prstGeom>
          <a:noFill/>
        </p:spPr>
        <p:txBody>
          <a:bodyPr wrap="square" lIns="0" tIns="0" rIns="0" bIns="0">
            <a:noAutofit/>
          </a:bodyPr>
          <a:lstStyle/>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Describe these words to your partner without using the word:</a:t>
            </a:r>
          </a:p>
        </p:txBody>
      </p:sp>
      <p:sp>
        <p:nvSpPr>
          <p:cNvPr id="7" name="TextBox 6">
            <a:extLst>
              <a:ext uri="{FF2B5EF4-FFF2-40B4-BE49-F238E27FC236}">
                <a16:creationId xmlns:a16="http://schemas.microsoft.com/office/drawing/2014/main" id="{BCEB35B6-BBD9-CB47-89E4-158F71309F86}"/>
              </a:ext>
            </a:extLst>
          </p:cNvPr>
          <p:cNvSpPr txBox="1"/>
          <p:nvPr/>
        </p:nvSpPr>
        <p:spPr>
          <a:xfrm>
            <a:off x="990600" y="2454437"/>
            <a:ext cx="3617495" cy="3908263"/>
          </a:xfrm>
          <a:prstGeom prst="rect">
            <a:avLst/>
          </a:prstGeom>
          <a:noFill/>
        </p:spPr>
        <p:txBody>
          <a:bodyPr wrap="square" lIns="0" tIns="0" rIns="0" bIns="0">
            <a:noAutofit/>
          </a:bodyPr>
          <a:lstStyle/>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Book</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Desk</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Teacher</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Board (dry erase, etc.)</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Pen</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Ruler</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Door</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TV</a:t>
            </a:r>
          </a:p>
          <a:p>
            <a:pPr marL="457200" indent="-457200">
              <a:spcAft>
                <a:spcPts val="1200"/>
              </a:spcAft>
              <a:buFont typeface="+mj-lt"/>
              <a:buAutoNum type="arabicPeriod"/>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0C5927-255C-9545-B524-A0C72ED96A7A}"/>
              </a:ext>
            </a:extLst>
          </p:cNvPr>
          <p:cNvSpPr txBox="1"/>
          <p:nvPr/>
        </p:nvSpPr>
        <p:spPr>
          <a:xfrm>
            <a:off x="5153528" y="2454437"/>
            <a:ext cx="3617495" cy="3908263"/>
          </a:xfrm>
          <a:prstGeom prst="rect">
            <a:avLst/>
          </a:prstGeom>
          <a:noFill/>
        </p:spPr>
        <p:txBody>
          <a:bodyPr wrap="square" lIns="0" tIns="0" rIns="0" bIns="0">
            <a:noAutofit/>
          </a:bodyPr>
          <a:lstStyle/>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Eraser</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Math</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Locker</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Library</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Backpack</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Computer</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Bookcase</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Window</a:t>
            </a:r>
          </a:p>
          <a:p>
            <a:pPr marL="457200" indent="-457200">
              <a:spcAft>
                <a:spcPts val="1200"/>
              </a:spcAft>
              <a:buFont typeface="+mj-lt"/>
              <a:buAutoNum type="arabicPeriod" startAt="9"/>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45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Pair activity: Catch Phrase (switch roles)</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10210800" cy="2188077"/>
          </a:xfrm>
          <a:prstGeom prst="rect">
            <a:avLst/>
          </a:prstGeom>
          <a:noFill/>
        </p:spPr>
        <p:txBody>
          <a:bodyPr wrap="square" lIns="0" tIns="0" rIns="0" bIns="0">
            <a:noAutofit/>
          </a:bodyPr>
          <a:lstStyle/>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Nice work! Now it’s time to switch places! The Listener becomes the Speaker and the Speaker becomes the Listener.</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When you have traded places with your partner, give each other a high-five and keep your hands together and raised to show your teacher you’re ready to go.</a:t>
            </a:r>
          </a:p>
        </p:txBody>
      </p:sp>
      <p:pic>
        <p:nvPicPr>
          <p:cNvPr id="4" name="Graphic 3">
            <a:extLst>
              <a:ext uri="{FF2B5EF4-FFF2-40B4-BE49-F238E27FC236}">
                <a16:creationId xmlns:a16="http://schemas.microsoft.com/office/drawing/2014/main" id="{4394CCC7-929F-9041-ADAA-99C4C01BB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7057" y="4535905"/>
            <a:ext cx="1608218" cy="1608218"/>
          </a:xfrm>
          <a:prstGeom prst="rect">
            <a:avLst/>
          </a:prstGeom>
        </p:spPr>
      </p:pic>
      <p:sp>
        <p:nvSpPr>
          <p:cNvPr id="8" name="TextBox 7">
            <a:extLst>
              <a:ext uri="{FF2B5EF4-FFF2-40B4-BE49-F238E27FC236}">
                <a16:creationId xmlns:a16="http://schemas.microsoft.com/office/drawing/2014/main" id="{4A7F6FEB-29B9-4348-B93A-C8A8A3D8D6D5}"/>
              </a:ext>
            </a:extLst>
          </p:cNvPr>
          <p:cNvSpPr txBox="1"/>
          <p:nvPr/>
        </p:nvSpPr>
        <p:spPr>
          <a:xfrm>
            <a:off x="1748593" y="4107114"/>
            <a:ext cx="10210800" cy="338554"/>
          </a:xfrm>
          <a:prstGeom prst="rect">
            <a:avLst/>
          </a:prstGeom>
          <a:noFill/>
        </p:spPr>
        <p:txBody>
          <a:bodyPr wrap="square" rtlCol="0">
            <a:spAutoFit/>
          </a:bodyPr>
          <a:lstStyle/>
          <a:p>
            <a:r>
              <a:rPr lang="en-US" sz="1600" b="1">
                <a:solidFill>
                  <a:srgbClr val="2C6754"/>
                </a:solidFill>
                <a:latin typeface="Arial" panose="020B0604020202020204" pitchFamily="34" charset="0"/>
                <a:cs typeface="Arial" panose="020B0604020202020204" pitchFamily="34" charset="0"/>
              </a:rPr>
              <a:t>	Board/PowerPoint 			Listener	   Speaker</a:t>
            </a:r>
          </a:p>
        </p:txBody>
      </p:sp>
      <p:pic>
        <p:nvPicPr>
          <p:cNvPr id="10" name="Graphic 9">
            <a:extLst>
              <a:ext uri="{FF2B5EF4-FFF2-40B4-BE49-F238E27FC236}">
                <a16:creationId xmlns:a16="http://schemas.microsoft.com/office/drawing/2014/main" id="{5C630FD4-9AA2-B14E-910A-642EE5B677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6078" y="4445668"/>
            <a:ext cx="1840831" cy="1840831"/>
          </a:xfrm>
          <a:prstGeom prst="rect">
            <a:avLst/>
          </a:prstGeom>
        </p:spPr>
      </p:pic>
    </p:spTree>
    <p:extLst>
      <p:ext uri="{BB962C8B-B14F-4D97-AF65-F5344CB8AC3E}">
        <p14:creationId xmlns:p14="http://schemas.microsoft.com/office/powerpoint/2010/main" val="1972168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Catch Phrase (Directions for New Speaker)</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307053" cy="3922295"/>
          </a:xfrm>
          <a:prstGeom prst="rect">
            <a:avLst/>
          </a:prstGeom>
          <a:noFill/>
        </p:spPr>
        <p:txBody>
          <a:bodyPr wrap="square" lIns="0" tIns="0" rIns="0" bIns="0">
            <a:noAutofit/>
          </a:bodyPr>
          <a:lstStyle/>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Directions for the (new) Speaker </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In a moment, you will see a list of words.</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Describe them to your partner and see if they can guess the word.</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You may </a:t>
            </a:r>
            <a:r>
              <a:rPr lang="en-US" sz="2400" b="1">
                <a:solidFill>
                  <a:schemeClr val="tx1">
                    <a:lumMod val="75000"/>
                    <a:lumOff val="25000"/>
                  </a:schemeClr>
                </a:solidFill>
                <a:latin typeface="Arial" panose="020B0604020202020204" pitchFamily="34" charset="0"/>
                <a:cs typeface="Arial" panose="020B0604020202020204" pitchFamily="34" charset="0"/>
              </a:rPr>
              <a:t>NOT</a:t>
            </a:r>
            <a:r>
              <a:rPr lang="en-US" sz="2400">
                <a:solidFill>
                  <a:schemeClr val="tx1">
                    <a:lumMod val="75000"/>
                    <a:lumOff val="25000"/>
                  </a:schemeClr>
                </a:solidFill>
                <a:latin typeface="Arial" panose="020B0604020202020204" pitchFamily="34" charset="0"/>
                <a:cs typeface="Arial" panose="020B0604020202020204" pitchFamily="34" charset="0"/>
              </a:rPr>
              <a:t> use the word in your description!</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If you finish before the rest of class, try to continue the activity by describing a word that has to do with school but is not on the list. </a:t>
            </a:r>
          </a:p>
        </p:txBody>
      </p:sp>
    </p:spTree>
    <p:extLst>
      <p:ext uri="{BB962C8B-B14F-4D97-AF65-F5344CB8AC3E}">
        <p14:creationId xmlns:p14="http://schemas.microsoft.com/office/powerpoint/2010/main" val="212871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Activity: Catch Phrase</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9585158" cy="709864"/>
          </a:xfrm>
          <a:prstGeom prst="rect">
            <a:avLst/>
          </a:prstGeom>
          <a:noFill/>
        </p:spPr>
        <p:txBody>
          <a:bodyPr wrap="square" lIns="0" tIns="0" rIns="0" bIns="0">
            <a:noAutofit/>
          </a:bodyPr>
          <a:lstStyle/>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Describe these words to your partner without using the word:</a:t>
            </a:r>
          </a:p>
        </p:txBody>
      </p:sp>
      <p:sp>
        <p:nvSpPr>
          <p:cNvPr id="7" name="TextBox 6">
            <a:extLst>
              <a:ext uri="{FF2B5EF4-FFF2-40B4-BE49-F238E27FC236}">
                <a16:creationId xmlns:a16="http://schemas.microsoft.com/office/drawing/2014/main" id="{BCEB35B6-BBD9-CB47-89E4-158F71309F86}"/>
              </a:ext>
            </a:extLst>
          </p:cNvPr>
          <p:cNvSpPr txBox="1"/>
          <p:nvPr/>
        </p:nvSpPr>
        <p:spPr>
          <a:xfrm>
            <a:off x="990600" y="2454437"/>
            <a:ext cx="3617495" cy="3908263"/>
          </a:xfrm>
          <a:prstGeom prst="rect">
            <a:avLst/>
          </a:prstGeom>
          <a:noFill/>
        </p:spPr>
        <p:txBody>
          <a:bodyPr wrap="square" lIns="0" tIns="0" rIns="0" bIns="0">
            <a:noAutofit/>
          </a:bodyPr>
          <a:lstStyle/>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Scissors</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Lunch</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Paper</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Recess</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Pencil</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Student</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Report card</a:t>
            </a:r>
          </a:p>
          <a:p>
            <a:pPr marL="457200" indent="-457200">
              <a:spcAft>
                <a:spcPts val="1200"/>
              </a:spcAft>
              <a:buFont typeface="+mj-lt"/>
              <a:buAutoNum type="arabicPeriod"/>
            </a:pPr>
            <a:r>
              <a:rPr lang="en-US" sz="2000">
                <a:solidFill>
                  <a:schemeClr val="tx1">
                    <a:lumMod val="75000"/>
                    <a:lumOff val="25000"/>
                  </a:schemeClr>
                </a:solidFill>
                <a:latin typeface="Arial" panose="020B0604020202020204" pitchFamily="34" charset="0"/>
                <a:cs typeface="Arial" panose="020B0604020202020204" pitchFamily="34" charset="0"/>
              </a:rPr>
              <a:t>Physical Education (PE)</a:t>
            </a:r>
          </a:p>
          <a:p>
            <a:pPr marL="457200" indent="-457200">
              <a:spcAft>
                <a:spcPts val="1200"/>
              </a:spcAft>
              <a:buFont typeface="+mj-lt"/>
              <a:buAutoNum type="arabicPeriod"/>
            </a:pPr>
            <a:endParaRPr lang="en-US" sz="2000">
              <a:solidFill>
                <a:schemeClr val="tx1">
                  <a:lumMod val="75000"/>
                  <a:lumOff val="25000"/>
                </a:schemeClr>
              </a:solidFill>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0C5927-255C-9545-B524-A0C72ED96A7A}"/>
              </a:ext>
            </a:extLst>
          </p:cNvPr>
          <p:cNvSpPr txBox="1"/>
          <p:nvPr/>
        </p:nvSpPr>
        <p:spPr>
          <a:xfrm>
            <a:off x="5153528" y="2454437"/>
            <a:ext cx="3617495" cy="3908263"/>
          </a:xfrm>
          <a:prstGeom prst="rect">
            <a:avLst/>
          </a:prstGeom>
          <a:noFill/>
        </p:spPr>
        <p:txBody>
          <a:bodyPr wrap="square" lIns="0" tIns="0" rIns="0" bIns="0">
            <a:noAutofit/>
          </a:bodyPr>
          <a:lstStyle/>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Mouse (for a computer)  </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Calendar</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Chair</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School</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Class photo</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Principal</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Internet</a:t>
            </a:r>
          </a:p>
          <a:p>
            <a:pPr marL="457200" indent="-457200">
              <a:spcAft>
                <a:spcPts val="1200"/>
              </a:spcAft>
              <a:buFont typeface="+mj-lt"/>
              <a:buAutoNum type="arabicPeriod" startAt="9"/>
            </a:pPr>
            <a:r>
              <a:rPr lang="en-US" sz="2000">
                <a:solidFill>
                  <a:schemeClr val="tx1">
                    <a:lumMod val="75000"/>
                    <a:lumOff val="25000"/>
                  </a:schemeClr>
                </a:solidFill>
                <a:latin typeface="Arial" panose="020B0604020202020204" pitchFamily="34" charset="0"/>
                <a:cs typeface="Arial" panose="020B0604020202020204" pitchFamily="34" charset="0"/>
              </a:rPr>
              <a:t> School bus </a:t>
            </a:r>
          </a:p>
          <a:p>
            <a:pPr marL="457200" indent="-457200">
              <a:spcAft>
                <a:spcPts val="1200"/>
              </a:spcAft>
              <a:buFont typeface="+mj-lt"/>
              <a:buAutoNum type="arabicPeriod" startAt="9"/>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86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43643"/>
          </a:xfrm>
        </p:spPr>
        <p:txBody>
          <a:bodyPr/>
          <a:lstStyle/>
          <a:p>
            <a:r>
              <a:rPr lang="en-US" sz="3200" b="1"/>
              <a:t>Indigenous languages loan some of their words </a:t>
            </a:r>
            <a:br>
              <a:rPr lang="en-US" sz="3200" b="1"/>
            </a:br>
            <a:r>
              <a:rPr lang="en-US" sz="3200" b="1"/>
              <a:t>to English, too</a:t>
            </a:r>
          </a:p>
        </p:txBody>
      </p:sp>
      <p:sp>
        <p:nvSpPr>
          <p:cNvPr id="12" name="TextBox 4">
            <a:extLst>
              <a:ext uri="{FF2B5EF4-FFF2-40B4-BE49-F238E27FC236}">
                <a16:creationId xmlns:a16="http://schemas.microsoft.com/office/drawing/2014/main" id="{0EC527F0-AF90-FD4F-8059-4CD18ED3E43C}"/>
              </a:ext>
            </a:extLst>
          </p:cNvPr>
          <p:cNvSpPr txBox="1"/>
          <p:nvPr/>
        </p:nvSpPr>
        <p:spPr>
          <a:xfrm>
            <a:off x="7734750" y="4851387"/>
            <a:ext cx="3322755" cy="1092607"/>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“kayak”</a:t>
            </a:r>
          </a:p>
          <a:p>
            <a:pPr algn="ctr"/>
            <a:r>
              <a:rPr lang="en-US" sz="2000" b="1" i="1">
                <a:latin typeface="Arial" panose="020B0604020202020204" pitchFamily="34" charset="0"/>
                <a:cs typeface="Arial" panose="020B0604020202020204" pitchFamily="34" charset="0"/>
              </a:rPr>
              <a:t>Qajaq – </a:t>
            </a:r>
            <a:r>
              <a:rPr lang="en-US" sz="2000" i="1">
                <a:latin typeface="Arial" panose="020B0604020202020204" pitchFamily="34" charset="0"/>
                <a:cs typeface="Arial" panose="020B0604020202020204" pitchFamily="34" charset="0"/>
              </a:rPr>
              <a:t>a loan word from the Inuktitut language</a:t>
            </a:r>
          </a:p>
        </p:txBody>
      </p:sp>
      <p:sp>
        <p:nvSpPr>
          <p:cNvPr id="13" name="TextBox 5">
            <a:extLst>
              <a:ext uri="{FF2B5EF4-FFF2-40B4-BE49-F238E27FC236}">
                <a16:creationId xmlns:a16="http://schemas.microsoft.com/office/drawing/2014/main" id="{C1799486-254D-1F4B-9405-E829DB0F70FC}"/>
              </a:ext>
            </a:extLst>
          </p:cNvPr>
          <p:cNvSpPr txBox="1"/>
          <p:nvPr/>
        </p:nvSpPr>
        <p:spPr>
          <a:xfrm>
            <a:off x="4435133" y="4849522"/>
            <a:ext cx="3270307" cy="1092607"/>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“barbecue”</a:t>
            </a:r>
          </a:p>
          <a:p>
            <a:pPr algn="ctr"/>
            <a:r>
              <a:rPr lang="en-US" sz="2000" b="1" i="1" err="1">
                <a:latin typeface="Arial" panose="020B0604020202020204" pitchFamily="34" charset="0"/>
                <a:cs typeface="Arial" panose="020B0604020202020204" pitchFamily="34" charset="0"/>
              </a:rPr>
              <a:t>Barbacòa</a:t>
            </a:r>
            <a:r>
              <a:rPr lang="en-US" sz="2000" b="1" i="1">
                <a:latin typeface="Arial" panose="020B0604020202020204" pitchFamily="34" charset="0"/>
                <a:cs typeface="Arial" panose="020B0604020202020204" pitchFamily="34" charset="0"/>
              </a:rPr>
              <a:t> – </a:t>
            </a:r>
            <a:r>
              <a:rPr lang="en-US" sz="2000" i="1">
                <a:latin typeface="Arial" panose="020B0604020202020204" pitchFamily="34" charset="0"/>
                <a:cs typeface="Arial" panose="020B0604020202020204" pitchFamily="34" charset="0"/>
              </a:rPr>
              <a:t>also comes from the </a:t>
            </a:r>
            <a:r>
              <a:rPr lang="en-US" sz="2000" i="1" err="1">
                <a:latin typeface="Arial" panose="020B0604020202020204" pitchFamily="34" charset="0"/>
                <a:cs typeface="Arial" panose="020B0604020202020204" pitchFamily="34" charset="0"/>
              </a:rPr>
              <a:t>Taíno</a:t>
            </a:r>
            <a:r>
              <a:rPr lang="en-US" sz="2000" i="1">
                <a:latin typeface="Arial" panose="020B0604020202020204" pitchFamily="34" charset="0"/>
                <a:cs typeface="Arial" panose="020B0604020202020204" pitchFamily="34" charset="0"/>
              </a:rPr>
              <a:t> language</a:t>
            </a:r>
          </a:p>
        </p:txBody>
      </p:sp>
      <p:sp>
        <p:nvSpPr>
          <p:cNvPr id="14" name="TextBox 6">
            <a:extLst>
              <a:ext uri="{FF2B5EF4-FFF2-40B4-BE49-F238E27FC236}">
                <a16:creationId xmlns:a16="http://schemas.microsoft.com/office/drawing/2014/main" id="{6C0D9A56-C796-5B46-8A96-2A92EC6FE33A}"/>
              </a:ext>
            </a:extLst>
          </p:cNvPr>
          <p:cNvSpPr txBox="1"/>
          <p:nvPr/>
        </p:nvSpPr>
        <p:spPr>
          <a:xfrm>
            <a:off x="786976" y="4849522"/>
            <a:ext cx="3587715" cy="1092607"/>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“hammock”</a:t>
            </a:r>
          </a:p>
          <a:p>
            <a:pPr algn="ctr"/>
            <a:r>
              <a:rPr lang="en-US" sz="2000" b="1" i="1" err="1">
                <a:latin typeface="Arial" panose="020B0604020202020204" pitchFamily="34" charset="0"/>
                <a:cs typeface="Arial" panose="020B0604020202020204" pitchFamily="34" charset="0"/>
              </a:rPr>
              <a:t>Hamaca</a:t>
            </a:r>
            <a:r>
              <a:rPr lang="en-US" sz="2000" b="1" i="1">
                <a:latin typeface="Arial" panose="020B0604020202020204" pitchFamily="34" charset="0"/>
                <a:cs typeface="Arial" panose="020B0604020202020204" pitchFamily="34" charset="0"/>
              </a:rPr>
              <a:t> – </a:t>
            </a:r>
            <a:r>
              <a:rPr lang="en-US" sz="2000" i="1">
                <a:latin typeface="Arial" panose="020B0604020202020204" pitchFamily="34" charset="0"/>
                <a:cs typeface="Arial" panose="020B0604020202020204" pitchFamily="34" charset="0"/>
              </a:rPr>
              <a:t>a loan word from the </a:t>
            </a:r>
            <a:r>
              <a:rPr lang="en-US" sz="2000" i="1" err="1">
                <a:latin typeface="Arial" panose="020B0604020202020204" pitchFamily="34" charset="0"/>
                <a:cs typeface="Arial" panose="020B0604020202020204" pitchFamily="34" charset="0"/>
              </a:rPr>
              <a:t>Taíno</a:t>
            </a:r>
            <a:r>
              <a:rPr lang="en-US" sz="2000" i="1">
                <a:latin typeface="Arial" panose="020B0604020202020204" pitchFamily="34" charset="0"/>
                <a:cs typeface="Arial" panose="020B0604020202020204" pitchFamily="34" charset="0"/>
              </a:rPr>
              <a:t> language</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599" y="1828800"/>
            <a:ext cx="10646080" cy="843643"/>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Can you think of any words you know that come from Indigenous languages? </a:t>
            </a:r>
          </a:p>
          <a:p>
            <a:r>
              <a:rPr lang="en-US" sz="2400" b="1">
                <a:solidFill>
                  <a:schemeClr val="tx1">
                    <a:lumMod val="75000"/>
                    <a:lumOff val="25000"/>
                  </a:schemeClr>
                </a:solidFill>
                <a:latin typeface="Arial" panose="020B0604020202020204" pitchFamily="34" charset="0"/>
                <a:cs typeface="Arial" panose="020B0604020202020204" pitchFamily="34" charset="0"/>
              </a:rPr>
              <a:t>Some examples... </a:t>
            </a:r>
          </a:p>
          <a:p>
            <a:endParaRPr lang="en-US" sz="2400">
              <a:solidFill>
                <a:schemeClr val="tx1">
                  <a:lumMod val="75000"/>
                  <a:lumOff val="25000"/>
                </a:schemeClr>
              </a:solidFill>
              <a:latin typeface="Arial" panose="020B0604020202020204" pitchFamily="34" charset="0"/>
              <a:cs typeface="Arial" panose="020B0604020202020204" pitchFamily="34" charset="0"/>
            </a:endParaRPr>
          </a:p>
          <a:p>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pic>
        <p:nvPicPr>
          <p:cNvPr id="16" name="Picture 15" descr="Hammock in a garden">
            <a:extLst>
              <a:ext uri="{FF2B5EF4-FFF2-40B4-BE49-F238E27FC236}">
                <a16:creationId xmlns:a16="http://schemas.microsoft.com/office/drawing/2014/main" id="{F0E84CE8-6A39-2741-9E7A-1D510EA168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0692" y="2850814"/>
            <a:ext cx="1840282" cy="1835416"/>
          </a:xfrm>
          <a:prstGeom prst="ellipse">
            <a:avLst/>
          </a:prstGeom>
        </p:spPr>
      </p:pic>
      <p:pic>
        <p:nvPicPr>
          <p:cNvPr id="17" name="Picture 16" descr="A person grilling patty and bbq">
            <a:extLst>
              <a:ext uri="{FF2B5EF4-FFF2-40B4-BE49-F238E27FC236}">
                <a16:creationId xmlns:a16="http://schemas.microsoft.com/office/drawing/2014/main" id="{36848CF0-D497-9240-8866-8094EC1D0E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0146" y="2850814"/>
            <a:ext cx="1840282" cy="1835417"/>
          </a:xfrm>
          <a:prstGeom prst="ellipse">
            <a:avLst/>
          </a:prstGeom>
        </p:spPr>
      </p:pic>
      <p:pic>
        <p:nvPicPr>
          <p:cNvPr id="18" name="Picture 17" descr="A person kayaking on a body of water">
            <a:extLst>
              <a:ext uri="{FF2B5EF4-FFF2-40B4-BE49-F238E27FC236}">
                <a16:creationId xmlns:a16="http://schemas.microsoft.com/office/drawing/2014/main" id="{1D75A007-4CBC-F645-A3E8-C94D590BB7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5987" y="2852679"/>
            <a:ext cx="1840283" cy="1835417"/>
          </a:xfrm>
          <a:prstGeom prst="ellipse">
            <a:avLst/>
          </a:prstGeom>
        </p:spPr>
      </p:pic>
    </p:spTree>
    <p:extLst>
      <p:ext uri="{BB962C8B-B14F-4D97-AF65-F5344CB8AC3E}">
        <p14:creationId xmlns:p14="http://schemas.microsoft.com/office/powerpoint/2010/main" val="26365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Debrief</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600" y="1828800"/>
            <a:ext cx="9585158" cy="409074"/>
          </a:xfrm>
          <a:prstGeom prst="rect">
            <a:avLst/>
          </a:prstGeom>
          <a:noFill/>
        </p:spPr>
        <p:txBody>
          <a:bodyPr wrap="square" lIns="0" tIns="0" rIns="0" bIns="0">
            <a:noAutofit/>
          </a:bodyPr>
          <a:lstStyle/>
          <a:p>
            <a:pPr>
              <a:spcAft>
                <a:spcPts val="1800"/>
              </a:spcAft>
            </a:pPr>
            <a:r>
              <a:rPr lang="en-US" sz="2400">
                <a:solidFill>
                  <a:schemeClr val="tx1">
                    <a:lumMod val="75000"/>
                    <a:lumOff val="25000"/>
                  </a:schemeClr>
                </a:solidFill>
                <a:latin typeface="Arial" panose="020B0604020202020204" pitchFamily="34" charset="0"/>
                <a:cs typeface="Arial" panose="020B0604020202020204" pitchFamily="34" charset="0"/>
              </a:rPr>
              <a:t>So, what does this activity have to do with Dee-</a:t>
            </a:r>
            <a:r>
              <a:rPr lang="en-US" sz="2400" err="1">
                <a:solidFill>
                  <a:schemeClr val="tx1">
                    <a:lumMod val="75000"/>
                    <a:lumOff val="25000"/>
                  </a:schemeClr>
                </a:solidFill>
                <a:latin typeface="Arial" panose="020B0604020202020204" pitchFamily="34" charset="0"/>
                <a:cs typeface="Arial" panose="020B0604020202020204" pitchFamily="34" charset="0"/>
              </a:rPr>
              <a:t>ni</a:t>
            </a:r>
            <a:r>
              <a:rPr lang="en-US" sz="240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6" name="Straight Arrow Connector 5">
            <a:extLst>
              <a:ext uri="{FF2B5EF4-FFF2-40B4-BE49-F238E27FC236}">
                <a16:creationId xmlns:a16="http://schemas.microsoft.com/office/drawing/2014/main" id="{885F67FC-3599-7241-9FC6-543C89ACFCDE}"/>
              </a:ext>
            </a:extLst>
          </p:cNvPr>
          <p:cNvCxnSpPr>
            <a:cxnSpLocks/>
          </p:cNvCxnSpPr>
          <p:nvPr/>
        </p:nvCxnSpPr>
        <p:spPr>
          <a:xfrm>
            <a:off x="4740437" y="4138869"/>
            <a:ext cx="1427755" cy="0"/>
          </a:xfrm>
          <a:prstGeom prst="straightConnector1">
            <a:avLst/>
          </a:prstGeom>
          <a:ln w="57150">
            <a:solidFill>
              <a:srgbClr val="2C67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9F4855-F07F-D54A-83BB-DA56C88B9A9D}"/>
              </a:ext>
            </a:extLst>
          </p:cNvPr>
          <p:cNvCxnSpPr>
            <a:cxnSpLocks/>
          </p:cNvCxnSpPr>
          <p:nvPr/>
        </p:nvCxnSpPr>
        <p:spPr>
          <a:xfrm>
            <a:off x="4740437" y="4668258"/>
            <a:ext cx="1427755" cy="0"/>
          </a:xfrm>
          <a:prstGeom prst="straightConnector1">
            <a:avLst/>
          </a:prstGeom>
          <a:ln w="57150">
            <a:solidFill>
              <a:srgbClr val="2C67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D27AEA-57E0-4D44-BD36-2BBDC6BA1608}"/>
              </a:ext>
            </a:extLst>
          </p:cNvPr>
          <p:cNvSpPr txBox="1"/>
          <p:nvPr/>
        </p:nvSpPr>
        <p:spPr>
          <a:xfrm>
            <a:off x="3096119" y="3922302"/>
            <a:ext cx="1572126" cy="1052764"/>
          </a:xfrm>
          <a:prstGeom prst="rect">
            <a:avLst/>
          </a:prstGeom>
          <a:noFill/>
        </p:spPr>
        <p:txBody>
          <a:bodyPr wrap="square" lIns="0" tIns="0" rIns="0" bIns="0">
            <a:noAutofit/>
          </a:bodyPr>
          <a:lstStyle/>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Pencil</a:t>
            </a:r>
          </a:p>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Backpack</a:t>
            </a:r>
            <a:endParaRPr lang="en-US" sz="240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779472E-0A32-B944-B739-CC94139CCED3}"/>
              </a:ext>
            </a:extLst>
          </p:cNvPr>
          <p:cNvSpPr txBox="1"/>
          <p:nvPr/>
        </p:nvSpPr>
        <p:spPr>
          <a:xfrm>
            <a:off x="6380744" y="3922302"/>
            <a:ext cx="3906253" cy="1052764"/>
          </a:xfrm>
          <a:prstGeom prst="rect">
            <a:avLst/>
          </a:prstGeom>
          <a:noFill/>
        </p:spPr>
        <p:txBody>
          <a:bodyPr wrap="square" lIns="0" tIns="0" rIns="0" bIns="0">
            <a:noAutofit/>
          </a:bodyPr>
          <a:lstStyle/>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One </a:t>
            </a:r>
            <a:r>
              <a:rPr lang="en-US" sz="2400" b="1">
                <a:solidFill>
                  <a:schemeClr val="tx1">
                    <a:lumMod val="75000"/>
                    <a:lumOff val="25000"/>
                  </a:schemeClr>
                </a:solidFill>
                <a:latin typeface="Arial" panose="020B0604020202020204" pitchFamily="34" charset="0"/>
                <a:cs typeface="Arial" panose="020B0604020202020204" pitchFamily="34" charset="0"/>
              </a:rPr>
              <a:t>writes</a:t>
            </a:r>
            <a:r>
              <a:rPr lang="en-US" sz="2400">
                <a:solidFill>
                  <a:schemeClr val="tx1">
                    <a:lumMod val="75000"/>
                    <a:lumOff val="25000"/>
                  </a:schemeClr>
                </a:solidFill>
                <a:latin typeface="Arial" panose="020B0604020202020204" pitchFamily="34" charset="0"/>
                <a:cs typeface="Arial" panose="020B0604020202020204" pitchFamily="34" charset="0"/>
              </a:rPr>
              <a:t> with it</a:t>
            </a:r>
          </a:p>
          <a:p>
            <a:pPr>
              <a:lnSpc>
                <a:spcPct val="110000"/>
              </a:lnSpc>
              <a:spcAft>
                <a:spcPts val="1200"/>
              </a:spcAft>
            </a:pPr>
            <a:r>
              <a:rPr lang="en-US" sz="2400">
                <a:solidFill>
                  <a:schemeClr val="tx1">
                    <a:lumMod val="75000"/>
                    <a:lumOff val="25000"/>
                  </a:schemeClr>
                </a:solidFill>
                <a:latin typeface="Arial" panose="020B0604020202020204" pitchFamily="34" charset="0"/>
                <a:cs typeface="Arial" panose="020B0604020202020204" pitchFamily="34" charset="0"/>
              </a:rPr>
              <a:t>One </a:t>
            </a:r>
            <a:r>
              <a:rPr lang="en-US" sz="2400" b="1">
                <a:solidFill>
                  <a:schemeClr val="tx1">
                    <a:lumMod val="75000"/>
                    <a:lumOff val="25000"/>
                  </a:schemeClr>
                </a:solidFill>
                <a:latin typeface="Arial" panose="020B0604020202020204" pitchFamily="34" charset="0"/>
                <a:cs typeface="Arial" panose="020B0604020202020204" pitchFamily="34" charset="0"/>
              </a:rPr>
              <a:t>carries</a:t>
            </a:r>
            <a:r>
              <a:rPr lang="en-US" sz="2400">
                <a:solidFill>
                  <a:schemeClr val="tx1">
                    <a:lumMod val="75000"/>
                    <a:lumOff val="25000"/>
                  </a:schemeClr>
                </a:solidFill>
                <a:latin typeface="Arial" panose="020B0604020202020204" pitchFamily="34" charset="0"/>
                <a:cs typeface="Arial" panose="020B0604020202020204" pitchFamily="34" charset="0"/>
              </a:rPr>
              <a:t> books and school supplies in it</a:t>
            </a:r>
          </a:p>
        </p:txBody>
      </p:sp>
      <p:sp>
        <p:nvSpPr>
          <p:cNvPr id="13" name="TextBox 12">
            <a:extLst>
              <a:ext uri="{FF2B5EF4-FFF2-40B4-BE49-F238E27FC236}">
                <a16:creationId xmlns:a16="http://schemas.microsoft.com/office/drawing/2014/main" id="{F1D0C6E0-AEFB-9743-A606-F516E76483E8}"/>
              </a:ext>
            </a:extLst>
          </p:cNvPr>
          <p:cNvSpPr txBox="1"/>
          <p:nvPr/>
        </p:nvSpPr>
        <p:spPr>
          <a:xfrm>
            <a:off x="3096119" y="2600243"/>
            <a:ext cx="2169699" cy="1052764"/>
          </a:xfrm>
          <a:prstGeom prst="rect">
            <a:avLst/>
          </a:prstGeom>
          <a:noFill/>
        </p:spPr>
        <p:txBody>
          <a:bodyPr wrap="square" lIns="0" tIns="0" rIns="0" bIns="0">
            <a:noAutofit/>
          </a:bodyPr>
          <a:lstStyle/>
          <a:p>
            <a:r>
              <a:rPr lang="en-US" sz="2400" b="1">
                <a:solidFill>
                  <a:srgbClr val="2C6754"/>
                </a:solidFill>
                <a:latin typeface="Arial" panose="020B0604020202020204" pitchFamily="34" charset="0"/>
                <a:cs typeface="Arial" panose="020B0604020202020204" pitchFamily="34" charset="0"/>
              </a:rPr>
              <a:t>Noun-based words/things </a:t>
            </a:r>
          </a:p>
          <a:p>
            <a:r>
              <a:rPr lang="en-US" sz="2400" b="1" i="1">
                <a:solidFill>
                  <a:srgbClr val="2C6754"/>
                </a:solidFill>
                <a:latin typeface="Arial" panose="020B0604020202020204" pitchFamily="34" charset="0"/>
                <a:cs typeface="Arial" panose="020B0604020202020204" pitchFamily="34" charset="0"/>
              </a:rPr>
              <a:t>(as in English)</a:t>
            </a:r>
          </a:p>
        </p:txBody>
      </p:sp>
      <p:sp>
        <p:nvSpPr>
          <p:cNvPr id="14" name="TextBox 13">
            <a:extLst>
              <a:ext uri="{FF2B5EF4-FFF2-40B4-BE49-F238E27FC236}">
                <a16:creationId xmlns:a16="http://schemas.microsoft.com/office/drawing/2014/main" id="{EE8771C2-C711-DE4A-899E-4E39993C72C4}"/>
              </a:ext>
            </a:extLst>
          </p:cNvPr>
          <p:cNvSpPr txBox="1"/>
          <p:nvPr/>
        </p:nvSpPr>
        <p:spPr>
          <a:xfrm>
            <a:off x="6380744" y="2600243"/>
            <a:ext cx="2907636" cy="1052764"/>
          </a:xfrm>
          <a:prstGeom prst="rect">
            <a:avLst/>
          </a:prstGeom>
          <a:noFill/>
        </p:spPr>
        <p:txBody>
          <a:bodyPr wrap="square" lIns="0" tIns="0" rIns="0" bIns="0">
            <a:noAutofit/>
          </a:bodyPr>
          <a:lstStyle/>
          <a:p>
            <a:r>
              <a:rPr lang="en-US" sz="2400" b="1">
                <a:solidFill>
                  <a:srgbClr val="2C6754"/>
                </a:solidFill>
                <a:latin typeface="Arial" panose="020B0604020202020204" pitchFamily="34" charset="0"/>
                <a:cs typeface="Arial" panose="020B0604020202020204" pitchFamily="34" charset="0"/>
              </a:rPr>
              <a:t>Verb-based words/actions </a:t>
            </a:r>
          </a:p>
          <a:p>
            <a:r>
              <a:rPr lang="en-US" sz="2400" b="1" i="1">
                <a:solidFill>
                  <a:srgbClr val="2C6754"/>
                </a:solidFill>
                <a:latin typeface="Arial" panose="020B0604020202020204" pitchFamily="34" charset="0"/>
                <a:cs typeface="Arial" panose="020B0604020202020204" pitchFamily="34" charset="0"/>
              </a:rPr>
              <a:t>(as in Dee-</a:t>
            </a:r>
            <a:r>
              <a:rPr lang="en-US" sz="2400" b="1" i="1" err="1">
                <a:solidFill>
                  <a:srgbClr val="2C6754"/>
                </a:solidFill>
                <a:latin typeface="Arial" panose="020B0604020202020204" pitchFamily="34" charset="0"/>
                <a:cs typeface="Arial" panose="020B0604020202020204" pitchFamily="34" charset="0"/>
              </a:rPr>
              <a:t>ni</a:t>
            </a:r>
            <a:r>
              <a:rPr lang="en-US" sz="2400" b="1" i="1">
                <a:solidFill>
                  <a:srgbClr val="2C675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09103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New words in Dee-</a:t>
            </a:r>
            <a:r>
              <a:rPr lang="en-US" sz="3200" b="1" err="1"/>
              <a:t>ni</a:t>
            </a:r>
            <a:r>
              <a:rPr lang="en-US" sz="3200" b="1"/>
              <a:t>’</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1002632" y="1419723"/>
            <a:ext cx="10198768" cy="4716379"/>
          </a:xfrm>
          <a:prstGeom prst="rect">
            <a:avLst/>
          </a:prstGeom>
          <a:noFill/>
        </p:spPr>
        <p:txBody>
          <a:bodyPr wrap="square" lIns="0" tIns="0" rIns="0" bIns="0">
            <a:noAutofit/>
          </a:bodyPr>
          <a:lstStyle/>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me’-</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tr’a</a:t>
            </a:r>
            <a:r>
              <a:rPr lang="en-US" sz="2000" b="1">
                <a:solidFill>
                  <a:schemeClr val="tx1">
                    <a:lumMod val="75000"/>
                    <a:lumOff val="25000"/>
                  </a:schemeClr>
                </a:solidFill>
                <a:latin typeface="Arial" panose="020B0604020202020204" pitchFamily="34" charset="0"/>
                <a:cs typeface="Arial" panose="020B0604020202020204" pitchFamily="34" charset="0"/>
              </a:rPr>
              <a:t>’-‘a </a:t>
            </a:r>
            <a:r>
              <a:rPr lang="en-US" sz="2000">
                <a:solidFill>
                  <a:schemeClr val="tx1">
                    <a:lumMod val="75000"/>
                    <a:lumOff val="25000"/>
                  </a:schemeClr>
                </a:solidFill>
                <a:latin typeface="Arial" panose="020B0604020202020204" pitchFamily="34" charset="0"/>
                <a:cs typeface="Arial" panose="020B0604020202020204" pitchFamily="34" charset="0"/>
              </a:rPr>
              <a:t>(into it one talks) </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mvlh-ch’ee-tr’a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(with it one eats)</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gaa</a:t>
            </a:r>
            <a:r>
              <a:rPr lang="en-US" sz="2000" b="1">
                <a:solidFill>
                  <a:schemeClr val="tx1">
                    <a:lumMod val="75000"/>
                    <a:lumOff val="25000"/>
                  </a:schemeClr>
                </a:solidFill>
                <a:latin typeface="Arial" panose="020B0604020202020204" pitchFamily="34" charset="0"/>
                <a:cs typeface="Arial" panose="020B0604020202020204" pitchFamily="34" charset="0"/>
              </a:rPr>
              <a:t>-be me’-‘</a:t>
            </a:r>
            <a:r>
              <a:rPr lang="en-US" sz="2000" b="1" err="1">
                <a:solidFill>
                  <a:schemeClr val="tx1">
                    <a:lumMod val="75000"/>
                    <a:lumOff val="25000"/>
                  </a:schemeClr>
                </a:solidFill>
                <a:latin typeface="Arial" panose="020B0604020202020204" pitchFamily="34" charset="0"/>
                <a:cs typeface="Arial" panose="020B0604020202020204" pitchFamily="34" charset="0"/>
              </a:rPr>
              <a:t>vtlh</a:t>
            </a:r>
            <a:r>
              <a:rPr lang="en-US" sz="2000" b="1">
                <a:solidFill>
                  <a:schemeClr val="tx1">
                    <a:lumMod val="75000"/>
                    <a:lumOff val="25000"/>
                  </a:schemeClr>
                </a:solidFill>
                <a:latin typeface="Arial" panose="020B0604020202020204" pitchFamily="34" charset="0"/>
                <a:cs typeface="Arial" panose="020B0604020202020204" pitchFamily="34" charset="0"/>
              </a:rPr>
              <a:t>-sri </a:t>
            </a:r>
            <a:r>
              <a:rPr lang="en-US" sz="2000">
                <a:solidFill>
                  <a:schemeClr val="tx1">
                    <a:lumMod val="75000"/>
                    <a:lumOff val="25000"/>
                  </a:schemeClr>
                </a:solidFill>
                <a:latin typeface="Arial" panose="020B0604020202020204" pitchFamily="34" charset="0"/>
                <a:cs typeface="Arial" panose="020B0604020202020204" pitchFamily="34" charset="0"/>
              </a:rPr>
              <a:t>(one makes coffee inside it)</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daa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tr’vs</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(one sits in it)</a:t>
            </a:r>
          </a:p>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me’-‘aa-</a:t>
            </a:r>
            <a:r>
              <a:rPr lang="en-US" sz="2000" b="1" err="1">
                <a:solidFill>
                  <a:schemeClr val="tx1">
                    <a:lumMod val="75000"/>
                    <a:lumOff val="25000"/>
                  </a:schemeClr>
                </a:solidFill>
                <a:latin typeface="Arial" panose="020B0604020202020204" pitchFamily="34" charset="0"/>
                <a:cs typeface="Arial" panose="020B0604020202020204" pitchFamily="34" charset="0"/>
              </a:rPr>
              <a:t>wvtlh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ts’it</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(one learns inside it)</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ghu</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mvlh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tr’vlh</a:t>
            </a:r>
            <a:r>
              <a:rPr lang="en-US" sz="2000" b="1">
                <a:solidFill>
                  <a:schemeClr val="tx1">
                    <a:lumMod val="75000"/>
                    <a:lumOff val="25000"/>
                  </a:schemeClr>
                </a:solidFill>
                <a:latin typeface="Arial" panose="020B0604020202020204" pitchFamily="34" charset="0"/>
                <a:cs typeface="Arial" panose="020B0604020202020204" pitchFamily="34" charset="0"/>
              </a:rPr>
              <a:t>-de </a:t>
            </a:r>
            <a:r>
              <a:rPr lang="en-US" sz="2000">
                <a:solidFill>
                  <a:schemeClr val="tx1">
                    <a:lumMod val="75000"/>
                    <a:lumOff val="25000"/>
                  </a:schemeClr>
                </a:solidFill>
                <a:latin typeface="Arial" panose="020B0604020202020204" pitchFamily="34" charset="0"/>
                <a:cs typeface="Arial" panose="020B0604020202020204" pitchFamily="34" charset="0"/>
              </a:rPr>
              <a:t>(one cleans their teeth with it)</a:t>
            </a:r>
          </a:p>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ee</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nalh</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(it runs over the ground)</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ch’aa</a:t>
            </a:r>
            <a:r>
              <a:rPr lang="en-US" sz="2000" b="1">
                <a:solidFill>
                  <a:schemeClr val="tx1">
                    <a:lumMod val="75000"/>
                    <a:lumOff val="25000"/>
                  </a:schemeClr>
                </a:solidFill>
                <a:latin typeface="Arial" panose="020B0604020202020204" pitchFamily="34" charset="0"/>
                <a:cs typeface="Arial" panose="020B0604020202020204" pitchFamily="34" charset="0"/>
              </a:rPr>
              <a:t>-bay-</a:t>
            </a:r>
            <a:r>
              <a:rPr lang="en-US" sz="2000" b="1" err="1">
                <a:solidFill>
                  <a:schemeClr val="tx1">
                    <a:lumMod val="75000"/>
                    <a:lumOff val="25000"/>
                  </a:schemeClr>
                </a:solidFill>
                <a:latin typeface="Arial" panose="020B0604020202020204" pitchFamily="34" charset="0"/>
                <a:cs typeface="Arial" panose="020B0604020202020204" pitchFamily="34" charset="0"/>
              </a:rPr>
              <a:t>yu</a:t>
            </a:r>
            <a:r>
              <a:rPr lang="en-US" sz="2000" b="1">
                <a:solidFill>
                  <a:schemeClr val="tx1">
                    <a:lumMod val="75000"/>
                    <a:lumOff val="25000"/>
                  </a:schemeClr>
                </a:solidFill>
                <a:latin typeface="Arial" panose="020B0604020202020204" pitchFamily="34" charset="0"/>
                <a:cs typeface="Arial" panose="020B0604020202020204" pitchFamily="34" charset="0"/>
              </a:rPr>
              <a:t>-min’-</a:t>
            </a:r>
            <a:r>
              <a:rPr lang="en-US" sz="2000" b="1" err="1">
                <a:solidFill>
                  <a:schemeClr val="tx1">
                    <a:lumMod val="75000"/>
                    <a:lumOff val="25000"/>
                  </a:schemeClr>
                </a:solidFill>
                <a:latin typeface="Arial" panose="020B0604020202020204" pitchFamily="34" charset="0"/>
                <a:cs typeface="Arial" panose="020B0604020202020204" pitchFamily="34" charset="0"/>
              </a:rPr>
              <a:t>sla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(flowers are located inside it)</a:t>
            </a:r>
          </a:p>
          <a:p>
            <a:pPr algn="ctr">
              <a:spcAft>
                <a:spcPts val="2600"/>
              </a:spcAft>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Graphic 1" descr="Telephone with solid fill">
            <a:extLst>
              <a:ext uri="{FF2B5EF4-FFF2-40B4-BE49-F238E27FC236}">
                <a16:creationId xmlns:a16="http://schemas.microsoft.com/office/drawing/2014/main" id="{CD7D69F4-51DB-A945-A917-43BB30A4BFC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3523" y="1300547"/>
            <a:ext cx="574720" cy="574720"/>
          </a:xfrm>
          <a:prstGeom prst="rect">
            <a:avLst/>
          </a:prstGeom>
        </p:spPr>
      </p:pic>
      <p:pic>
        <p:nvPicPr>
          <p:cNvPr id="8" name="Graphic 2" descr="Fork with solid fill">
            <a:extLst>
              <a:ext uri="{FF2B5EF4-FFF2-40B4-BE49-F238E27FC236}">
                <a16:creationId xmlns:a16="http://schemas.microsoft.com/office/drawing/2014/main" id="{68C1A3E6-5E55-404E-9D4C-74B64DE786F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49098" y="1993581"/>
            <a:ext cx="499507" cy="499507"/>
          </a:xfrm>
          <a:prstGeom prst="rect">
            <a:avLst/>
          </a:prstGeom>
        </p:spPr>
      </p:pic>
      <p:pic>
        <p:nvPicPr>
          <p:cNvPr id="11" name="Graphic 4" descr="Director's Chair with solid fill">
            <a:extLst>
              <a:ext uri="{FF2B5EF4-FFF2-40B4-BE49-F238E27FC236}">
                <a16:creationId xmlns:a16="http://schemas.microsoft.com/office/drawing/2014/main" id="{ABA1782A-A457-B84D-93DD-B7E3AF87D41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23523" y="3237888"/>
            <a:ext cx="574720" cy="574720"/>
          </a:xfrm>
          <a:prstGeom prst="rect">
            <a:avLst/>
          </a:prstGeom>
        </p:spPr>
      </p:pic>
      <p:pic>
        <p:nvPicPr>
          <p:cNvPr id="13" name="Graphic 5" descr="Schoolhouse with solid fill">
            <a:extLst>
              <a:ext uri="{FF2B5EF4-FFF2-40B4-BE49-F238E27FC236}">
                <a16:creationId xmlns:a16="http://schemas.microsoft.com/office/drawing/2014/main" id="{0525D3E7-6D2B-1D4A-BFAA-AC97BB5ADC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126827" y="3776961"/>
            <a:ext cx="744048" cy="744048"/>
          </a:xfrm>
          <a:prstGeom prst="rect">
            <a:avLst/>
          </a:prstGeom>
        </p:spPr>
      </p:pic>
      <p:pic>
        <p:nvPicPr>
          <p:cNvPr id="14" name="Graphic 6" descr="Toothbrush with solid fill">
            <a:extLst>
              <a:ext uri="{FF2B5EF4-FFF2-40B4-BE49-F238E27FC236}">
                <a16:creationId xmlns:a16="http://schemas.microsoft.com/office/drawing/2014/main" id="{53F65068-1001-934B-BC93-1BDADEE0E23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04913" y="4514993"/>
            <a:ext cx="587876" cy="587876"/>
          </a:xfrm>
          <a:prstGeom prst="rect">
            <a:avLst/>
          </a:prstGeom>
        </p:spPr>
      </p:pic>
      <p:pic>
        <p:nvPicPr>
          <p:cNvPr id="15" name="Graphic 7" descr="Toy Train with solid fill">
            <a:extLst>
              <a:ext uri="{FF2B5EF4-FFF2-40B4-BE49-F238E27FC236}">
                <a16:creationId xmlns:a16="http://schemas.microsoft.com/office/drawing/2014/main" id="{AEFB1213-2930-1A41-8509-BFE31567FC7A}"/>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204913" y="5090553"/>
            <a:ext cx="587876" cy="587876"/>
          </a:xfrm>
          <a:prstGeom prst="rect">
            <a:avLst/>
          </a:prstGeom>
        </p:spPr>
      </p:pic>
      <p:pic>
        <p:nvPicPr>
          <p:cNvPr id="4" name="Graphic 3">
            <a:extLst>
              <a:ext uri="{FF2B5EF4-FFF2-40B4-BE49-F238E27FC236}">
                <a16:creationId xmlns:a16="http://schemas.microsoft.com/office/drawing/2014/main" id="{EC5CAE26-DEF4-D740-B364-A118FD6F39E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271651" y="2571751"/>
            <a:ext cx="574720" cy="574720"/>
          </a:xfrm>
          <a:prstGeom prst="rect">
            <a:avLst/>
          </a:prstGeom>
        </p:spPr>
      </p:pic>
      <p:pic>
        <p:nvPicPr>
          <p:cNvPr id="16" name="Graphic 15">
            <a:extLst>
              <a:ext uri="{FF2B5EF4-FFF2-40B4-BE49-F238E27FC236}">
                <a16:creationId xmlns:a16="http://schemas.microsoft.com/office/drawing/2014/main" id="{4ADEE089-371A-8B46-952C-AF09CD1832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238335" y="5777426"/>
            <a:ext cx="521032" cy="521032"/>
          </a:xfrm>
          <a:prstGeom prst="rect">
            <a:avLst/>
          </a:prstGeom>
        </p:spPr>
      </p:pic>
      <p:pic>
        <p:nvPicPr>
          <p:cNvPr id="19" name="Picture 18" descr="A train travels down the tracks&#10;&#10;Description automatically generated">
            <a:extLst>
              <a:ext uri="{FF2B5EF4-FFF2-40B4-BE49-F238E27FC236}">
                <a16:creationId xmlns:a16="http://schemas.microsoft.com/office/drawing/2014/main" id="{1E8B9642-8FB2-934D-B59F-5068C35BD542}"/>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657"/>
          <a:stretch/>
        </p:blipFill>
        <p:spPr>
          <a:xfrm>
            <a:off x="9592467" y="5151982"/>
            <a:ext cx="574768" cy="574720"/>
          </a:xfrm>
          <a:prstGeom prst="ellipse">
            <a:avLst/>
          </a:prstGeom>
        </p:spPr>
      </p:pic>
      <p:pic>
        <p:nvPicPr>
          <p:cNvPr id="20" name="Picture 19" descr="A picture containing person, indoor&#10;&#10;Description automatically generated">
            <a:extLst>
              <a:ext uri="{FF2B5EF4-FFF2-40B4-BE49-F238E27FC236}">
                <a16:creationId xmlns:a16="http://schemas.microsoft.com/office/drawing/2014/main" id="{6071D12A-3F3E-5343-82D4-8C449A9526ED}"/>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9592467" y="3825078"/>
            <a:ext cx="574769" cy="577199"/>
          </a:xfrm>
          <a:prstGeom prst="ellipse">
            <a:avLst/>
          </a:prstGeom>
        </p:spPr>
      </p:pic>
      <p:pic>
        <p:nvPicPr>
          <p:cNvPr id="21" name="Picture 20" descr="A vase of flowers on a table&#10;&#10;Description automatically generated with medium confidence">
            <a:extLst>
              <a:ext uri="{FF2B5EF4-FFF2-40B4-BE49-F238E27FC236}">
                <a16:creationId xmlns:a16="http://schemas.microsoft.com/office/drawing/2014/main" id="{97D40CD6-D410-9F43-B8AA-CAAB09C1FD2A}"/>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9592467" y="5808464"/>
            <a:ext cx="574768" cy="575071"/>
          </a:xfrm>
          <a:prstGeom prst="ellipse">
            <a:avLst/>
          </a:prstGeom>
        </p:spPr>
      </p:pic>
      <p:pic>
        <p:nvPicPr>
          <p:cNvPr id="22" name="Picture 21" descr="A person sitting on a chair&#10;&#10;Description automatically generated">
            <a:extLst>
              <a:ext uri="{FF2B5EF4-FFF2-40B4-BE49-F238E27FC236}">
                <a16:creationId xmlns:a16="http://schemas.microsoft.com/office/drawing/2014/main" id="{891BB6F6-8D8D-B443-86B4-AE0EEC6B1E63}"/>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9591735" y="3168597"/>
            <a:ext cx="576233" cy="574720"/>
          </a:xfrm>
          <a:prstGeom prst="ellipse">
            <a:avLst/>
          </a:prstGeom>
        </p:spPr>
      </p:pic>
      <p:pic>
        <p:nvPicPr>
          <p:cNvPr id="24" name="Picture 23" descr="A person brushing another person's teeth&#10;&#10;Description automatically generated with medium confidence">
            <a:extLst>
              <a:ext uri="{FF2B5EF4-FFF2-40B4-BE49-F238E27FC236}">
                <a16:creationId xmlns:a16="http://schemas.microsoft.com/office/drawing/2014/main" id="{8276978B-16E9-C24F-9BB9-6B6DDD882FD1}"/>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9592467" y="4484038"/>
            <a:ext cx="574768" cy="586183"/>
          </a:xfrm>
          <a:prstGeom prst="ellipse">
            <a:avLst/>
          </a:prstGeom>
        </p:spPr>
      </p:pic>
      <p:pic>
        <p:nvPicPr>
          <p:cNvPr id="26" name="Picture 25" descr="A person eating a bowl of soup&#10;&#10;Description automatically generated with medium confidence">
            <a:extLst>
              <a:ext uri="{FF2B5EF4-FFF2-40B4-BE49-F238E27FC236}">
                <a16:creationId xmlns:a16="http://schemas.microsoft.com/office/drawing/2014/main" id="{37C95362-8758-1540-8D07-A35EF80CE530}"/>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9591735" y="1932823"/>
            <a:ext cx="576233" cy="575618"/>
          </a:xfrm>
          <a:prstGeom prst="ellipse">
            <a:avLst/>
          </a:prstGeom>
        </p:spPr>
      </p:pic>
      <p:pic>
        <p:nvPicPr>
          <p:cNvPr id="28" name="Picture 27" descr="A person talking on the phone&#10;&#10;Description automatically generated with medium confidence">
            <a:extLst>
              <a:ext uri="{FF2B5EF4-FFF2-40B4-BE49-F238E27FC236}">
                <a16:creationId xmlns:a16="http://schemas.microsoft.com/office/drawing/2014/main" id="{20F61A69-5E7B-A543-B8AF-56A1C9021786}"/>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9591735" y="1276342"/>
            <a:ext cx="576233" cy="574720"/>
          </a:xfrm>
          <a:prstGeom prst="ellipse">
            <a:avLst/>
          </a:prstGeom>
        </p:spPr>
      </p:pic>
      <p:pic>
        <p:nvPicPr>
          <p:cNvPr id="29" name="Picture 28" descr="A picture containing coffee maker, kitchen appliance&#10;&#10;Description automatically generated">
            <a:extLst>
              <a:ext uri="{FF2B5EF4-FFF2-40B4-BE49-F238E27FC236}">
                <a16:creationId xmlns:a16="http://schemas.microsoft.com/office/drawing/2014/main" id="{89961F8E-A51A-774C-A9D2-98D417BF4B08}"/>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580301" y="2590202"/>
            <a:ext cx="647229" cy="496634"/>
          </a:xfrm>
          <a:prstGeom prst="rect">
            <a:avLst/>
          </a:prstGeom>
        </p:spPr>
      </p:pic>
    </p:spTree>
    <p:extLst>
      <p:ext uri="{BB962C8B-B14F-4D97-AF65-F5344CB8AC3E}">
        <p14:creationId xmlns:p14="http://schemas.microsoft.com/office/powerpoint/2010/main" val="5937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New words in Dee-</a:t>
            </a:r>
            <a:r>
              <a:rPr lang="en-US" sz="3200" b="1" err="1"/>
              <a:t>ni</a:t>
            </a:r>
            <a:r>
              <a:rPr lang="en-US" sz="3200" b="1"/>
              <a:t>’</a:t>
            </a:r>
            <a:endParaRPr lang="en-US" sz="3200" b="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1002632" y="1419723"/>
            <a:ext cx="10198768" cy="4716379"/>
          </a:xfrm>
          <a:prstGeom prst="rect">
            <a:avLst/>
          </a:prstGeom>
          <a:noFill/>
        </p:spPr>
        <p:txBody>
          <a:bodyPr wrap="square" lIns="0" tIns="0" rIns="0" bIns="0">
            <a:noAutofit/>
          </a:bodyPr>
          <a:lstStyle/>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me’-</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tr’a</a:t>
            </a:r>
            <a:r>
              <a:rPr lang="en-US" sz="2000" b="1">
                <a:solidFill>
                  <a:schemeClr val="tx1">
                    <a:lumMod val="75000"/>
                    <a:lumOff val="25000"/>
                  </a:schemeClr>
                </a:solidFill>
                <a:latin typeface="Arial" panose="020B0604020202020204" pitchFamily="34" charset="0"/>
                <a:cs typeface="Arial" panose="020B0604020202020204" pitchFamily="34" charset="0"/>
              </a:rPr>
              <a:t>’-‘a </a:t>
            </a:r>
            <a:r>
              <a:rPr lang="en-US" sz="2000">
                <a:solidFill>
                  <a:schemeClr val="tx1">
                    <a:lumMod val="75000"/>
                    <a:lumOff val="25000"/>
                  </a:schemeClr>
                </a:solidFill>
                <a:latin typeface="Arial" panose="020B0604020202020204" pitchFamily="34" charset="0"/>
                <a:cs typeface="Arial" panose="020B0604020202020204" pitchFamily="34" charset="0"/>
              </a:rPr>
              <a:t>(into it one talks) </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mvlh-ch’ee-tr’a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(with it one eats)</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gaa</a:t>
            </a:r>
            <a:r>
              <a:rPr lang="en-US" sz="2000" b="1">
                <a:solidFill>
                  <a:schemeClr val="tx1">
                    <a:lumMod val="75000"/>
                    <a:lumOff val="25000"/>
                  </a:schemeClr>
                </a:solidFill>
                <a:latin typeface="Arial" panose="020B0604020202020204" pitchFamily="34" charset="0"/>
                <a:cs typeface="Arial" panose="020B0604020202020204" pitchFamily="34" charset="0"/>
              </a:rPr>
              <a:t>-be me’-‘</a:t>
            </a:r>
            <a:r>
              <a:rPr lang="en-US" sz="2000" b="1" err="1">
                <a:solidFill>
                  <a:schemeClr val="tx1">
                    <a:lumMod val="75000"/>
                    <a:lumOff val="25000"/>
                  </a:schemeClr>
                </a:solidFill>
                <a:latin typeface="Arial" panose="020B0604020202020204" pitchFamily="34" charset="0"/>
                <a:cs typeface="Arial" panose="020B0604020202020204" pitchFamily="34" charset="0"/>
              </a:rPr>
              <a:t>vtlh</a:t>
            </a:r>
            <a:r>
              <a:rPr lang="en-US" sz="2000" b="1">
                <a:solidFill>
                  <a:schemeClr val="tx1">
                    <a:lumMod val="75000"/>
                    <a:lumOff val="25000"/>
                  </a:schemeClr>
                </a:solidFill>
                <a:latin typeface="Arial" panose="020B0604020202020204" pitchFamily="34" charset="0"/>
                <a:cs typeface="Arial" panose="020B0604020202020204" pitchFamily="34" charset="0"/>
              </a:rPr>
              <a:t>-sri </a:t>
            </a:r>
            <a:r>
              <a:rPr lang="en-US" sz="2000">
                <a:solidFill>
                  <a:schemeClr val="tx1">
                    <a:lumMod val="75000"/>
                    <a:lumOff val="25000"/>
                  </a:schemeClr>
                </a:solidFill>
                <a:latin typeface="Arial" panose="020B0604020202020204" pitchFamily="34" charset="0"/>
                <a:cs typeface="Arial" panose="020B0604020202020204" pitchFamily="34" charset="0"/>
              </a:rPr>
              <a:t>(one makes coffee inside it)</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daa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tr’vs</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(one sits in it)</a:t>
            </a:r>
          </a:p>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me’-‘aa-</a:t>
            </a:r>
            <a:r>
              <a:rPr lang="en-US" sz="2000" b="1" err="1">
                <a:solidFill>
                  <a:schemeClr val="tx1">
                    <a:lumMod val="75000"/>
                    <a:lumOff val="25000"/>
                  </a:schemeClr>
                </a:solidFill>
                <a:latin typeface="Arial" panose="020B0604020202020204" pitchFamily="34" charset="0"/>
                <a:cs typeface="Arial" panose="020B0604020202020204" pitchFamily="34" charset="0"/>
              </a:rPr>
              <a:t>wvtlh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ts’it</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(one learns inside it)</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ghu</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mvlh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tr’vlh</a:t>
            </a:r>
            <a:r>
              <a:rPr lang="en-US" sz="2000" b="1">
                <a:solidFill>
                  <a:schemeClr val="tx1">
                    <a:lumMod val="75000"/>
                    <a:lumOff val="25000"/>
                  </a:schemeClr>
                </a:solidFill>
                <a:latin typeface="Arial" panose="020B0604020202020204" pitchFamily="34" charset="0"/>
                <a:cs typeface="Arial" panose="020B0604020202020204" pitchFamily="34" charset="0"/>
              </a:rPr>
              <a:t>-de </a:t>
            </a:r>
            <a:r>
              <a:rPr lang="en-US" sz="2000">
                <a:solidFill>
                  <a:schemeClr val="tx1">
                    <a:lumMod val="75000"/>
                    <a:lumOff val="25000"/>
                  </a:schemeClr>
                </a:solidFill>
                <a:latin typeface="Arial" panose="020B0604020202020204" pitchFamily="34" charset="0"/>
                <a:cs typeface="Arial" panose="020B0604020202020204" pitchFamily="34" charset="0"/>
              </a:rPr>
              <a:t>(one cleans their teeth with it)</a:t>
            </a:r>
          </a:p>
          <a:p>
            <a:pPr algn="ctr">
              <a:spcAft>
                <a:spcPts val="2600"/>
              </a:spcAft>
            </a:pP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ee</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nalh</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(it runs over the ground)</a:t>
            </a:r>
          </a:p>
          <a:p>
            <a:pPr algn="ctr">
              <a:spcAft>
                <a:spcPts val="2600"/>
              </a:spcAft>
            </a:pPr>
            <a:r>
              <a:rPr lang="en-US" sz="2000" b="1" err="1">
                <a:solidFill>
                  <a:schemeClr val="tx1">
                    <a:lumMod val="75000"/>
                    <a:lumOff val="25000"/>
                  </a:schemeClr>
                </a:solidFill>
                <a:latin typeface="Arial" panose="020B0604020202020204" pitchFamily="34" charset="0"/>
                <a:cs typeface="Arial" panose="020B0604020202020204" pitchFamily="34" charset="0"/>
              </a:rPr>
              <a:t>ch’aa</a:t>
            </a:r>
            <a:r>
              <a:rPr lang="en-US" sz="2000" b="1">
                <a:solidFill>
                  <a:schemeClr val="tx1">
                    <a:lumMod val="75000"/>
                    <a:lumOff val="25000"/>
                  </a:schemeClr>
                </a:solidFill>
                <a:latin typeface="Arial" panose="020B0604020202020204" pitchFamily="34" charset="0"/>
                <a:cs typeface="Arial" panose="020B0604020202020204" pitchFamily="34" charset="0"/>
              </a:rPr>
              <a:t>-bay-</a:t>
            </a:r>
            <a:r>
              <a:rPr lang="en-US" sz="2000" b="1" err="1">
                <a:solidFill>
                  <a:schemeClr val="tx1">
                    <a:lumMod val="75000"/>
                    <a:lumOff val="25000"/>
                  </a:schemeClr>
                </a:solidFill>
                <a:latin typeface="Arial" panose="020B0604020202020204" pitchFamily="34" charset="0"/>
                <a:cs typeface="Arial" panose="020B0604020202020204" pitchFamily="34" charset="0"/>
              </a:rPr>
              <a:t>yu</a:t>
            </a:r>
            <a:r>
              <a:rPr lang="en-US" sz="2000" b="1">
                <a:solidFill>
                  <a:schemeClr val="tx1">
                    <a:lumMod val="75000"/>
                    <a:lumOff val="25000"/>
                  </a:schemeClr>
                </a:solidFill>
                <a:latin typeface="Arial" panose="020B0604020202020204" pitchFamily="34" charset="0"/>
                <a:cs typeface="Arial" panose="020B0604020202020204" pitchFamily="34" charset="0"/>
              </a:rPr>
              <a:t>-min’-</a:t>
            </a:r>
            <a:r>
              <a:rPr lang="en-US" sz="2000" b="1" err="1">
                <a:solidFill>
                  <a:schemeClr val="tx1">
                    <a:lumMod val="75000"/>
                    <a:lumOff val="25000"/>
                  </a:schemeClr>
                </a:solidFill>
                <a:latin typeface="Arial" panose="020B0604020202020204" pitchFamily="34" charset="0"/>
                <a:cs typeface="Arial" panose="020B0604020202020204" pitchFamily="34" charset="0"/>
              </a:rPr>
              <a:t>sla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(flowers are located inside it)</a:t>
            </a:r>
          </a:p>
          <a:p>
            <a:pPr algn="ctr">
              <a:spcAft>
                <a:spcPts val="2600"/>
              </a:spcAft>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Graphic 1" descr="Telephone with solid fill">
            <a:extLst>
              <a:ext uri="{FF2B5EF4-FFF2-40B4-BE49-F238E27FC236}">
                <a16:creationId xmlns:a16="http://schemas.microsoft.com/office/drawing/2014/main" id="{CD7D69F4-51DB-A945-A917-43BB30A4BFC4}"/>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223523" y="1300547"/>
            <a:ext cx="574720" cy="574720"/>
          </a:xfrm>
          <a:prstGeom prst="rect">
            <a:avLst/>
          </a:prstGeom>
        </p:spPr>
      </p:pic>
      <p:pic>
        <p:nvPicPr>
          <p:cNvPr id="8" name="Graphic 2" descr="Fork with solid fill">
            <a:extLst>
              <a:ext uri="{FF2B5EF4-FFF2-40B4-BE49-F238E27FC236}">
                <a16:creationId xmlns:a16="http://schemas.microsoft.com/office/drawing/2014/main" id="{68C1A3E6-5E55-404E-9D4C-74B64DE786F5}"/>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249098" y="1993581"/>
            <a:ext cx="499507" cy="499507"/>
          </a:xfrm>
          <a:prstGeom prst="rect">
            <a:avLst/>
          </a:prstGeom>
        </p:spPr>
      </p:pic>
      <p:pic>
        <p:nvPicPr>
          <p:cNvPr id="11" name="Graphic 4" descr="Director's Chair with solid fill">
            <a:extLst>
              <a:ext uri="{FF2B5EF4-FFF2-40B4-BE49-F238E27FC236}">
                <a16:creationId xmlns:a16="http://schemas.microsoft.com/office/drawing/2014/main" id="{ABA1782A-A457-B84D-93DD-B7E3AF87D414}"/>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223523" y="3237888"/>
            <a:ext cx="574720" cy="574720"/>
          </a:xfrm>
          <a:prstGeom prst="rect">
            <a:avLst/>
          </a:prstGeom>
        </p:spPr>
      </p:pic>
      <p:pic>
        <p:nvPicPr>
          <p:cNvPr id="13" name="Graphic 5" descr="Schoolhouse with solid fill">
            <a:extLst>
              <a:ext uri="{FF2B5EF4-FFF2-40B4-BE49-F238E27FC236}">
                <a16:creationId xmlns:a16="http://schemas.microsoft.com/office/drawing/2014/main" id="{0525D3E7-6D2B-1D4A-BFAA-AC97BB5ADC90}"/>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126827" y="3776961"/>
            <a:ext cx="744048" cy="744048"/>
          </a:xfrm>
          <a:prstGeom prst="rect">
            <a:avLst/>
          </a:prstGeom>
        </p:spPr>
      </p:pic>
      <p:pic>
        <p:nvPicPr>
          <p:cNvPr id="14" name="Graphic 6" descr="Toothbrush with solid fill">
            <a:extLst>
              <a:ext uri="{FF2B5EF4-FFF2-40B4-BE49-F238E27FC236}">
                <a16:creationId xmlns:a16="http://schemas.microsoft.com/office/drawing/2014/main" id="{53F65068-1001-934B-BC93-1BDADEE0E239}"/>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204913" y="4514993"/>
            <a:ext cx="587876" cy="587876"/>
          </a:xfrm>
          <a:prstGeom prst="rect">
            <a:avLst/>
          </a:prstGeom>
        </p:spPr>
      </p:pic>
      <p:pic>
        <p:nvPicPr>
          <p:cNvPr id="15" name="Graphic 7" descr="Toy Train with solid fill">
            <a:extLst>
              <a:ext uri="{FF2B5EF4-FFF2-40B4-BE49-F238E27FC236}">
                <a16:creationId xmlns:a16="http://schemas.microsoft.com/office/drawing/2014/main" id="{AEFB1213-2930-1A41-8509-BFE31567FC7A}"/>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2204913" y="5090553"/>
            <a:ext cx="587876" cy="587876"/>
          </a:xfrm>
          <a:prstGeom prst="rect">
            <a:avLst/>
          </a:prstGeom>
        </p:spPr>
      </p:pic>
      <p:pic>
        <p:nvPicPr>
          <p:cNvPr id="4" name="Graphic 3">
            <a:extLst>
              <a:ext uri="{FF2B5EF4-FFF2-40B4-BE49-F238E27FC236}">
                <a16:creationId xmlns:a16="http://schemas.microsoft.com/office/drawing/2014/main" id="{EC5CAE26-DEF4-D740-B364-A118FD6F39E6}"/>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2271651" y="2571751"/>
            <a:ext cx="574720" cy="574720"/>
          </a:xfrm>
          <a:prstGeom prst="rect">
            <a:avLst/>
          </a:prstGeom>
        </p:spPr>
      </p:pic>
      <p:pic>
        <p:nvPicPr>
          <p:cNvPr id="16" name="Graphic 15">
            <a:extLst>
              <a:ext uri="{FF2B5EF4-FFF2-40B4-BE49-F238E27FC236}">
                <a16:creationId xmlns:a16="http://schemas.microsoft.com/office/drawing/2014/main" id="{4ADEE089-371A-8B46-952C-AF09CD18321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238335" y="5777426"/>
            <a:ext cx="521032" cy="521032"/>
          </a:xfrm>
          <a:prstGeom prst="rect">
            <a:avLst/>
          </a:prstGeom>
        </p:spPr>
      </p:pic>
      <p:pic>
        <p:nvPicPr>
          <p:cNvPr id="23" name="Picture 22" descr="A train travels down the tracks&#10;&#10;Description automatically generated">
            <a:extLst>
              <a:ext uri="{FF2B5EF4-FFF2-40B4-BE49-F238E27FC236}">
                <a16:creationId xmlns:a16="http://schemas.microsoft.com/office/drawing/2014/main" id="{1508465A-4277-1840-B900-55AD34E01D99}"/>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t="-657"/>
          <a:stretch/>
        </p:blipFill>
        <p:spPr>
          <a:xfrm>
            <a:off x="9592467" y="5151982"/>
            <a:ext cx="574768" cy="574720"/>
          </a:xfrm>
          <a:prstGeom prst="ellipse">
            <a:avLst/>
          </a:prstGeom>
        </p:spPr>
      </p:pic>
      <p:pic>
        <p:nvPicPr>
          <p:cNvPr id="25" name="Picture 24" descr="A picture containing person, indoor&#10;&#10;Description automatically generated">
            <a:extLst>
              <a:ext uri="{FF2B5EF4-FFF2-40B4-BE49-F238E27FC236}">
                <a16:creationId xmlns:a16="http://schemas.microsoft.com/office/drawing/2014/main" id="{D29AB9C6-F502-9245-9067-139AE96940D6}"/>
              </a:ext>
            </a:extLst>
          </p:cNvPr>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9592467" y="3825078"/>
            <a:ext cx="574769" cy="577199"/>
          </a:xfrm>
          <a:prstGeom prst="ellipse">
            <a:avLst/>
          </a:prstGeom>
        </p:spPr>
      </p:pic>
      <p:pic>
        <p:nvPicPr>
          <p:cNvPr id="27" name="Picture 26" descr="A vase of flowers on a table&#10;&#10;Description automatically generated with medium confidence">
            <a:extLst>
              <a:ext uri="{FF2B5EF4-FFF2-40B4-BE49-F238E27FC236}">
                <a16:creationId xmlns:a16="http://schemas.microsoft.com/office/drawing/2014/main" id="{BE07F284-DE66-0D44-AC93-5EFA4B3A74CE}"/>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9592467" y="5808464"/>
            <a:ext cx="574768" cy="575071"/>
          </a:xfrm>
          <a:prstGeom prst="ellipse">
            <a:avLst/>
          </a:prstGeom>
        </p:spPr>
      </p:pic>
      <p:pic>
        <p:nvPicPr>
          <p:cNvPr id="31" name="Picture 30" descr="A person sitting on a chair&#10;&#10;Description automatically generated">
            <a:extLst>
              <a:ext uri="{FF2B5EF4-FFF2-40B4-BE49-F238E27FC236}">
                <a16:creationId xmlns:a16="http://schemas.microsoft.com/office/drawing/2014/main" id="{5999C6A5-5D05-174F-901D-CB150EC55F04}"/>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9591735" y="3168597"/>
            <a:ext cx="576233" cy="574720"/>
          </a:xfrm>
          <a:prstGeom prst="ellipse">
            <a:avLst/>
          </a:prstGeom>
        </p:spPr>
      </p:pic>
      <p:pic>
        <p:nvPicPr>
          <p:cNvPr id="33" name="Picture 32" descr="A person brushing another person's teeth&#10;&#10;Description automatically generated with medium confidence">
            <a:extLst>
              <a:ext uri="{FF2B5EF4-FFF2-40B4-BE49-F238E27FC236}">
                <a16:creationId xmlns:a16="http://schemas.microsoft.com/office/drawing/2014/main" id="{CA31EAB2-45F1-724F-B586-E355D2CFEF49}"/>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9592467" y="4484038"/>
            <a:ext cx="574768" cy="586183"/>
          </a:xfrm>
          <a:prstGeom prst="ellipse">
            <a:avLst/>
          </a:prstGeom>
        </p:spPr>
      </p:pic>
      <p:pic>
        <p:nvPicPr>
          <p:cNvPr id="35" name="Picture 34" descr="A person eating a bowl of soup&#10;&#10;Description automatically generated with medium confidence">
            <a:extLst>
              <a:ext uri="{FF2B5EF4-FFF2-40B4-BE49-F238E27FC236}">
                <a16:creationId xmlns:a16="http://schemas.microsoft.com/office/drawing/2014/main" id="{94B7854C-5A25-554D-A90A-5D46C28C06E0}"/>
              </a:ext>
            </a:extLst>
          </p:cNvPr>
          <p:cNvPicPr>
            <a:picLocks noChangeAspect="1"/>
          </p:cNvPicPr>
          <p:nvPr/>
        </p:nvPicPr>
        <p:blipFill rotWithShape="1">
          <a:blip r:embed="rId40" cstate="screen">
            <a:extLst>
              <a:ext uri="{28A0092B-C50C-407E-A947-70E740481C1C}">
                <a14:useLocalDpi xmlns:a14="http://schemas.microsoft.com/office/drawing/2010/main"/>
              </a:ext>
            </a:extLst>
          </a:blip>
          <a:srcRect/>
          <a:stretch/>
        </p:blipFill>
        <p:spPr>
          <a:xfrm>
            <a:off x="9591735" y="1932823"/>
            <a:ext cx="576233" cy="575618"/>
          </a:xfrm>
          <a:prstGeom prst="ellipse">
            <a:avLst/>
          </a:prstGeom>
        </p:spPr>
      </p:pic>
      <p:pic>
        <p:nvPicPr>
          <p:cNvPr id="37" name="Picture 36" descr="A person talking on the phone&#10;&#10;Description automatically generated with medium confidence">
            <a:extLst>
              <a:ext uri="{FF2B5EF4-FFF2-40B4-BE49-F238E27FC236}">
                <a16:creationId xmlns:a16="http://schemas.microsoft.com/office/drawing/2014/main" id="{6990FD0B-A90A-8B45-8735-9FF228C50AB4}"/>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a:stretch/>
        </p:blipFill>
        <p:spPr>
          <a:xfrm>
            <a:off x="9591735" y="1276342"/>
            <a:ext cx="576233" cy="574720"/>
          </a:xfrm>
          <a:prstGeom prst="ellipse">
            <a:avLst/>
          </a:prstGeom>
        </p:spPr>
      </p:pic>
      <p:pic>
        <p:nvPicPr>
          <p:cNvPr id="3" name="phone" descr="phone">
            <a:hlinkClick r:id="" action="ppaction://media"/>
            <a:extLst>
              <a:ext uri="{FF2B5EF4-FFF2-40B4-BE49-F238E27FC236}">
                <a16:creationId xmlns:a16="http://schemas.microsoft.com/office/drawing/2014/main" id="{EA991CC3-2751-3546-8017-FA0673F2CEBC}"/>
              </a:ext>
            </a:extLst>
          </p:cNvPr>
          <p:cNvPicPr>
            <a:picLocks noChangeAspect="1"/>
          </p:cNvPicPr>
          <p:nvPr>
            <a:audioFile r:link="rId2"/>
            <p:extLst>
              <p:ext uri="{DAA4B4D4-6D71-4841-9C94-3DE7FCFB9230}">
                <p14:media xmlns:p14="http://schemas.microsoft.com/office/powerpoint/2010/main" r:embed="rId1"/>
              </p:ext>
            </p:extLst>
          </p:nvPr>
        </p:nvPicPr>
        <p:blipFill>
          <a:blip r:embed="rId42"/>
          <a:stretch>
            <a:fillRect/>
          </a:stretch>
        </p:blipFill>
        <p:spPr>
          <a:xfrm>
            <a:off x="1644746" y="1421052"/>
            <a:ext cx="333709" cy="333709"/>
          </a:xfrm>
          <a:prstGeom prst="rect">
            <a:avLst/>
          </a:prstGeom>
          <a:solidFill>
            <a:schemeClr val="tx1">
              <a:lumMod val="75000"/>
              <a:lumOff val="25000"/>
            </a:schemeClr>
          </a:solidFill>
        </p:spPr>
      </p:pic>
      <p:pic>
        <p:nvPicPr>
          <p:cNvPr id="7" name="Picture 6" descr="A picture containing coffee maker, kitchen appliance&#10;&#10;Description automatically generated">
            <a:extLst>
              <a:ext uri="{FF2B5EF4-FFF2-40B4-BE49-F238E27FC236}">
                <a16:creationId xmlns:a16="http://schemas.microsoft.com/office/drawing/2014/main" id="{9619135E-5B4F-E941-AFB2-B7D9DC717334}"/>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9580301" y="2590202"/>
            <a:ext cx="647229" cy="496634"/>
          </a:xfrm>
          <a:prstGeom prst="rect">
            <a:avLst/>
          </a:prstGeom>
        </p:spPr>
      </p:pic>
      <p:pic>
        <p:nvPicPr>
          <p:cNvPr id="9" name="fork" descr="fork">
            <a:hlinkClick r:id="" action="ppaction://media"/>
            <a:extLst>
              <a:ext uri="{FF2B5EF4-FFF2-40B4-BE49-F238E27FC236}">
                <a16:creationId xmlns:a16="http://schemas.microsoft.com/office/drawing/2014/main" id="{80525E88-CAF5-434A-AAD7-F7558519D393}"/>
              </a:ext>
            </a:extLst>
          </p:cNvPr>
          <p:cNvPicPr>
            <a:picLocks noChangeAspect="1"/>
          </p:cNvPicPr>
          <p:nvPr>
            <a:audioFile r:link="rId4"/>
            <p:extLst>
              <p:ext uri="{DAA4B4D4-6D71-4841-9C94-3DE7FCFB9230}">
                <p14:media xmlns:p14="http://schemas.microsoft.com/office/powerpoint/2010/main" r:embed="rId3"/>
              </p:ext>
            </p:extLst>
          </p:nvPr>
        </p:nvPicPr>
        <p:blipFill>
          <a:blip r:embed="rId42"/>
          <a:stretch>
            <a:fillRect/>
          </a:stretch>
        </p:blipFill>
        <p:spPr>
          <a:xfrm>
            <a:off x="1644745" y="2065773"/>
            <a:ext cx="333709" cy="333709"/>
          </a:xfrm>
          <a:prstGeom prst="rect">
            <a:avLst/>
          </a:prstGeom>
          <a:solidFill>
            <a:schemeClr val="tx1">
              <a:lumMod val="75000"/>
              <a:lumOff val="25000"/>
            </a:schemeClr>
          </a:solidFill>
        </p:spPr>
      </p:pic>
      <p:pic>
        <p:nvPicPr>
          <p:cNvPr id="10" name="coffee pot" descr="coffee pot">
            <a:hlinkClick r:id="" action="ppaction://media"/>
            <a:extLst>
              <a:ext uri="{FF2B5EF4-FFF2-40B4-BE49-F238E27FC236}">
                <a16:creationId xmlns:a16="http://schemas.microsoft.com/office/drawing/2014/main" id="{70C7A662-00C8-804E-A459-7B5556A504CB}"/>
              </a:ext>
            </a:extLst>
          </p:cNvPr>
          <p:cNvPicPr>
            <a:picLocks noChangeAspect="1"/>
          </p:cNvPicPr>
          <p:nvPr>
            <a:audioFile r:link="rId6"/>
            <p:extLst>
              <p:ext uri="{DAA4B4D4-6D71-4841-9C94-3DE7FCFB9230}">
                <p14:media xmlns:p14="http://schemas.microsoft.com/office/powerpoint/2010/main" r:embed="rId5"/>
              </p:ext>
            </p:extLst>
          </p:nvPr>
        </p:nvPicPr>
        <p:blipFill>
          <a:blip r:embed="rId42"/>
          <a:stretch>
            <a:fillRect/>
          </a:stretch>
        </p:blipFill>
        <p:spPr>
          <a:xfrm>
            <a:off x="1644745" y="2692231"/>
            <a:ext cx="333709" cy="333709"/>
          </a:xfrm>
          <a:prstGeom prst="rect">
            <a:avLst/>
          </a:prstGeom>
          <a:solidFill>
            <a:schemeClr val="tx1">
              <a:lumMod val="75000"/>
              <a:lumOff val="25000"/>
            </a:schemeClr>
          </a:solidFill>
        </p:spPr>
      </p:pic>
      <p:pic>
        <p:nvPicPr>
          <p:cNvPr id="17" name="chair" descr="chair">
            <a:hlinkClick r:id="" action="ppaction://media"/>
            <a:extLst>
              <a:ext uri="{FF2B5EF4-FFF2-40B4-BE49-F238E27FC236}">
                <a16:creationId xmlns:a16="http://schemas.microsoft.com/office/drawing/2014/main" id="{DD40E8E8-516F-BA4D-B56D-D935E35CC398}"/>
              </a:ext>
            </a:extLst>
          </p:cNvPr>
          <p:cNvPicPr>
            <a:picLocks noChangeAspect="1"/>
          </p:cNvPicPr>
          <p:nvPr>
            <a:audioFile r:link="rId8"/>
            <p:extLst>
              <p:ext uri="{DAA4B4D4-6D71-4841-9C94-3DE7FCFB9230}">
                <p14:media xmlns:p14="http://schemas.microsoft.com/office/powerpoint/2010/main" r:embed="rId7"/>
              </p:ext>
            </p:extLst>
          </p:nvPr>
        </p:nvPicPr>
        <p:blipFill>
          <a:blip r:embed="rId42"/>
          <a:stretch>
            <a:fillRect/>
          </a:stretch>
        </p:blipFill>
        <p:spPr>
          <a:xfrm>
            <a:off x="1644745" y="3351659"/>
            <a:ext cx="333709" cy="333709"/>
          </a:xfrm>
          <a:prstGeom prst="rect">
            <a:avLst/>
          </a:prstGeom>
          <a:solidFill>
            <a:schemeClr val="tx1">
              <a:lumMod val="75000"/>
              <a:lumOff val="25000"/>
            </a:schemeClr>
          </a:solidFill>
        </p:spPr>
      </p:pic>
      <p:pic>
        <p:nvPicPr>
          <p:cNvPr id="18" name="school" descr="school">
            <a:hlinkClick r:id="" action="ppaction://media"/>
            <a:extLst>
              <a:ext uri="{FF2B5EF4-FFF2-40B4-BE49-F238E27FC236}">
                <a16:creationId xmlns:a16="http://schemas.microsoft.com/office/drawing/2014/main" id="{1AA3FBCF-5AE0-4E46-A620-71DD453E2230}"/>
              </a:ext>
            </a:extLst>
          </p:cNvPr>
          <p:cNvPicPr>
            <a:picLocks noChangeAspect="1"/>
          </p:cNvPicPr>
          <p:nvPr>
            <a:audioFile r:link="rId10"/>
            <p:extLst>
              <p:ext uri="{DAA4B4D4-6D71-4841-9C94-3DE7FCFB9230}">
                <p14:media xmlns:p14="http://schemas.microsoft.com/office/powerpoint/2010/main" r:embed="rId9"/>
              </p:ext>
            </p:extLst>
          </p:nvPr>
        </p:nvPicPr>
        <p:blipFill>
          <a:blip r:embed="rId42"/>
          <a:stretch>
            <a:fillRect/>
          </a:stretch>
        </p:blipFill>
        <p:spPr>
          <a:xfrm>
            <a:off x="1644745" y="4023448"/>
            <a:ext cx="333709" cy="333709"/>
          </a:xfrm>
          <a:prstGeom prst="rect">
            <a:avLst/>
          </a:prstGeom>
          <a:solidFill>
            <a:schemeClr val="tx1">
              <a:lumMod val="75000"/>
              <a:lumOff val="25000"/>
            </a:schemeClr>
          </a:solidFill>
        </p:spPr>
      </p:pic>
      <p:pic>
        <p:nvPicPr>
          <p:cNvPr id="19" name="toothbrush" descr="toothbrush">
            <a:hlinkClick r:id="" action="ppaction://media"/>
            <a:extLst>
              <a:ext uri="{FF2B5EF4-FFF2-40B4-BE49-F238E27FC236}">
                <a16:creationId xmlns:a16="http://schemas.microsoft.com/office/drawing/2014/main" id="{B1D98244-018C-004A-80B9-2381FCB59A52}"/>
              </a:ext>
            </a:extLst>
          </p:cNvPr>
          <p:cNvPicPr>
            <a:picLocks noChangeAspect="1"/>
          </p:cNvPicPr>
          <p:nvPr>
            <a:audioFile r:link="rId12"/>
            <p:extLst>
              <p:ext uri="{DAA4B4D4-6D71-4841-9C94-3DE7FCFB9230}">
                <p14:media xmlns:p14="http://schemas.microsoft.com/office/powerpoint/2010/main" r:embed="rId11"/>
              </p:ext>
            </p:extLst>
          </p:nvPr>
        </p:nvPicPr>
        <p:blipFill>
          <a:blip r:embed="rId42"/>
          <a:stretch>
            <a:fillRect/>
          </a:stretch>
        </p:blipFill>
        <p:spPr>
          <a:xfrm>
            <a:off x="1650760" y="4635077"/>
            <a:ext cx="321678" cy="321678"/>
          </a:xfrm>
          <a:prstGeom prst="rect">
            <a:avLst/>
          </a:prstGeom>
          <a:solidFill>
            <a:schemeClr val="tx1">
              <a:lumMod val="75000"/>
              <a:lumOff val="25000"/>
            </a:schemeClr>
          </a:solidFill>
        </p:spPr>
      </p:pic>
      <p:pic>
        <p:nvPicPr>
          <p:cNvPr id="20" name="train" descr="train">
            <a:hlinkClick r:id="" action="ppaction://media"/>
            <a:extLst>
              <a:ext uri="{FF2B5EF4-FFF2-40B4-BE49-F238E27FC236}">
                <a16:creationId xmlns:a16="http://schemas.microsoft.com/office/drawing/2014/main" id="{D3292AEE-4641-A341-9F78-247E049BA9A5}"/>
              </a:ext>
            </a:extLst>
          </p:cNvPr>
          <p:cNvPicPr>
            <a:picLocks noChangeAspect="1"/>
          </p:cNvPicPr>
          <p:nvPr>
            <a:audioFile r:link="rId14"/>
            <p:extLst>
              <p:ext uri="{DAA4B4D4-6D71-4841-9C94-3DE7FCFB9230}">
                <p14:media xmlns:p14="http://schemas.microsoft.com/office/powerpoint/2010/main" r:embed="rId13"/>
              </p:ext>
            </p:extLst>
          </p:nvPr>
        </p:nvPicPr>
        <p:blipFill>
          <a:blip r:embed="rId42"/>
          <a:stretch>
            <a:fillRect/>
          </a:stretch>
        </p:blipFill>
        <p:spPr>
          <a:xfrm>
            <a:off x="1643951" y="5216843"/>
            <a:ext cx="335296" cy="335296"/>
          </a:xfrm>
          <a:prstGeom prst="rect">
            <a:avLst/>
          </a:prstGeom>
          <a:solidFill>
            <a:schemeClr val="tx1">
              <a:lumMod val="75000"/>
              <a:lumOff val="25000"/>
            </a:schemeClr>
          </a:solidFill>
        </p:spPr>
      </p:pic>
      <p:pic>
        <p:nvPicPr>
          <p:cNvPr id="21" name="vase" descr="vase">
            <a:hlinkClick r:id="" action="ppaction://media"/>
            <a:extLst>
              <a:ext uri="{FF2B5EF4-FFF2-40B4-BE49-F238E27FC236}">
                <a16:creationId xmlns:a16="http://schemas.microsoft.com/office/drawing/2014/main" id="{B7545FBB-7B90-834B-8A4A-0D23C5A797CA}"/>
              </a:ext>
            </a:extLst>
          </p:cNvPr>
          <p:cNvPicPr>
            <a:picLocks noChangeAspect="1"/>
          </p:cNvPicPr>
          <p:nvPr>
            <a:audioFile r:link="rId16"/>
            <p:extLst>
              <p:ext uri="{DAA4B4D4-6D71-4841-9C94-3DE7FCFB9230}">
                <p14:media xmlns:p14="http://schemas.microsoft.com/office/powerpoint/2010/main" r:embed="rId15"/>
              </p:ext>
            </p:extLst>
          </p:nvPr>
        </p:nvPicPr>
        <p:blipFill>
          <a:blip r:embed="rId42"/>
          <a:stretch>
            <a:fillRect/>
          </a:stretch>
        </p:blipFill>
        <p:spPr>
          <a:xfrm>
            <a:off x="1643951" y="5864239"/>
            <a:ext cx="335296" cy="335296"/>
          </a:xfrm>
          <a:prstGeom prst="rect">
            <a:avLst/>
          </a:prstGeom>
          <a:solidFill>
            <a:schemeClr val="tx1">
              <a:lumMod val="75000"/>
              <a:lumOff val="25000"/>
            </a:schemeClr>
          </a:solidFill>
        </p:spPr>
      </p:pic>
    </p:spTree>
    <p:extLst>
      <p:ext uri="{BB962C8B-B14F-4D97-AF65-F5344CB8AC3E}">
        <p14:creationId xmlns:p14="http://schemas.microsoft.com/office/powerpoint/2010/main" val="87865599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9"/>
                </p:tgtEl>
              </p:cMediaNode>
            </p:audio>
            <p:audio>
              <p:cMediaNode vol="80000">
                <p:cTn id="4" fill="hold" display="0">
                  <p:stCondLst>
                    <p:cond delay="indefinite"/>
                  </p:stCondLst>
                  <p:endCondLst>
                    <p:cond evt="onStopAudio" delay="0">
                      <p:tgtEl>
                        <p:sldTgt/>
                      </p:tgtEl>
                    </p:cond>
                  </p:endCondLst>
                </p:cTn>
                <p:tgtEl>
                  <p:spTgt spid="10"/>
                </p:tgtEl>
              </p:cMediaNode>
            </p:audio>
            <p:audio>
              <p:cMediaNode vol="80000">
                <p:cTn id="5" fill="hold" display="0">
                  <p:stCondLst>
                    <p:cond delay="indefinite"/>
                  </p:stCondLst>
                  <p:endCondLst>
                    <p:cond evt="onStopAudio" delay="0">
                      <p:tgtEl>
                        <p:sldTgt/>
                      </p:tgtEl>
                    </p:cond>
                  </p:endCondLst>
                </p:cTn>
                <p:tgtEl>
                  <p:spTgt spid="17"/>
                </p:tgtEl>
              </p:cMediaNode>
            </p:audio>
            <p:audio>
              <p:cMediaNode vol="80000">
                <p:cTn id="6" fill="hold" display="0">
                  <p:stCondLst>
                    <p:cond delay="indefinite"/>
                  </p:stCondLst>
                  <p:endCondLst>
                    <p:cond evt="onStopAudio" delay="0">
                      <p:tgtEl>
                        <p:sldTgt/>
                      </p:tgtEl>
                    </p:cond>
                  </p:endCondLst>
                </p:cTn>
                <p:tgtEl>
                  <p:spTgt spid="18"/>
                </p:tgtEl>
              </p:cMediaNode>
            </p:audio>
            <p:audio>
              <p:cMediaNode vol="80000">
                <p:cTn id="7" fill="hold" display="0">
                  <p:stCondLst>
                    <p:cond delay="indefinite"/>
                  </p:stCondLst>
                  <p:endCondLst>
                    <p:cond evt="onStopAudio" delay="0">
                      <p:tgtEl>
                        <p:sldTgt/>
                      </p:tgtEl>
                    </p:cond>
                  </p:endCondLst>
                </p:cTn>
                <p:tgtEl>
                  <p:spTgt spid="19"/>
                </p:tgtEl>
              </p:cMediaNode>
            </p:audio>
            <p:audio>
              <p:cMediaNode vol="80000">
                <p:cTn id="8" fill="hold" display="0">
                  <p:stCondLst>
                    <p:cond delay="indefinite"/>
                  </p:stCondLst>
                  <p:endCondLst>
                    <p:cond evt="onStopAudio" delay="0">
                      <p:tgtEl>
                        <p:sldTgt/>
                      </p:tgtEl>
                    </p:cond>
                  </p:endCondLst>
                </p:cTn>
                <p:tgtEl>
                  <p:spTgt spid="20"/>
                </p:tgtEl>
              </p:cMediaNode>
            </p:audio>
            <p:audio>
              <p:cMediaNode vol="80000">
                <p:cTn id="9" fill="hold" display="0">
                  <p:stCondLst>
                    <p:cond delay="indefinite"/>
                  </p:stCondLst>
                  <p:endCondLst>
                    <p:cond evt="onStopAudio" delay="0">
                      <p:tgtEl>
                        <p:sldTgt/>
                      </p:tgtEl>
                    </p:cond>
                  </p:endCondLst>
                </p:cTn>
                <p:tgtEl>
                  <p:spTgt spid="21"/>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Partner activity (both people facing the board) </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307053" cy="3922295"/>
          </a:xfrm>
          <a:prstGeom prst="rect">
            <a:avLst/>
          </a:prstGeom>
          <a:noFill/>
        </p:spPr>
        <p:txBody>
          <a:bodyPr wrap="square" lIns="0" tIns="0" rIns="0" bIns="0">
            <a:noAutofit/>
          </a:bodyPr>
          <a:lstStyle/>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Step 1: </a:t>
            </a:r>
            <a:r>
              <a:rPr lang="en-US" sz="2400">
                <a:solidFill>
                  <a:schemeClr val="tx1">
                    <a:lumMod val="75000"/>
                    <a:lumOff val="25000"/>
                  </a:schemeClr>
                </a:solidFill>
                <a:latin typeface="Arial" panose="020B0604020202020204" pitchFamily="34" charset="0"/>
                <a:cs typeface="Arial" panose="020B0604020202020204" pitchFamily="34" charset="0"/>
              </a:rPr>
              <a:t>Find out whose birthday is closest to January 1. That is Partner A.</a:t>
            </a:r>
          </a:p>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Step 2: </a:t>
            </a:r>
            <a:r>
              <a:rPr lang="en-US" sz="2400">
                <a:solidFill>
                  <a:schemeClr val="tx1">
                    <a:lumMod val="75000"/>
                    <a:lumOff val="25000"/>
                  </a:schemeClr>
                </a:solidFill>
                <a:latin typeface="Arial" panose="020B0604020202020204" pitchFamily="34" charset="0"/>
                <a:cs typeface="Arial" panose="020B0604020202020204" pitchFamily="34" charset="0"/>
              </a:rPr>
              <a:t>Partner A chooses a word from the list (out of order) and reads the </a:t>
            </a:r>
            <a:r>
              <a:rPr lang="en-US" sz="2400" b="1">
                <a:solidFill>
                  <a:schemeClr val="tx1">
                    <a:lumMod val="75000"/>
                    <a:lumOff val="25000"/>
                  </a:schemeClr>
                </a:solidFill>
                <a:latin typeface="Arial" panose="020B0604020202020204" pitchFamily="34" charset="0"/>
                <a:cs typeface="Arial" panose="020B0604020202020204" pitchFamily="34" charset="0"/>
              </a:rPr>
              <a:t>description</a:t>
            </a:r>
            <a:r>
              <a:rPr lang="en-US" sz="2400">
                <a:solidFill>
                  <a:schemeClr val="tx1">
                    <a:lumMod val="75000"/>
                    <a:lumOff val="25000"/>
                  </a:schemeClr>
                </a:solidFill>
                <a:latin typeface="Arial" panose="020B0604020202020204" pitchFamily="34" charset="0"/>
                <a:cs typeface="Arial" panose="020B0604020202020204" pitchFamily="34" charset="0"/>
              </a:rPr>
              <a:t> in English. </a:t>
            </a:r>
          </a:p>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Step 3: </a:t>
            </a:r>
            <a:r>
              <a:rPr lang="en-US" sz="2400">
                <a:solidFill>
                  <a:schemeClr val="tx1">
                    <a:lumMod val="75000"/>
                    <a:lumOff val="25000"/>
                  </a:schemeClr>
                </a:solidFill>
                <a:latin typeface="Arial" panose="020B0604020202020204" pitchFamily="34" charset="0"/>
                <a:cs typeface="Arial" panose="020B0604020202020204" pitchFamily="34" charset="0"/>
              </a:rPr>
              <a:t>Partner B finds and pronounces the bolded word in Dee-</a:t>
            </a:r>
            <a:r>
              <a:rPr lang="en-US" sz="2400" err="1">
                <a:solidFill>
                  <a:schemeClr val="tx1">
                    <a:lumMod val="75000"/>
                    <a:lumOff val="25000"/>
                  </a:schemeClr>
                </a:solidFill>
                <a:latin typeface="Arial" panose="020B0604020202020204" pitchFamily="34" charset="0"/>
                <a:cs typeface="Arial" panose="020B0604020202020204" pitchFamily="34" charset="0"/>
              </a:rPr>
              <a:t>ni</a:t>
            </a:r>
            <a:r>
              <a:rPr lang="en-US" sz="2400">
                <a:solidFill>
                  <a:schemeClr val="tx1">
                    <a:lumMod val="75000"/>
                    <a:lumOff val="25000"/>
                  </a:schemeClr>
                </a:solidFill>
                <a:latin typeface="Arial" panose="020B0604020202020204" pitchFamily="34" charset="0"/>
                <a:cs typeface="Arial" panose="020B0604020202020204" pitchFamily="34" charset="0"/>
              </a:rPr>
              <a:t>’, as well as the </a:t>
            </a:r>
            <a:r>
              <a:rPr lang="en-US" sz="2400" b="1">
                <a:solidFill>
                  <a:schemeClr val="tx1">
                    <a:lumMod val="75000"/>
                    <a:lumOff val="25000"/>
                  </a:schemeClr>
                </a:solidFill>
                <a:latin typeface="Arial" panose="020B0604020202020204" pitchFamily="34" charset="0"/>
                <a:cs typeface="Arial" panose="020B0604020202020204" pitchFamily="34" charset="0"/>
              </a:rPr>
              <a:t>word</a:t>
            </a:r>
            <a:r>
              <a:rPr lang="en-US" sz="2400">
                <a:solidFill>
                  <a:schemeClr val="tx1">
                    <a:lumMod val="75000"/>
                    <a:lumOff val="25000"/>
                  </a:schemeClr>
                </a:solidFill>
                <a:latin typeface="Arial" panose="020B0604020202020204" pitchFamily="34" charset="0"/>
                <a:cs typeface="Arial" panose="020B0604020202020204" pitchFamily="34" charset="0"/>
              </a:rPr>
              <a:t> in English.</a:t>
            </a:r>
          </a:p>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Step 4: </a:t>
            </a:r>
            <a:r>
              <a:rPr lang="en-US" sz="2400">
                <a:solidFill>
                  <a:schemeClr val="tx1">
                    <a:lumMod val="75000"/>
                    <a:lumOff val="25000"/>
                  </a:schemeClr>
                </a:solidFill>
                <a:latin typeface="Arial" panose="020B0604020202020204" pitchFamily="34" charset="0"/>
                <a:cs typeface="Arial" panose="020B0604020202020204" pitchFamily="34" charset="0"/>
              </a:rPr>
              <a:t>Partner A confirms that their partner found the correct word.</a:t>
            </a:r>
          </a:p>
          <a:p>
            <a:pPr>
              <a:lnSpc>
                <a:spcPct val="110000"/>
              </a:lnSpc>
              <a:spcAft>
                <a:spcPts val="1200"/>
              </a:spcAft>
            </a:pPr>
            <a:r>
              <a:rPr lang="en-US" sz="2400" b="1">
                <a:solidFill>
                  <a:schemeClr val="tx1">
                    <a:lumMod val="75000"/>
                    <a:lumOff val="25000"/>
                  </a:schemeClr>
                </a:solidFill>
                <a:latin typeface="Arial" panose="020B0604020202020204" pitchFamily="34" charset="0"/>
                <a:cs typeface="Arial" panose="020B0604020202020204" pitchFamily="34" charset="0"/>
              </a:rPr>
              <a:t>Step 5: </a:t>
            </a:r>
            <a:r>
              <a:rPr lang="en-US" sz="2400">
                <a:solidFill>
                  <a:schemeClr val="tx1">
                    <a:lumMod val="75000"/>
                    <a:lumOff val="25000"/>
                  </a:schemeClr>
                </a:solidFill>
                <a:latin typeface="Arial" panose="020B0604020202020204" pitchFamily="34" charset="0"/>
                <a:cs typeface="Arial" panose="020B0604020202020204" pitchFamily="34" charset="0"/>
              </a:rPr>
              <a:t>Switch roles after each word. </a:t>
            </a:r>
          </a:p>
          <a:p>
            <a:pPr>
              <a:lnSpc>
                <a:spcPct val="110000"/>
              </a:lnSpc>
              <a:spcAft>
                <a:spcPts val="1200"/>
              </a:spcAft>
            </a:pPr>
            <a:endParaRPr lang="en-US" sz="2400"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372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Partner activity (both people facing the board) </a:t>
            </a:r>
            <a:r>
              <a:rPr lang="en-US" sz="3200" b="1" i="1"/>
              <a:t>(continued) </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307053" cy="3922295"/>
          </a:xfrm>
          <a:prstGeom prst="rect">
            <a:avLst/>
          </a:prstGeom>
          <a:noFill/>
        </p:spPr>
        <p:txBody>
          <a:bodyPr wrap="square" lIns="0" tIns="0" rIns="0" bIns="0">
            <a:noAutofit/>
          </a:bodyPr>
          <a:lstStyle/>
          <a:p>
            <a:pPr>
              <a:spcAft>
                <a:spcPts val="1400"/>
              </a:spcAft>
            </a:pPr>
            <a:r>
              <a:rPr lang="en-US" sz="2400" b="1">
                <a:solidFill>
                  <a:schemeClr val="tx1">
                    <a:lumMod val="75000"/>
                    <a:lumOff val="25000"/>
                  </a:schemeClr>
                </a:solidFill>
                <a:latin typeface="Arial" panose="020B0604020202020204" pitchFamily="34" charset="0"/>
                <a:cs typeface="Arial" panose="020B0604020202020204" pitchFamily="34" charset="0"/>
              </a:rPr>
              <a:t>me’-</a:t>
            </a:r>
            <a:r>
              <a:rPr lang="en-US" sz="2400" b="1" err="1">
                <a:solidFill>
                  <a:schemeClr val="tx1">
                    <a:lumMod val="75000"/>
                    <a:lumOff val="25000"/>
                  </a:schemeClr>
                </a:solidFill>
                <a:latin typeface="Arial" panose="020B0604020202020204" pitchFamily="34" charset="0"/>
                <a:cs typeface="Arial" panose="020B0604020202020204" pitchFamily="34" charset="0"/>
              </a:rPr>
              <a:t>naa</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tr’a</a:t>
            </a:r>
            <a:r>
              <a:rPr lang="en-US" sz="2400" b="1">
                <a:solidFill>
                  <a:schemeClr val="tx1">
                    <a:lumMod val="75000"/>
                    <a:lumOff val="25000"/>
                  </a:schemeClr>
                </a:solidFill>
                <a:latin typeface="Arial" panose="020B0604020202020204" pitchFamily="34" charset="0"/>
                <a:cs typeface="Arial" panose="020B0604020202020204" pitchFamily="34" charset="0"/>
              </a:rPr>
              <a:t>’-‘a </a:t>
            </a:r>
            <a:r>
              <a:rPr lang="en-US" sz="2400">
                <a:solidFill>
                  <a:schemeClr val="tx1">
                    <a:lumMod val="75000"/>
                    <a:lumOff val="25000"/>
                  </a:schemeClr>
                </a:solidFill>
                <a:latin typeface="Arial" panose="020B0604020202020204" pitchFamily="34" charset="0"/>
                <a:cs typeface="Arial" panose="020B0604020202020204" pitchFamily="34" charset="0"/>
              </a:rPr>
              <a:t>(into it one talks) </a:t>
            </a:r>
          </a:p>
          <a:p>
            <a:pPr>
              <a:spcAft>
                <a:spcPts val="1400"/>
              </a:spcAft>
            </a:pPr>
            <a:r>
              <a:rPr lang="en-US" sz="2400" b="1" err="1">
                <a:solidFill>
                  <a:schemeClr val="tx1">
                    <a:lumMod val="75000"/>
                    <a:lumOff val="25000"/>
                  </a:schemeClr>
                </a:solidFill>
                <a:latin typeface="Arial" panose="020B0604020202020204" pitchFamily="34" charset="0"/>
                <a:cs typeface="Arial" panose="020B0604020202020204" pitchFamily="34" charset="0"/>
              </a:rPr>
              <a:t>mvlh-ch’ee-tr’a</a:t>
            </a:r>
            <a:r>
              <a:rPr lang="en-US" sz="2400" b="1">
                <a:solidFill>
                  <a:schemeClr val="tx1">
                    <a:lumMod val="75000"/>
                    <a:lumOff val="25000"/>
                  </a:schemeClr>
                </a:solidFill>
                <a:latin typeface="Arial" panose="020B0604020202020204" pitchFamily="34" charset="0"/>
                <a:cs typeface="Arial" panose="020B0604020202020204" pitchFamily="34" charset="0"/>
              </a:rPr>
              <a:t> </a:t>
            </a:r>
            <a:r>
              <a:rPr lang="en-US" sz="2400">
                <a:solidFill>
                  <a:schemeClr val="tx1">
                    <a:lumMod val="75000"/>
                    <a:lumOff val="25000"/>
                  </a:schemeClr>
                </a:solidFill>
                <a:latin typeface="Arial" panose="020B0604020202020204" pitchFamily="34" charset="0"/>
                <a:cs typeface="Arial" panose="020B0604020202020204" pitchFamily="34" charset="0"/>
              </a:rPr>
              <a:t>(with it one eats)</a:t>
            </a:r>
          </a:p>
          <a:p>
            <a:pPr>
              <a:spcAft>
                <a:spcPts val="1400"/>
              </a:spcAft>
            </a:pPr>
            <a:r>
              <a:rPr lang="en-US" sz="2400" b="1" err="1">
                <a:solidFill>
                  <a:schemeClr val="tx1">
                    <a:lumMod val="75000"/>
                    <a:lumOff val="25000"/>
                  </a:schemeClr>
                </a:solidFill>
                <a:latin typeface="Arial" panose="020B0604020202020204" pitchFamily="34" charset="0"/>
                <a:cs typeface="Arial" panose="020B0604020202020204" pitchFamily="34" charset="0"/>
              </a:rPr>
              <a:t>gaa</a:t>
            </a:r>
            <a:r>
              <a:rPr lang="en-US" sz="2400" b="1">
                <a:solidFill>
                  <a:schemeClr val="tx1">
                    <a:lumMod val="75000"/>
                    <a:lumOff val="25000"/>
                  </a:schemeClr>
                </a:solidFill>
                <a:latin typeface="Arial" panose="020B0604020202020204" pitchFamily="34" charset="0"/>
                <a:cs typeface="Arial" panose="020B0604020202020204" pitchFamily="34" charset="0"/>
              </a:rPr>
              <a:t>-be me’-‘</a:t>
            </a:r>
            <a:r>
              <a:rPr lang="en-US" sz="2400" b="1" err="1">
                <a:solidFill>
                  <a:schemeClr val="tx1">
                    <a:lumMod val="75000"/>
                    <a:lumOff val="25000"/>
                  </a:schemeClr>
                </a:solidFill>
                <a:latin typeface="Arial" panose="020B0604020202020204" pitchFamily="34" charset="0"/>
                <a:cs typeface="Arial" panose="020B0604020202020204" pitchFamily="34" charset="0"/>
              </a:rPr>
              <a:t>vtlh</a:t>
            </a:r>
            <a:r>
              <a:rPr lang="en-US" sz="2400" b="1">
                <a:solidFill>
                  <a:schemeClr val="tx1">
                    <a:lumMod val="75000"/>
                    <a:lumOff val="25000"/>
                  </a:schemeClr>
                </a:solidFill>
                <a:latin typeface="Arial" panose="020B0604020202020204" pitchFamily="34" charset="0"/>
                <a:cs typeface="Arial" panose="020B0604020202020204" pitchFamily="34" charset="0"/>
              </a:rPr>
              <a:t>-sri </a:t>
            </a:r>
            <a:r>
              <a:rPr lang="en-US" sz="2400">
                <a:solidFill>
                  <a:schemeClr val="tx1">
                    <a:lumMod val="75000"/>
                    <a:lumOff val="25000"/>
                  </a:schemeClr>
                </a:solidFill>
                <a:latin typeface="Arial" panose="020B0604020202020204" pitchFamily="34" charset="0"/>
                <a:cs typeface="Arial" panose="020B0604020202020204" pitchFamily="34" charset="0"/>
              </a:rPr>
              <a:t>(one makes coffee inside it)</a:t>
            </a:r>
          </a:p>
          <a:p>
            <a:pPr>
              <a:spcAft>
                <a:spcPts val="1400"/>
              </a:spcAft>
            </a:pPr>
            <a:r>
              <a:rPr lang="en-US" sz="2400" b="1" err="1">
                <a:solidFill>
                  <a:schemeClr val="tx1">
                    <a:lumMod val="75000"/>
                    <a:lumOff val="25000"/>
                  </a:schemeClr>
                </a:solidFill>
                <a:latin typeface="Arial" panose="020B0604020202020204" pitchFamily="34" charset="0"/>
                <a:cs typeface="Arial" panose="020B0604020202020204" pitchFamily="34" charset="0"/>
              </a:rPr>
              <a:t>k’wvt</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daa</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tr’vs</a:t>
            </a:r>
            <a:r>
              <a:rPr lang="en-US" sz="2400" b="1">
                <a:solidFill>
                  <a:schemeClr val="tx1">
                    <a:lumMod val="75000"/>
                    <a:lumOff val="25000"/>
                  </a:schemeClr>
                </a:solidFill>
                <a:latin typeface="Arial" panose="020B0604020202020204" pitchFamily="34" charset="0"/>
                <a:cs typeface="Arial" panose="020B0604020202020204" pitchFamily="34" charset="0"/>
              </a:rPr>
              <a:t>-da </a:t>
            </a:r>
            <a:r>
              <a:rPr lang="en-US" sz="2400">
                <a:solidFill>
                  <a:schemeClr val="tx1">
                    <a:lumMod val="75000"/>
                    <a:lumOff val="25000"/>
                  </a:schemeClr>
                </a:solidFill>
                <a:latin typeface="Arial" panose="020B0604020202020204" pitchFamily="34" charset="0"/>
                <a:cs typeface="Arial" panose="020B0604020202020204" pitchFamily="34" charset="0"/>
              </a:rPr>
              <a:t>(one sits in it)</a:t>
            </a:r>
          </a:p>
          <a:p>
            <a:pPr>
              <a:spcAft>
                <a:spcPts val="1400"/>
              </a:spcAft>
            </a:pPr>
            <a:r>
              <a:rPr lang="en-US" sz="2400" b="1">
                <a:solidFill>
                  <a:schemeClr val="tx1">
                    <a:lumMod val="75000"/>
                    <a:lumOff val="25000"/>
                  </a:schemeClr>
                </a:solidFill>
                <a:latin typeface="Arial" panose="020B0604020202020204" pitchFamily="34" charset="0"/>
                <a:cs typeface="Arial" panose="020B0604020202020204" pitchFamily="34" charset="0"/>
              </a:rPr>
              <a:t>me’-‘aa-</a:t>
            </a:r>
            <a:r>
              <a:rPr lang="en-US" sz="2400" b="1" err="1">
                <a:solidFill>
                  <a:schemeClr val="tx1">
                    <a:lumMod val="75000"/>
                    <a:lumOff val="25000"/>
                  </a:schemeClr>
                </a:solidFill>
                <a:latin typeface="Arial" panose="020B0604020202020204" pitchFamily="34" charset="0"/>
                <a:cs typeface="Arial" panose="020B0604020202020204" pitchFamily="34" charset="0"/>
              </a:rPr>
              <a:t>wvtlh</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ts’it</a:t>
            </a:r>
            <a:r>
              <a:rPr lang="en-US" sz="2400" b="1">
                <a:solidFill>
                  <a:schemeClr val="tx1">
                    <a:lumMod val="75000"/>
                    <a:lumOff val="25000"/>
                  </a:schemeClr>
                </a:solidFill>
                <a:latin typeface="Arial" panose="020B0604020202020204" pitchFamily="34" charset="0"/>
                <a:cs typeface="Arial" panose="020B0604020202020204" pitchFamily="34" charset="0"/>
              </a:rPr>
              <a:t> </a:t>
            </a:r>
            <a:r>
              <a:rPr lang="en-US" sz="2400">
                <a:solidFill>
                  <a:schemeClr val="tx1">
                    <a:lumMod val="75000"/>
                    <a:lumOff val="25000"/>
                  </a:schemeClr>
                </a:solidFill>
                <a:latin typeface="Arial" panose="020B0604020202020204" pitchFamily="34" charset="0"/>
                <a:cs typeface="Arial" panose="020B0604020202020204" pitchFamily="34" charset="0"/>
              </a:rPr>
              <a:t>(one learns inside it)</a:t>
            </a:r>
          </a:p>
          <a:p>
            <a:pPr>
              <a:spcAft>
                <a:spcPts val="1400"/>
              </a:spcAft>
            </a:pPr>
            <a:r>
              <a:rPr lang="en-US" sz="2400" b="1" err="1">
                <a:solidFill>
                  <a:schemeClr val="tx1">
                    <a:lumMod val="75000"/>
                    <a:lumOff val="25000"/>
                  </a:schemeClr>
                </a:solidFill>
                <a:latin typeface="Arial" panose="020B0604020202020204" pitchFamily="34" charset="0"/>
                <a:cs typeface="Arial" panose="020B0604020202020204" pitchFamily="34" charset="0"/>
              </a:rPr>
              <a:t>ghu</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mvlh</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naa</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tr’vlh</a:t>
            </a:r>
            <a:r>
              <a:rPr lang="en-US" sz="2400" b="1">
                <a:solidFill>
                  <a:schemeClr val="tx1">
                    <a:lumMod val="75000"/>
                    <a:lumOff val="25000"/>
                  </a:schemeClr>
                </a:solidFill>
                <a:latin typeface="Arial" panose="020B0604020202020204" pitchFamily="34" charset="0"/>
                <a:cs typeface="Arial" panose="020B0604020202020204" pitchFamily="34" charset="0"/>
              </a:rPr>
              <a:t>-de </a:t>
            </a:r>
            <a:r>
              <a:rPr lang="en-US" sz="2400">
                <a:solidFill>
                  <a:schemeClr val="tx1">
                    <a:lumMod val="75000"/>
                    <a:lumOff val="25000"/>
                  </a:schemeClr>
                </a:solidFill>
                <a:latin typeface="Arial" panose="020B0604020202020204" pitchFamily="34" charset="0"/>
                <a:cs typeface="Arial" panose="020B0604020202020204" pitchFamily="34" charset="0"/>
              </a:rPr>
              <a:t>(one cleans their teeth with it)</a:t>
            </a:r>
          </a:p>
          <a:p>
            <a:pPr>
              <a:spcAft>
                <a:spcPts val="1400"/>
              </a:spcAft>
            </a:pP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ee</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k’wvt</a:t>
            </a:r>
            <a:r>
              <a:rPr lang="en-US" sz="2400" b="1">
                <a:solidFill>
                  <a:schemeClr val="tx1">
                    <a:lumMod val="75000"/>
                    <a:lumOff val="25000"/>
                  </a:schemeClr>
                </a:solidFill>
                <a:latin typeface="Arial" panose="020B0604020202020204" pitchFamily="34" charset="0"/>
                <a:cs typeface="Arial" panose="020B0604020202020204" pitchFamily="34" charset="0"/>
              </a:rPr>
              <a:t>-</a:t>
            </a:r>
            <a:r>
              <a:rPr lang="en-US" sz="2400" b="1" err="1">
                <a:solidFill>
                  <a:schemeClr val="tx1">
                    <a:lumMod val="75000"/>
                    <a:lumOff val="25000"/>
                  </a:schemeClr>
                </a:solidFill>
                <a:latin typeface="Arial" panose="020B0604020202020204" pitchFamily="34" charset="0"/>
                <a:cs typeface="Arial" panose="020B0604020202020204" pitchFamily="34" charset="0"/>
              </a:rPr>
              <a:t>nalh</a:t>
            </a:r>
            <a:r>
              <a:rPr lang="en-US" sz="2400" b="1">
                <a:solidFill>
                  <a:schemeClr val="tx1">
                    <a:lumMod val="75000"/>
                    <a:lumOff val="25000"/>
                  </a:schemeClr>
                </a:solidFill>
                <a:latin typeface="Arial" panose="020B0604020202020204" pitchFamily="34" charset="0"/>
                <a:cs typeface="Arial" panose="020B0604020202020204" pitchFamily="34" charset="0"/>
              </a:rPr>
              <a:t>-da </a:t>
            </a:r>
            <a:r>
              <a:rPr lang="en-US" sz="2400">
                <a:solidFill>
                  <a:schemeClr val="tx1">
                    <a:lumMod val="75000"/>
                    <a:lumOff val="25000"/>
                  </a:schemeClr>
                </a:solidFill>
                <a:latin typeface="Arial" panose="020B0604020202020204" pitchFamily="34" charset="0"/>
                <a:cs typeface="Arial" panose="020B0604020202020204" pitchFamily="34" charset="0"/>
              </a:rPr>
              <a:t>(it runs over the ground)</a:t>
            </a:r>
          </a:p>
          <a:p>
            <a:pPr>
              <a:spcAft>
                <a:spcPts val="1400"/>
              </a:spcAft>
            </a:pPr>
            <a:r>
              <a:rPr lang="en-US" sz="2400" b="1" err="1">
                <a:solidFill>
                  <a:schemeClr val="tx1">
                    <a:lumMod val="75000"/>
                    <a:lumOff val="25000"/>
                  </a:schemeClr>
                </a:solidFill>
                <a:latin typeface="Arial" panose="020B0604020202020204" pitchFamily="34" charset="0"/>
                <a:cs typeface="Arial" panose="020B0604020202020204" pitchFamily="34" charset="0"/>
              </a:rPr>
              <a:t>ch’aa</a:t>
            </a:r>
            <a:r>
              <a:rPr lang="en-US" sz="2400" b="1">
                <a:solidFill>
                  <a:schemeClr val="tx1">
                    <a:lumMod val="75000"/>
                    <a:lumOff val="25000"/>
                  </a:schemeClr>
                </a:solidFill>
                <a:latin typeface="Arial" panose="020B0604020202020204" pitchFamily="34" charset="0"/>
                <a:cs typeface="Arial" panose="020B0604020202020204" pitchFamily="34" charset="0"/>
              </a:rPr>
              <a:t>-bay-</a:t>
            </a:r>
            <a:r>
              <a:rPr lang="en-US" sz="2400" b="1" err="1">
                <a:solidFill>
                  <a:schemeClr val="tx1">
                    <a:lumMod val="75000"/>
                    <a:lumOff val="25000"/>
                  </a:schemeClr>
                </a:solidFill>
                <a:latin typeface="Arial" panose="020B0604020202020204" pitchFamily="34" charset="0"/>
                <a:cs typeface="Arial" panose="020B0604020202020204" pitchFamily="34" charset="0"/>
              </a:rPr>
              <a:t>yu</a:t>
            </a:r>
            <a:r>
              <a:rPr lang="en-US" sz="2400" b="1">
                <a:solidFill>
                  <a:schemeClr val="tx1">
                    <a:lumMod val="75000"/>
                    <a:lumOff val="25000"/>
                  </a:schemeClr>
                </a:solidFill>
                <a:latin typeface="Arial" panose="020B0604020202020204" pitchFamily="34" charset="0"/>
                <a:cs typeface="Arial" panose="020B0604020202020204" pitchFamily="34" charset="0"/>
              </a:rPr>
              <a:t>-min’-</a:t>
            </a:r>
            <a:r>
              <a:rPr lang="en-US" sz="2400" b="1" err="1">
                <a:solidFill>
                  <a:schemeClr val="tx1">
                    <a:lumMod val="75000"/>
                    <a:lumOff val="25000"/>
                  </a:schemeClr>
                </a:solidFill>
                <a:latin typeface="Arial" panose="020B0604020202020204" pitchFamily="34" charset="0"/>
                <a:cs typeface="Arial" panose="020B0604020202020204" pitchFamily="34" charset="0"/>
              </a:rPr>
              <a:t>sla</a:t>
            </a:r>
            <a:r>
              <a:rPr lang="en-US" sz="2400" b="1">
                <a:solidFill>
                  <a:schemeClr val="tx1">
                    <a:lumMod val="75000"/>
                    <a:lumOff val="25000"/>
                  </a:schemeClr>
                </a:solidFill>
                <a:latin typeface="Arial" panose="020B0604020202020204" pitchFamily="34" charset="0"/>
                <a:cs typeface="Arial" panose="020B0604020202020204" pitchFamily="34" charset="0"/>
              </a:rPr>
              <a:t> </a:t>
            </a:r>
            <a:r>
              <a:rPr lang="en-US" sz="2400">
                <a:solidFill>
                  <a:schemeClr val="tx1">
                    <a:lumMod val="75000"/>
                    <a:lumOff val="25000"/>
                  </a:schemeClr>
                </a:solidFill>
                <a:latin typeface="Arial" panose="020B0604020202020204" pitchFamily="34" charset="0"/>
                <a:cs typeface="Arial" panose="020B0604020202020204" pitchFamily="34" charset="0"/>
              </a:rPr>
              <a:t>(flowers are located inside it)</a:t>
            </a:r>
          </a:p>
        </p:txBody>
      </p:sp>
    </p:spTree>
    <p:extLst>
      <p:ext uri="{BB962C8B-B14F-4D97-AF65-F5344CB8AC3E}">
        <p14:creationId xmlns:p14="http://schemas.microsoft.com/office/powerpoint/2010/main" val="232975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Exit ticket</a:t>
            </a:r>
            <a:endParaRPr lang="en-US" sz="3200" b="1" i="1">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DC5F3373-83D5-3A4D-B262-71F102A62409}"/>
              </a:ext>
            </a:extLst>
          </p:cNvPr>
          <p:cNvSpPr txBox="1"/>
          <p:nvPr/>
        </p:nvSpPr>
        <p:spPr>
          <a:xfrm>
            <a:off x="990599" y="1828799"/>
            <a:ext cx="10090485" cy="3922295"/>
          </a:xfrm>
          <a:prstGeom prst="rect">
            <a:avLst/>
          </a:prstGeom>
          <a:noFill/>
        </p:spPr>
        <p:txBody>
          <a:bodyPr wrap="square" lIns="0" tIns="0" rIns="0" bIns="0">
            <a:noAutofit/>
          </a:bodyPr>
          <a:lstStyle/>
          <a:p>
            <a:pPr>
              <a:spcAft>
                <a:spcPts val="1400"/>
              </a:spcAft>
            </a:pPr>
            <a:r>
              <a:rPr lang="en-US" sz="2400">
                <a:solidFill>
                  <a:schemeClr val="tx1">
                    <a:lumMod val="75000"/>
                    <a:lumOff val="25000"/>
                  </a:schemeClr>
                </a:solidFill>
                <a:latin typeface="Arial" panose="020B0604020202020204" pitchFamily="34" charset="0"/>
                <a:cs typeface="Arial" panose="020B0604020202020204" pitchFamily="34" charset="0"/>
              </a:rPr>
              <a:t>As you leave the classroom, please tell me one new word in Dee-</a:t>
            </a:r>
            <a:r>
              <a:rPr lang="en-US" sz="2400" err="1">
                <a:solidFill>
                  <a:schemeClr val="tx1">
                    <a:lumMod val="75000"/>
                    <a:lumOff val="25000"/>
                  </a:schemeClr>
                </a:solidFill>
                <a:latin typeface="Arial" panose="020B0604020202020204" pitchFamily="34" charset="0"/>
                <a:cs typeface="Arial" panose="020B0604020202020204" pitchFamily="34" charset="0"/>
              </a:rPr>
              <a:t>ni</a:t>
            </a:r>
            <a:r>
              <a:rPr lang="en-US" sz="2400">
                <a:solidFill>
                  <a:schemeClr val="tx1">
                    <a:lumMod val="75000"/>
                    <a:lumOff val="25000"/>
                  </a:schemeClr>
                </a:solidFill>
                <a:latin typeface="Arial" panose="020B0604020202020204" pitchFamily="34" charset="0"/>
                <a:cs typeface="Arial" panose="020B0604020202020204" pitchFamily="34" charset="0"/>
              </a:rPr>
              <a:t>’ and what it means.</a:t>
            </a:r>
          </a:p>
          <a:p>
            <a:pPr>
              <a:spcAft>
                <a:spcPts val="1400"/>
              </a:spcAft>
            </a:pPr>
            <a:r>
              <a:rPr lang="en-US" sz="2400">
                <a:solidFill>
                  <a:schemeClr val="tx1">
                    <a:lumMod val="75000"/>
                    <a:lumOff val="25000"/>
                  </a:schemeClr>
                </a:solidFill>
                <a:latin typeface="Arial" panose="020B0604020202020204" pitchFamily="34" charset="0"/>
                <a:cs typeface="Arial" panose="020B0604020202020204" pitchFamily="34" charset="0"/>
              </a:rPr>
              <a:t>The list is here to guide you. Write the word on a slip of paper and hand it to me on your way out.</a:t>
            </a:r>
          </a:p>
        </p:txBody>
      </p:sp>
      <p:sp>
        <p:nvSpPr>
          <p:cNvPr id="4" name="TextBox 3">
            <a:extLst>
              <a:ext uri="{FF2B5EF4-FFF2-40B4-BE49-F238E27FC236}">
                <a16:creationId xmlns:a16="http://schemas.microsoft.com/office/drawing/2014/main" id="{46DD9EE6-C1A7-C946-9CA0-6B9F6DDD2E08}"/>
              </a:ext>
            </a:extLst>
          </p:cNvPr>
          <p:cNvSpPr txBox="1"/>
          <p:nvPr/>
        </p:nvSpPr>
        <p:spPr>
          <a:xfrm>
            <a:off x="990600" y="3789946"/>
            <a:ext cx="4243137" cy="2081465"/>
          </a:xfrm>
          <a:prstGeom prst="rect">
            <a:avLst/>
          </a:prstGeom>
          <a:noFill/>
        </p:spPr>
        <p:txBody>
          <a:bodyPr wrap="square" lIns="0" tIns="0" rIns="0" bIns="0">
            <a:noAutofit/>
          </a:bodyPr>
          <a:lstStyle/>
          <a:p>
            <a:pPr>
              <a:spcAft>
                <a:spcPts val="1400"/>
              </a:spcAft>
            </a:pPr>
            <a:r>
              <a:rPr lang="en-US" sz="2000" b="1">
                <a:solidFill>
                  <a:schemeClr val="tx1">
                    <a:lumMod val="75000"/>
                    <a:lumOff val="25000"/>
                  </a:schemeClr>
                </a:solidFill>
                <a:latin typeface="Arial" panose="020B0604020202020204" pitchFamily="34" charset="0"/>
                <a:cs typeface="Arial" panose="020B0604020202020204" pitchFamily="34" charset="0"/>
              </a:rPr>
              <a:t>me’-</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tr’a</a:t>
            </a:r>
            <a:r>
              <a:rPr lang="en-US" sz="2000" b="1">
                <a:solidFill>
                  <a:schemeClr val="tx1">
                    <a:lumMod val="75000"/>
                    <a:lumOff val="25000"/>
                  </a:schemeClr>
                </a:solidFill>
                <a:latin typeface="Arial" panose="020B0604020202020204" pitchFamily="34" charset="0"/>
                <a:cs typeface="Arial" panose="020B0604020202020204" pitchFamily="34" charset="0"/>
              </a:rPr>
              <a:t>’-‘a </a:t>
            </a:r>
            <a:r>
              <a:rPr lang="en-US" sz="2000">
                <a:solidFill>
                  <a:schemeClr val="tx1">
                    <a:lumMod val="75000"/>
                    <a:lumOff val="25000"/>
                  </a:schemeClr>
                </a:solidFill>
                <a:latin typeface="Arial" panose="020B0604020202020204" pitchFamily="34" charset="0"/>
                <a:cs typeface="Arial" panose="020B0604020202020204" pitchFamily="34" charset="0"/>
              </a:rPr>
              <a:t>(into it one talks) </a:t>
            </a:r>
          </a:p>
          <a:p>
            <a:pPr>
              <a:spcAft>
                <a:spcPts val="1400"/>
              </a:spcAft>
            </a:pPr>
            <a:r>
              <a:rPr lang="en-US" sz="2000" b="1" err="1">
                <a:solidFill>
                  <a:schemeClr val="tx1">
                    <a:lumMod val="75000"/>
                    <a:lumOff val="25000"/>
                  </a:schemeClr>
                </a:solidFill>
                <a:latin typeface="Arial" panose="020B0604020202020204" pitchFamily="34" charset="0"/>
                <a:cs typeface="Arial" panose="020B0604020202020204" pitchFamily="34" charset="0"/>
              </a:rPr>
              <a:t>mvlh-ch’ee-tr’a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(with it one eats)</a:t>
            </a:r>
          </a:p>
          <a:p>
            <a:pPr>
              <a:spcAft>
                <a:spcPts val="14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gaa</a:t>
            </a:r>
            <a:r>
              <a:rPr lang="en-US" sz="2000" b="1">
                <a:solidFill>
                  <a:schemeClr val="tx1">
                    <a:lumMod val="75000"/>
                    <a:lumOff val="25000"/>
                  </a:schemeClr>
                </a:solidFill>
                <a:latin typeface="Arial" panose="020B0604020202020204" pitchFamily="34" charset="0"/>
                <a:cs typeface="Arial" panose="020B0604020202020204" pitchFamily="34" charset="0"/>
              </a:rPr>
              <a:t>-be me’-‘</a:t>
            </a:r>
            <a:r>
              <a:rPr lang="en-US" sz="2000" b="1" err="1">
                <a:solidFill>
                  <a:schemeClr val="tx1">
                    <a:lumMod val="75000"/>
                    <a:lumOff val="25000"/>
                  </a:schemeClr>
                </a:solidFill>
                <a:latin typeface="Arial" panose="020B0604020202020204" pitchFamily="34" charset="0"/>
                <a:cs typeface="Arial" panose="020B0604020202020204" pitchFamily="34" charset="0"/>
              </a:rPr>
              <a:t>vtlh</a:t>
            </a:r>
            <a:r>
              <a:rPr lang="en-US" sz="2000" b="1">
                <a:solidFill>
                  <a:schemeClr val="tx1">
                    <a:lumMod val="75000"/>
                    <a:lumOff val="25000"/>
                  </a:schemeClr>
                </a:solidFill>
                <a:latin typeface="Arial" panose="020B0604020202020204" pitchFamily="34" charset="0"/>
                <a:cs typeface="Arial" panose="020B0604020202020204" pitchFamily="34" charset="0"/>
              </a:rPr>
              <a:t>-sri </a:t>
            </a:r>
            <a:r>
              <a:rPr lang="en-US" sz="2000">
                <a:solidFill>
                  <a:schemeClr val="tx1">
                    <a:lumMod val="75000"/>
                    <a:lumOff val="25000"/>
                  </a:schemeClr>
                </a:solidFill>
                <a:latin typeface="Arial" panose="020B0604020202020204" pitchFamily="34" charset="0"/>
                <a:cs typeface="Arial" panose="020B0604020202020204" pitchFamily="34" charset="0"/>
              </a:rPr>
              <a:t>(one makes coffee inside it)</a:t>
            </a:r>
          </a:p>
          <a:p>
            <a:pPr>
              <a:spcAft>
                <a:spcPts val="1400"/>
              </a:spcAft>
            </a:pP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daa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tr’vs</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(one sits in it)</a:t>
            </a:r>
          </a:p>
        </p:txBody>
      </p:sp>
      <p:sp>
        <p:nvSpPr>
          <p:cNvPr id="5" name="TextBox 4">
            <a:extLst>
              <a:ext uri="{FF2B5EF4-FFF2-40B4-BE49-F238E27FC236}">
                <a16:creationId xmlns:a16="http://schemas.microsoft.com/office/drawing/2014/main" id="{3AC8BC51-F0EE-4E48-97DE-CB25C235234B}"/>
              </a:ext>
            </a:extLst>
          </p:cNvPr>
          <p:cNvSpPr txBox="1"/>
          <p:nvPr/>
        </p:nvSpPr>
        <p:spPr>
          <a:xfrm>
            <a:off x="5735057" y="3789946"/>
            <a:ext cx="5321967" cy="2306054"/>
          </a:xfrm>
          <a:prstGeom prst="rect">
            <a:avLst/>
          </a:prstGeom>
          <a:noFill/>
        </p:spPr>
        <p:txBody>
          <a:bodyPr wrap="square" lIns="0" tIns="0" rIns="0" bIns="0">
            <a:noAutofit/>
          </a:bodyPr>
          <a:lstStyle/>
          <a:p>
            <a:pPr>
              <a:spcAft>
                <a:spcPts val="1400"/>
              </a:spcAft>
            </a:pPr>
            <a:r>
              <a:rPr lang="en-US" sz="2000" b="1">
                <a:solidFill>
                  <a:schemeClr val="tx1">
                    <a:lumMod val="75000"/>
                    <a:lumOff val="25000"/>
                  </a:schemeClr>
                </a:solidFill>
                <a:latin typeface="Arial" panose="020B0604020202020204" pitchFamily="34" charset="0"/>
                <a:cs typeface="Arial" panose="020B0604020202020204" pitchFamily="34" charset="0"/>
              </a:rPr>
              <a:t>me’-‘aa-</a:t>
            </a:r>
            <a:r>
              <a:rPr lang="en-US" sz="2000" b="1" err="1">
                <a:solidFill>
                  <a:schemeClr val="tx1">
                    <a:lumMod val="75000"/>
                    <a:lumOff val="25000"/>
                  </a:schemeClr>
                </a:solidFill>
                <a:latin typeface="Arial" panose="020B0604020202020204" pitchFamily="34" charset="0"/>
                <a:cs typeface="Arial" panose="020B0604020202020204" pitchFamily="34" charset="0"/>
              </a:rPr>
              <a:t>wvtlh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ts’it</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(one learns inside it)</a:t>
            </a:r>
          </a:p>
          <a:p>
            <a:pPr>
              <a:spcAft>
                <a:spcPts val="1400"/>
              </a:spcAft>
            </a:pPr>
            <a:r>
              <a:rPr lang="en-US" sz="2000" b="1" err="1">
                <a:solidFill>
                  <a:schemeClr val="tx1">
                    <a:lumMod val="75000"/>
                    <a:lumOff val="25000"/>
                  </a:schemeClr>
                </a:solidFill>
                <a:latin typeface="Arial" panose="020B0604020202020204" pitchFamily="34" charset="0"/>
                <a:cs typeface="Arial" panose="020B0604020202020204" pitchFamily="34" charset="0"/>
              </a:rPr>
              <a:t>ghu</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mvlh</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naa</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tr’vlh</a:t>
            </a:r>
            <a:r>
              <a:rPr lang="en-US" sz="2000" b="1">
                <a:solidFill>
                  <a:schemeClr val="tx1">
                    <a:lumMod val="75000"/>
                    <a:lumOff val="25000"/>
                  </a:schemeClr>
                </a:solidFill>
                <a:latin typeface="Arial" panose="020B0604020202020204" pitchFamily="34" charset="0"/>
                <a:cs typeface="Arial" panose="020B0604020202020204" pitchFamily="34" charset="0"/>
              </a:rPr>
              <a:t>-de </a:t>
            </a:r>
            <a:r>
              <a:rPr lang="en-US" sz="2000">
                <a:solidFill>
                  <a:schemeClr val="tx1">
                    <a:lumMod val="75000"/>
                    <a:lumOff val="25000"/>
                  </a:schemeClr>
                </a:solidFill>
                <a:latin typeface="Arial" panose="020B0604020202020204" pitchFamily="34" charset="0"/>
                <a:cs typeface="Arial" panose="020B0604020202020204" pitchFamily="34" charset="0"/>
              </a:rPr>
              <a:t>(one cleans their teeth with it)</a:t>
            </a:r>
          </a:p>
          <a:p>
            <a:pPr>
              <a:spcAft>
                <a:spcPts val="1400"/>
              </a:spcAft>
            </a:pP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ee</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k’wvt</a:t>
            </a:r>
            <a:r>
              <a:rPr lang="en-US" sz="2000" b="1">
                <a:solidFill>
                  <a:schemeClr val="tx1">
                    <a:lumMod val="75000"/>
                    <a:lumOff val="25000"/>
                  </a:schemeClr>
                </a:solidFill>
                <a:latin typeface="Arial" panose="020B0604020202020204" pitchFamily="34" charset="0"/>
                <a:cs typeface="Arial" panose="020B0604020202020204" pitchFamily="34" charset="0"/>
              </a:rPr>
              <a:t>-</a:t>
            </a:r>
            <a:r>
              <a:rPr lang="en-US" sz="2000" b="1" err="1">
                <a:solidFill>
                  <a:schemeClr val="tx1">
                    <a:lumMod val="75000"/>
                    <a:lumOff val="25000"/>
                  </a:schemeClr>
                </a:solidFill>
                <a:latin typeface="Arial" panose="020B0604020202020204" pitchFamily="34" charset="0"/>
                <a:cs typeface="Arial" panose="020B0604020202020204" pitchFamily="34" charset="0"/>
              </a:rPr>
              <a:t>nalh</a:t>
            </a:r>
            <a:r>
              <a:rPr lang="en-US" sz="2000" b="1">
                <a:solidFill>
                  <a:schemeClr val="tx1">
                    <a:lumMod val="75000"/>
                    <a:lumOff val="25000"/>
                  </a:schemeClr>
                </a:solidFill>
                <a:latin typeface="Arial" panose="020B0604020202020204" pitchFamily="34" charset="0"/>
                <a:cs typeface="Arial" panose="020B0604020202020204" pitchFamily="34" charset="0"/>
              </a:rPr>
              <a:t>-da </a:t>
            </a:r>
            <a:r>
              <a:rPr lang="en-US" sz="2000">
                <a:solidFill>
                  <a:schemeClr val="tx1">
                    <a:lumMod val="75000"/>
                    <a:lumOff val="25000"/>
                  </a:schemeClr>
                </a:solidFill>
                <a:latin typeface="Arial" panose="020B0604020202020204" pitchFamily="34" charset="0"/>
                <a:cs typeface="Arial" panose="020B0604020202020204" pitchFamily="34" charset="0"/>
              </a:rPr>
              <a:t>(it runs over the ground)</a:t>
            </a:r>
          </a:p>
          <a:p>
            <a:pPr>
              <a:spcAft>
                <a:spcPts val="1400"/>
              </a:spcAft>
            </a:pPr>
            <a:r>
              <a:rPr lang="en-US" sz="2000" b="1" err="1">
                <a:solidFill>
                  <a:schemeClr val="tx1">
                    <a:lumMod val="75000"/>
                    <a:lumOff val="25000"/>
                  </a:schemeClr>
                </a:solidFill>
                <a:latin typeface="Arial" panose="020B0604020202020204" pitchFamily="34" charset="0"/>
                <a:cs typeface="Arial" panose="020B0604020202020204" pitchFamily="34" charset="0"/>
              </a:rPr>
              <a:t>ch’aa</a:t>
            </a:r>
            <a:r>
              <a:rPr lang="en-US" sz="2000" b="1">
                <a:solidFill>
                  <a:schemeClr val="tx1">
                    <a:lumMod val="75000"/>
                    <a:lumOff val="25000"/>
                  </a:schemeClr>
                </a:solidFill>
                <a:latin typeface="Arial" panose="020B0604020202020204" pitchFamily="34" charset="0"/>
                <a:cs typeface="Arial" panose="020B0604020202020204" pitchFamily="34" charset="0"/>
              </a:rPr>
              <a:t>-bay-</a:t>
            </a:r>
            <a:r>
              <a:rPr lang="en-US" sz="2000" b="1" err="1">
                <a:solidFill>
                  <a:schemeClr val="tx1">
                    <a:lumMod val="75000"/>
                    <a:lumOff val="25000"/>
                  </a:schemeClr>
                </a:solidFill>
                <a:latin typeface="Arial" panose="020B0604020202020204" pitchFamily="34" charset="0"/>
                <a:cs typeface="Arial" panose="020B0604020202020204" pitchFamily="34" charset="0"/>
              </a:rPr>
              <a:t>yu</a:t>
            </a:r>
            <a:r>
              <a:rPr lang="en-US" sz="2000" b="1">
                <a:solidFill>
                  <a:schemeClr val="tx1">
                    <a:lumMod val="75000"/>
                    <a:lumOff val="25000"/>
                  </a:schemeClr>
                </a:solidFill>
                <a:latin typeface="Arial" panose="020B0604020202020204" pitchFamily="34" charset="0"/>
                <a:cs typeface="Arial" panose="020B0604020202020204" pitchFamily="34" charset="0"/>
              </a:rPr>
              <a:t>-min’-</a:t>
            </a:r>
            <a:r>
              <a:rPr lang="en-US" sz="2000" b="1" err="1">
                <a:solidFill>
                  <a:schemeClr val="tx1">
                    <a:lumMod val="75000"/>
                    <a:lumOff val="25000"/>
                  </a:schemeClr>
                </a:solidFill>
                <a:latin typeface="Arial" panose="020B0604020202020204" pitchFamily="34" charset="0"/>
                <a:cs typeface="Arial" panose="020B0604020202020204" pitchFamily="34" charset="0"/>
              </a:rPr>
              <a:t>sla</a:t>
            </a:r>
            <a:r>
              <a:rPr lang="en-US" sz="2000" b="1">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(flowers are located inside it)</a:t>
            </a:r>
          </a:p>
        </p:txBody>
      </p:sp>
      <p:pic>
        <p:nvPicPr>
          <p:cNvPr id="6" name="Graphic 5" descr="Ticket outline">
            <a:extLst>
              <a:ext uri="{FF2B5EF4-FFF2-40B4-BE49-F238E27FC236}">
                <a16:creationId xmlns:a16="http://schemas.microsoft.com/office/drawing/2014/main" id="{25700333-A83A-1B43-8164-7C838AB241E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383100">
            <a:off x="10381634" y="101885"/>
            <a:ext cx="1374837" cy="1374837"/>
          </a:xfrm>
          <a:prstGeom prst="rect">
            <a:avLst/>
          </a:prstGeom>
        </p:spPr>
      </p:pic>
    </p:spTree>
    <p:extLst>
      <p:ext uri="{BB962C8B-B14F-4D97-AF65-F5344CB8AC3E}">
        <p14:creationId xmlns:p14="http://schemas.microsoft.com/office/powerpoint/2010/main" val="124446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43643"/>
          </a:xfrm>
        </p:spPr>
        <p:txBody>
          <a:bodyPr/>
          <a:lstStyle/>
          <a:p>
            <a:r>
              <a:rPr lang="en-US" sz="3200" b="1"/>
              <a:t>Think – Pair – Share | English loan words in Dee-</a:t>
            </a:r>
            <a:r>
              <a:rPr lang="en-US" sz="3200" b="1" err="1"/>
              <a:t>ni</a:t>
            </a:r>
            <a:endParaRPr lang="en-US" sz="3200" b="1"/>
          </a:p>
        </p:txBody>
      </p:sp>
      <p:sp>
        <p:nvSpPr>
          <p:cNvPr id="14" name="TextBox 6">
            <a:extLst>
              <a:ext uri="{FF2B5EF4-FFF2-40B4-BE49-F238E27FC236}">
                <a16:creationId xmlns:a16="http://schemas.microsoft.com/office/drawing/2014/main" id="{6C0D9A56-C796-5B46-8A96-2A92EC6FE33A}"/>
              </a:ext>
            </a:extLst>
          </p:cNvPr>
          <p:cNvSpPr txBox="1"/>
          <p:nvPr/>
        </p:nvSpPr>
        <p:spPr>
          <a:xfrm>
            <a:off x="1241570" y="2494246"/>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 1. ken-di</a:t>
            </a:r>
            <a:endParaRPr lang="en-US" sz="2000" i="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78B309-064C-1547-A5B1-74EEB903E9C3}"/>
              </a:ext>
            </a:extLst>
          </p:cNvPr>
          <p:cNvSpPr txBox="1"/>
          <p:nvPr/>
        </p:nvSpPr>
        <p:spPr>
          <a:xfrm>
            <a:off x="990599" y="1828800"/>
            <a:ext cx="10210801" cy="480653"/>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With a partner, can you match the words with the images below?</a:t>
            </a:r>
          </a:p>
        </p:txBody>
      </p:sp>
      <p:sp>
        <p:nvSpPr>
          <p:cNvPr id="11" name="TextBox 10">
            <a:extLst>
              <a:ext uri="{FF2B5EF4-FFF2-40B4-BE49-F238E27FC236}">
                <a16:creationId xmlns:a16="http://schemas.microsoft.com/office/drawing/2014/main" id="{B3EFA779-2AD8-1547-A866-3AB99343A5D5}"/>
              </a:ext>
            </a:extLst>
          </p:cNvPr>
          <p:cNvSpPr txBox="1"/>
          <p:nvPr/>
        </p:nvSpPr>
        <p:spPr>
          <a:xfrm>
            <a:off x="4181267" y="2494246"/>
            <a:ext cx="1293339"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2.  pap</a:t>
            </a:r>
            <a:endParaRPr lang="en-US" sz="2000"/>
          </a:p>
        </p:txBody>
      </p:sp>
      <p:sp>
        <p:nvSpPr>
          <p:cNvPr id="19" name="TextBox 18">
            <a:extLst>
              <a:ext uri="{FF2B5EF4-FFF2-40B4-BE49-F238E27FC236}">
                <a16:creationId xmlns:a16="http://schemas.microsoft.com/office/drawing/2014/main" id="{BCDE862D-1228-B240-9F83-C3FFF5358F69}"/>
              </a:ext>
            </a:extLst>
          </p:cNvPr>
          <p:cNvSpPr txBox="1"/>
          <p:nvPr/>
        </p:nvSpPr>
        <p:spPr>
          <a:xfrm>
            <a:off x="6802415" y="2494246"/>
            <a:ext cx="1326715"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3. </a:t>
            </a:r>
            <a:r>
              <a:rPr lang="en-US" sz="2000" b="1" err="1">
                <a:latin typeface="Arial" panose="020B0604020202020204" pitchFamily="34" charset="0"/>
                <a:cs typeface="Arial" panose="020B0604020202020204" pitchFamily="34" charset="0"/>
              </a:rPr>
              <a:t>tii-bii</a:t>
            </a:r>
            <a:endParaRPr lang="en-US" sz="2000"/>
          </a:p>
        </p:txBody>
      </p:sp>
      <p:sp>
        <p:nvSpPr>
          <p:cNvPr id="20" name="TextBox 19">
            <a:extLst>
              <a:ext uri="{FF2B5EF4-FFF2-40B4-BE49-F238E27FC236}">
                <a16:creationId xmlns:a16="http://schemas.microsoft.com/office/drawing/2014/main" id="{24658B2B-8023-6242-BB16-7621E4D69CD7}"/>
              </a:ext>
            </a:extLst>
          </p:cNvPr>
          <p:cNvSpPr txBox="1"/>
          <p:nvPr/>
        </p:nvSpPr>
        <p:spPr>
          <a:xfrm>
            <a:off x="9140403" y="2494246"/>
            <a:ext cx="2060997"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4. </a:t>
            </a:r>
            <a:r>
              <a:rPr lang="en-US" sz="2000" b="1" err="1">
                <a:latin typeface="Arial" panose="020B0604020202020204" pitchFamily="34" charset="0"/>
                <a:cs typeface="Arial" panose="020B0604020202020204" pitchFamily="34" charset="0"/>
              </a:rPr>
              <a:t>sdaa-k’vn</a:t>
            </a:r>
            <a:r>
              <a:rPr lang="en-US" sz="2000" b="1">
                <a:latin typeface="Arial" panose="020B0604020202020204" pitchFamily="34" charset="0"/>
                <a:cs typeface="Arial" panose="020B0604020202020204" pitchFamily="34" charset="0"/>
              </a:rPr>
              <a:t> </a:t>
            </a:r>
            <a:endParaRPr lang="en-US" sz="2000"/>
          </a:p>
        </p:txBody>
      </p:sp>
      <p:pic>
        <p:nvPicPr>
          <p:cNvPr id="22" name="Picture 21" descr="Assorted candies and gummies">
            <a:extLst>
              <a:ext uri="{FF2B5EF4-FFF2-40B4-BE49-F238E27FC236}">
                <a16:creationId xmlns:a16="http://schemas.microsoft.com/office/drawing/2014/main" id="{BAD73013-74A5-264D-8A1E-1A42B7ABA1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9270" y="3079149"/>
            <a:ext cx="1827261" cy="1828801"/>
          </a:xfrm>
          <a:prstGeom prst="ellipse">
            <a:avLst/>
          </a:prstGeom>
        </p:spPr>
      </p:pic>
      <p:pic>
        <p:nvPicPr>
          <p:cNvPr id="23" name="Picture 22" descr="Men in blue tuxedo">
            <a:extLst>
              <a:ext uri="{FF2B5EF4-FFF2-40B4-BE49-F238E27FC236}">
                <a16:creationId xmlns:a16="http://schemas.microsoft.com/office/drawing/2014/main" id="{B9B8AC98-3646-744C-AFC6-C1B6A51163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31"/>
          <a:stretch/>
        </p:blipFill>
        <p:spPr>
          <a:xfrm>
            <a:off x="6560292" y="3086100"/>
            <a:ext cx="1827261" cy="1828800"/>
          </a:xfrm>
          <a:prstGeom prst="ellipse">
            <a:avLst/>
          </a:prstGeom>
        </p:spPr>
      </p:pic>
      <p:sp>
        <p:nvSpPr>
          <p:cNvPr id="25" name="TextBox 6">
            <a:extLst>
              <a:ext uri="{FF2B5EF4-FFF2-40B4-BE49-F238E27FC236}">
                <a16:creationId xmlns:a16="http://schemas.microsoft.com/office/drawing/2014/main" id="{26A9A58E-49C4-EB47-A0B0-5B77FE0683BE}"/>
              </a:ext>
            </a:extLst>
          </p:cNvPr>
          <p:cNvSpPr txBox="1"/>
          <p:nvPr/>
        </p:nvSpPr>
        <p:spPr>
          <a:xfrm>
            <a:off x="1241570" y="5176277"/>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A</a:t>
            </a:r>
            <a:endParaRPr lang="en-US" sz="2000" i="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45AB023-53CB-DD47-A2A0-ACBB16E5492A}"/>
              </a:ext>
            </a:extLst>
          </p:cNvPr>
          <p:cNvSpPr txBox="1"/>
          <p:nvPr/>
        </p:nvSpPr>
        <p:spPr>
          <a:xfrm>
            <a:off x="4181267" y="5176277"/>
            <a:ext cx="1293339"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B</a:t>
            </a:r>
            <a:endParaRPr lang="en-US" sz="2000"/>
          </a:p>
        </p:txBody>
      </p:sp>
      <p:sp>
        <p:nvSpPr>
          <p:cNvPr id="27" name="TextBox 26">
            <a:extLst>
              <a:ext uri="{FF2B5EF4-FFF2-40B4-BE49-F238E27FC236}">
                <a16:creationId xmlns:a16="http://schemas.microsoft.com/office/drawing/2014/main" id="{520B92C0-CFA8-A349-9831-B141A39A2712}"/>
              </a:ext>
            </a:extLst>
          </p:cNvPr>
          <p:cNvSpPr txBox="1"/>
          <p:nvPr/>
        </p:nvSpPr>
        <p:spPr>
          <a:xfrm>
            <a:off x="6802415" y="5176277"/>
            <a:ext cx="1326715"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C</a:t>
            </a:r>
            <a:endParaRPr lang="en-US" sz="2000"/>
          </a:p>
        </p:txBody>
      </p:sp>
      <p:sp>
        <p:nvSpPr>
          <p:cNvPr id="28" name="TextBox 27">
            <a:extLst>
              <a:ext uri="{FF2B5EF4-FFF2-40B4-BE49-F238E27FC236}">
                <a16:creationId xmlns:a16="http://schemas.microsoft.com/office/drawing/2014/main" id="{CBE8DF35-9A58-0D40-A98A-CC5DF3F3F1FA}"/>
              </a:ext>
            </a:extLst>
          </p:cNvPr>
          <p:cNvSpPr txBox="1"/>
          <p:nvPr/>
        </p:nvSpPr>
        <p:spPr>
          <a:xfrm>
            <a:off x="9140403" y="5176277"/>
            <a:ext cx="2060997"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D</a:t>
            </a:r>
            <a:endParaRPr lang="en-US" sz="2000"/>
          </a:p>
        </p:txBody>
      </p:sp>
      <p:pic>
        <p:nvPicPr>
          <p:cNvPr id="7" name="Picture 6" descr="Shape, rectangle&#10;&#10;Description automatically generated">
            <a:extLst>
              <a:ext uri="{FF2B5EF4-FFF2-40B4-BE49-F238E27FC236}">
                <a16:creationId xmlns:a16="http://schemas.microsoft.com/office/drawing/2014/main" id="{A83E0BE7-D926-C748-9F0C-5D6E8E4047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009" y="3163590"/>
            <a:ext cx="2637459" cy="1757883"/>
          </a:xfrm>
          <a:prstGeom prst="rect">
            <a:avLst/>
          </a:prstGeom>
        </p:spPr>
      </p:pic>
      <p:pic>
        <p:nvPicPr>
          <p:cNvPr id="9" name="Picture 8" descr="A picture containing table, cup, beverage, food&#10;&#10;Description automatically generated">
            <a:extLst>
              <a:ext uri="{FF2B5EF4-FFF2-40B4-BE49-F238E27FC236}">
                <a16:creationId xmlns:a16="http://schemas.microsoft.com/office/drawing/2014/main" id="{7D7314DB-6A5F-654B-AA2E-D22E1C4B37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1713" y="3086100"/>
            <a:ext cx="1918376" cy="1842324"/>
          </a:xfrm>
          <a:prstGeom prst="ellipse">
            <a:avLst/>
          </a:prstGeom>
        </p:spPr>
      </p:pic>
    </p:spTree>
    <p:extLst>
      <p:ext uri="{BB962C8B-B14F-4D97-AF65-F5344CB8AC3E}">
        <p14:creationId xmlns:p14="http://schemas.microsoft.com/office/powerpoint/2010/main" val="406529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43643"/>
          </a:xfrm>
        </p:spPr>
        <p:txBody>
          <a:bodyPr/>
          <a:lstStyle/>
          <a:p>
            <a:r>
              <a:rPr lang="en-US" sz="3200" b="1"/>
              <a:t>These words might be a little more challenging, but can you try to match them with an image?</a:t>
            </a:r>
          </a:p>
        </p:txBody>
      </p:sp>
      <p:sp>
        <p:nvSpPr>
          <p:cNvPr id="14" name="TextBox 6">
            <a:extLst>
              <a:ext uri="{FF2B5EF4-FFF2-40B4-BE49-F238E27FC236}">
                <a16:creationId xmlns:a16="http://schemas.microsoft.com/office/drawing/2014/main" id="{6C0D9A56-C796-5B46-8A96-2A92EC6FE33A}"/>
              </a:ext>
            </a:extLst>
          </p:cNvPr>
          <p:cNvSpPr txBox="1"/>
          <p:nvPr/>
        </p:nvSpPr>
        <p:spPr>
          <a:xfrm>
            <a:off x="2030258" y="2519298"/>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5. </a:t>
            </a:r>
            <a:r>
              <a:rPr lang="en-US" sz="2000" b="1" err="1">
                <a:latin typeface="Arial" panose="020B0604020202020204" pitchFamily="34" charset="0"/>
                <a:cs typeface="Arial" panose="020B0604020202020204" pitchFamily="34" charset="0"/>
              </a:rPr>
              <a:t>buu</a:t>
            </a:r>
            <a:r>
              <a:rPr lang="en-US" sz="2000" b="1">
                <a:latin typeface="Arial" panose="020B0604020202020204" pitchFamily="34" charset="0"/>
                <a:cs typeface="Arial" panose="020B0604020202020204" pitchFamily="34" charset="0"/>
              </a:rPr>
              <a:t>-sri </a:t>
            </a:r>
            <a:endParaRPr lang="en-US" sz="2000" i="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3EFA779-2AD8-1547-A866-3AB99343A5D5}"/>
              </a:ext>
            </a:extLst>
          </p:cNvPr>
          <p:cNvSpPr txBox="1"/>
          <p:nvPr/>
        </p:nvSpPr>
        <p:spPr>
          <a:xfrm>
            <a:off x="5206558" y="2519298"/>
            <a:ext cx="1530339"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6. </a:t>
            </a:r>
            <a:r>
              <a:rPr lang="en-US" sz="2000" b="1" err="1">
                <a:latin typeface="Arial" panose="020B0604020202020204" pitchFamily="34" charset="0"/>
                <a:cs typeface="Arial" panose="020B0604020202020204" pitchFamily="34" charset="0"/>
              </a:rPr>
              <a:t>haa-k’vs</a:t>
            </a:r>
            <a:r>
              <a:rPr lang="en-US" sz="2000" b="1">
                <a:latin typeface="Arial" panose="020B0604020202020204" pitchFamily="34" charset="0"/>
                <a:cs typeface="Arial" panose="020B0604020202020204" pitchFamily="34" charset="0"/>
              </a:rPr>
              <a:t> </a:t>
            </a:r>
            <a:endParaRPr lang="en-US" sz="2000"/>
          </a:p>
        </p:txBody>
      </p:sp>
      <p:sp>
        <p:nvSpPr>
          <p:cNvPr id="19" name="TextBox 18">
            <a:extLst>
              <a:ext uri="{FF2B5EF4-FFF2-40B4-BE49-F238E27FC236}">
                <a16:creationId xmlns:a16="http://schemas.microsoft.com/office/drawing/2014/main" id="{BCDE862D-1228-B240-9F83-C3FFF5358F69}"/>
              </a:ext>
            </a:extLst>
          </p:cNvPr>
          <p:cNvSpPr txBox="1"/>
          <p:nvPr/>
        </p:nvSpPr>
        <p:spPr>
          <a:xfrm>
            <a:off x="8318060" y="2532655"/>
            <a:ext cx="1326715"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7. </a:t>
            </a:r>
            <a:r>
              <a:rPr lang="en-US" sz="2000" b="1" err="1">
                <a:latin typeface="Arial" panose="020B0604020202020204" pitchFamily="34" charset="0"/>
                <a:cs typeface="Arial" panose="020B0604020202020204" pitchFamily="34" charset="0"/>
              </a:rPr>
              <a:t>gaa</a:t>
            </a:r>
            <a:r>
              <a:rPr lang="en-US" sz="2000" b="1">
                <a:latin typeface="Arial" panose="020B0604020202020204" pitchFamily="34" charset="0"/>
                <a:cs typeface="Arial" panose="020B0604020202020204" pitchFamily="34" charset="0"/>
              </a:rPr>
              <a:t>-be </a:t>
            </a:r>
            <a:endParaRPr lang="en-US" sz="2000"/>
          </a:p>
        </p:txBody>
      </p:sp>
      <p:sp>
        <p:nvSpPr>
          <p:cNvPr id="12" name="TextBox 6">
            <a:extLst>
              <a:ext uri="{FF2B5EF4-FFF2-40B4-BE49-F238E27FC236}">
                <a16:creationId xmlns:a16="http://schemas.microsoft.com/office/drawing/2014/main" id="{AB16B084-FD9F-624A-8B4E-85BAB338BEA1}"/>
              </a:ext>
            </a:extLst>
          </p:cNvPr>
          <p:cNvSpPr txBox="1"/>
          <p:nvPr/>
        </p:nvSpPr>
        <p:spPr>
          <a:xfrm>
            <a:off x="2030257" y="5176277"/>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E</a:t>
            </a:r>
            <a:endParaRPr lang="en-US" sz="2000"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07EDD04-77F5-2B4D-9D55-D561A1AB87B1}"/>
              </a:ext>
            </a:extLst>
          </p:cNvPr>
          <p:cNvSpPr txBox="1"/>
          <p:nvPr/>
        </p:nvSpPr>
        <p:spPr>
          <a:xfrm>
            <a:off x="5322017" y="5176277"/>
            <a:ext cx="1293339"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F</a:t>
            </a:r>
            <a:endParaRPr lang="en-US" sz="2000"/>
          </a:p>
        </p:txBody>
      </p:sp>
      <p:sp>
        <p:nvSpPr>
          <p:cNvPr id="16" name="TextBox 15">
            <a:extLst>
              <a:ext uri="{FF2B5EF4-FFF2-40B4-BE49-F238E27FC236}">
                <a16:creationId xmlns:a16="http://schemas.microsoft.com/office/drawing/2014/main" id="{E660E361-9D40-FD47-B713-BFB095086ED4}"/>
              </a:ext>
            </a:extLst>
          </p:cNvPr>
          <p:cNvSpPr txBox="1"/>
          <p:nvPr/>
        </p:nvSpPr>
        <p:spPr>
          <a:xfrm>
            <a:off x="8318060" y="5176277"/>
            <a:ext cx="1326715" cy="400110"/>
          </a:xfrm>
          <a:prstGeom prst="rect">
            <a:avLst/>
          </a:prstGeom>
          <a:noFill/>
        </p:spPr>
        <p:txBody>
          <a:bodyPr wrap="square" lIns="0" tIns="0" rIns="0" bIns="0">
            <a:noAutofit/>
          </a:bodyPr>
          <a:lstStyle/>
          <a:p>
            <a:pPr algn="ctr"/>
            <a:r>
              <a:rPr lang="en-US" sz="2000" b="1">
                <a:latin typeface="Arial" panose="020B0604020202020204" pitchFamily="34" charset="0"/>
                <a:cs typeface="Arial" panose="020B0604020202020204" pitchFamily="34" charset="0"/>
              </a:rPr>
              <a:t>G</a:t>
            </a:r>
            <a:endParaRPr lang="en-US" sz="2000"/>
          </a:p>
        </p:txBody>
      </p:sp>
      <p:pic>
        <p:nvPicPr>
          <p:cNvPr id="18" name="Picture 17" descr="Cup of coffee">
            <a:extLst>
              <a:ext uri="{FF2B5EF4-FFF2-40B4-BE49-F238E27FC236}">
                <a16:creationId xmlns:a16="http://schemas.microsoft.com/office/drawing/2014/main" id="{121DC91C-83B5-794C-9308-78F92886E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992" y="3094696"/>
            <a:ext cx="1836232" cy="1840559"/>
          </a:xfrm>
          <a:prstGeom prst="ellipse">
            <a:avLst/>
          </a:prstGeom>
        </p:spPr>
      </p:pic>
      <p:pic>
        <p:nvPicPr>
          <p:cNvPr id="25" name="Picture 24" descr="Cat on a couch">
            <a:extLst>
              <a:ext uri="{FF2B5EF4-FFF2-40B4-BE49-F238E27FC236}">
                <a16:creationId xmlns:a16="http://schemas.microsoft.com/office/drawing/2014/main" id="{20F86CD0-0BEE-9A4B-8676-70B165C87C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0570" y="3094697"/>
            <a:ext cx="1836232" cy="1840558"/>
          </a:xfrm>
          <a:prstGeom prst="ellipse">
            <a:avLst/>
          </a:prstGeom>
        </p:spPr>
      </p:pic>
      <p:pic>
        <p:nvPicPr>
          <p:cNvPr id="4" name="Picture 3" descr="A picture containing grass, outdoor, cow, standing&#10;&#10;Description automatically generated">
            <a:extLst>
              <a:ext uri="{FF2B5EF4-FFF2-40B4-BE49-F238E27FC236}">
                <a16:creationId xmlns:a16="http://schemas.microsoft.com/office/drawing/2014/main" id="{BB9427A1-E6B9-CA4F-A59C-D59E910A1D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23"/>
          <a:stretch/>
        </p:blipFill>
        <p:spPr>
          <a:xfrm>
            <a:off x="8063301" y="3094696"/>
            <a:ext cx="1836232" cy="1857379"/>
          </a:xfrm>
          <a:prstGeom prst="ellipse">
            <a:avLst/>
          </a:prstGeom>
        </p:spPr>
      </p:pic>
    </p:spTree>
    <p:extLst>
      <p:ext uri="{BB962C8B-B14F-4D97-AF65-F5344CB8AC3E}">
        <p14:creationId xmlns:p14="http://schemas.microsoft.com/office/powerpoint/2010/main" val="66428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cup, beverage, food&#10;&#10;Description automatically generated">
            <a:extLst>
              <a:ext uri="{FF2B5EF4-FFF2-40B4-BE49-F238E27FC236}">
                <a16:creationId xmlns:a16="http://schemas.microsoft.com/office/drawing/2014/main" id="{7D7314DB-6A5F-654B-AA2E-D22E1C4B376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070186" y="3132275"/>
            <a:ext cx="1244101" cy="1194780"/>
          </a:xfrm>
          <a:prstGeom prst="ellipse">
            <a:avLst/>
          </a:prstGeom>
        </p:spPr>
      </p:pic>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Using English, you may have been able to figure out several loan words in Dee-</a:t>
            </a:r>
            <a:r>
              <a:rPr lang="en-US" sz="3200" b="1" err="1"/>
              <a:t>ni</a:t>
            </a:r>
            <a:r>
              <a:rPr lang="en-US" sz="3200" b="1"/>
              <a:t>’ that come from English </a:t>
            </a:r>
          </a:p>
        </p:txBody>
      </p:sp>
      <p:sp>
        <p:nvSpPr>
          <p:cNvPr id="14" name="TextBox 6">
            <a:extLst>
              <a:ext uri="{FF2B5EF4-FFF2-40B4-BE49-F238E27FC236}">
                <a16:creationId xmlns:a16="http://schemas.microsoft.com/office/drawing/2014/main" id="{6C0D9A56-C796-5B46-8A96-2A92EC6FE33A}"/>
              </a:ext>
            </a:extLst>
          </p:cNvPr>
          <p:cNvSpPr txBox="1"/>
          <p:nvPr/>
        </p:nvSpPr>
        <p:spPr>
          <a:xfrm>
            <a:off x="991835" y="2343934"/>
            <a:ext cx="1530339" cy="742166"/>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 1. ken-di</a:t>
            </a:r>
          </a:p>
          <a:p>
            <a:pPr algn="ctr">
              <a:spcAft>
                <a:spcPts val="600"/>
              </a:spcAft>
            </a:pPr>
            <a:r>
              <a:rPr lang="en-US" sz="2000" b="1" i="1">
                <a:latin typeface="Arial" panose="020B0604020202020204" pitchFamily="34" charset="0"/>
                <a:cs typeface="Arial" panose="020B0604020202020204" pitchFamily="34" charset="0"/>
              </a:rPr>
              <a:t>(candy)</a:t>
            </a:r>
            <a:endParaRPr lang="en-US" sz="2000" i="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78B309-064C-1547-A5B1-74EEB903E9C3}"/>
              </a:ext>
            </a:extLst>
          </p:cNvPr>
          <p:cNvSpPr txBox="1"/>
          <p:nvPr/>
        </p:nvSpPr>
        <p:spPr>
          <a:xfrm>
            <a:off x="990599" y="1828800"/>
            <a:ext cx="10210801" cy="480653"/>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Listen and repeat to learn how they’re pronounced</a:t>
            </a:r>
          </a:p>
        </p:txBody>
      </p:sp>
      <p:sp>
        <p:nvSpPr>
          <p:cNvPr id="11" name="TextBox 10">
            <a:extLst>
              <a:ext uri="{FF2B5EF4-FFF2-40B4-BE49-F238E27FC236}">
                <a16:creationId xmlns:a16="http://schemas.microsoft.com/office/drawing/2014/main" id="{B3EFA779-2AD8-1547-A866-3AB99343A5D5}"/>
              </a:ext>
            </a:extLst>
          </p:cNvPr>
          <p:cNvSpPr txBox="1"/>
          <p:nvPr/>
        </p:nvSpPr>
        <p:spPr>
          <a:xfrm>
            <a:off x="4023015" y="2343934"/>
            <a:ext cx="1293339" cy="400110"/>
          </a:xfrm>
          <a:prstGeom prst="rect">
            <a:avLst/>
          </a:prstGeom>
          <a:noFill/>
        </p:spPr>
        <p:txBody>
          <a:bodyPr wrap="square" lIns="0" tIns="0" rIns="0" bIns="0">
            <a:noAutofit/>
          </a:bodyPr>
          <a:lstStyle/>
          <a:p>
            <a:pPr algn="ctr">
              <a:spcAft>
                <a:spcPts val="600"/>
              </a:spcAft>
            </a:pPr>
            <a:r>
              <a:rPr lang="en-US" sz="2000" b="1">
                <a:latin typeface="Arial" panose="020B0604020202020204" pitchFamily="34" charset="0"/>
                <a:cs typeface="Arial" panose="020B0604020202020204" pitchFamily="34" charset="0"/>
              </a:rPr>
              <a:t>2. pap</a:t>
            </a:r>
          </a:p>
          <a:p>
            <a:pPr algn="ctr"/>
            <a:r>
              <a:rPr lang="en-US" sz="2000" b="1" i="1">
                <a:latin typeface="Arial" panose="020B0604020202020204" pitchFamily="34" charset="0"/>
                <a:cs typeface="Arial" panose="020B0604020202020204" pitchFamily="34" charset="0"/>
              </a:rPr>
              <a:t>(pop)</a:t>
            </a:r>
            <a:endParaRPr lang="en-US" sz="2000" i="1">
              <a:latin typeface="Arial" panose="020B0604020202020204" pitchFamily="34" charset="0"/>
              <a:cs typeface="Arial" panose="020B0604020202020204" pitchFamily="34" charset="0"/>
            </a:endParaRPr>
          </a:p>
          <a:p>
            <a:pPr marL="457200" indent="-457200" algn="ctr">
              <a:buAutoNum type="arabicPeriod" startAt="2"/>
            </a:pPr>
            <a:endParaRPr lang="en-US" sz="2000"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CDE862D-1228-B240-9F83-C3FFF5358F69}"/>
              </a:ext>
            </a:extLst>
          </p:cNvPr>
          <p:cNvSpPr txBox="1"/>
          <p:nvPr/>
        </p:nvSpPr>
        <p:spPr>
          <a:xfrm>
            <a:off x="6795892" y="2343934"/>
            <a:ext cx="1326715" cy="400110"/>
          </a:xfrm>
          <a:prstGeom prst="rect">
            <a:avLst/>
          </a:prstGeom>
          <a:noFill/>
        </p:spPr>
        <p:txBody>
          <a:bodyPr wrap="square" lIns="0" tIns="0" rIns="0" bIns="0">
            <a:noAutofit/>
          </a:bodyPr>
          <a:lstStyle/>
          <a:p>
            <a:pPr algn="ctr">
              <a:spcAft>
                <a:spcPts val="600"/>
              </a:spcAft>
            </a:pPr>
            <a:r>
              <a:rPr lang="en-US" sz="2000" b="1">
                <a:latin typeface="Arial" panose="020B0604020202020204" pitchFamily="34" charset="0"/>
                <a:cs typeface="Arial" panose="020B0604020202020204" pitchFamily="34" charset="0"/>
              </a:rPr>
              <a:t>3. </a:t>
            </a:r>
            <a:r>
              <a:rPr lang="en-US" sz="2000" b="1" err="1">
                <a:latin typeface="Arial" panose="020B0604020202020204" pitchFamily="34" charset="0"/>
                <a:cs typeface="Arial" panose="020B0604020202020204" pitchFamily="34" charset="0"/>
              </a:rPr>
              <a:t>tii-bii</a:t>
            </a:r>
            <a:endParaRPr lang="en-US" sz="2000" b="1">
              <a:latin typeface="Arial" panose="020B0604020202020204" pitchFamily="34" charset="0"/>
              <a:cs typeface="Arial" panose="020B0604020202020204" pitchFamily="34" charset="0"/>
            </a:endParaRPr>
          </a:p>
          <a:p>
            <a:pPr algn="ctr"/>
            <a:r>
              <a:rPr lang="en-US" sz="2000" b="1" i="1">
                <a:latin typeface="Arial" panose="020B0604020202020204" pitchFamily="34" charset="0"/>
                <a:cs typeface="Arial" panose="020B0604020202020204" pitchFamily="34" charset="0"/>
              </a:rPr>
              <a:t>(TV)</a:t>
            </a:r>
            <a:endParaRPr lang="en-US" sz="2000" i="1"/>
          </a:p>
        </p:txBody>
      </p:sp>
      <p:sp>
        <p:nvSpPr>
          <p:cNvPr id="20" name="TextBox 19">
            <a:extLst>
              <a:ext uri="{FF2B5EF4-FFF2-40B4-BE49-F238E27FC236}">
                <a16:creationId xmlns:a16="http://schemas.microsoft.com/office/drawing/2014/main" id="{24658B2B-8023-6242-BB16-7621E4D69CD7}"/>
              </a:ext>
            </a:extLst>
          </p:cNvPr>
          <p:cNvSpPr txBox="1"/>
          <p:nvPr/>
        </p:nvSpPr>
        <p:spPr>
          <a:xfrm>
            <a:off x="9253137" y="2343934"/>
            <a:ext cx="2060997" cy="400110"/>
          </a:xfrm>
          <a:prstGeom prst="rect">
            <a:avLst/>
          </a:prstGeom>
          <a:noFill/>
        </p:spPr>
        <p:txBody>
          <a:bodyPr wrap="square" lIns="0" tIns="0" rIns="0" bIns="0">
            <a:noAutofit/>
          </a:bodyPr>
          <a:lstStyle/>
          <a:p>
            <a:pPr algn="ctr">
              <a:spcAft>
                <a:spcPts val="600"/>
              </a:spcAft>
            </a:pPr>
            <a:r>
              <a:rPr lang="en-US" sz="2000" b="1">
                <a:latin typeface="Arial" panose="020B0604020202020204" pitchFamily="34" charset="0"/>
                <a:cs typeface="Arial" panose="020B0604020202020204" pitchFamily="34" charset="0"/>
              </a:rPr>
              <a:t>4. </a:t>
            </a:r>
            <a:r>
              <a:rPr lang="en-US" sz="2000" b="1" err="1">
                <a:latin typeface="Arial" panose="020B0604020202020204" pitchFamily="34" charset="0"/>
                <a:cs typeface="Arial" panose="020B0604020202020204" pitchFamily="34" charset="0"/>
              </a:rPr>
              <a:t>sdaa-k’vn</a:t>
            </a:r>
            <a:endParaRPr lang="en-US" sz="2000" b="1">
              <a:latin typeface="Arial" panose="020B0604020202020204" pitchFamily="34" charset="0"/>
              <a:cs typeface="Arial" panose="020B0604020202020204" pitchFamily="34" charset="0"/>
            </a:endParaRPr>
          </a:p>
          <a:p>
            <a:pPr algn="ctr"/>
            <a:r>
              <a:rPr lang="en-US" sz="2000" b="1" i="1">
                <a:latin typeface="Arial" panose="020B0604020202020204" pitchFamily="34" charset="0"/>
                <a:cs typeface="Arial" panose="020B0604020202020204" pitchFamily="34" charset="0"/>
              </a:rPr>
              <a:t>(sock/stocking) </a:t>
            </a:r>
            <a:endParaRPr lang="en-US" sz="2000" i="1"/>
          </a:p>
        </p:txBody>
      </p:sp>
      <p:pic>
        <p:nvPicPr>
          <p:cNvPr id="22" name="Picture 21" descr="Assorted candies and gummies">
            <a:extLst>
              <a:ext uri="{FF2B5EF4-FFF2-40B4-BE49-F238E27FC236}">
                <a16:creationId xmlns:a16="http://schemas.microsoft.com/office/drawing/2014/main" id="{BAD73013-74A5-264D-8A1E-1A42B7ABA15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151972" y="3132275"/>
            <a:ext cx="1185012" cy="1186010"/>
          </a:xfrm>
          <a:prstGeom prst="ellipse">
            <a:avLst/>
          </a:prstGeom>
        </p:spPr>
      </p:pic>
      <p:pic>
        <p:nvPicPr>
          <p:cNvPr id="23" name="Picture 22" descr="Men in blue tuxedo">
            <a:extLst>
              <a:ext uri="{FF2B5EF4-FFF2-40B4-BE49-F238E27FC236}">
                <a16:creationId xmlns:a16="http://schemas.microsoft.com/office/drawing/2014/main" id="{B9B8AC98-3646-744C-AFC6-C1B6A51163F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b="-931"/>
          <a:stretch/>
        </p:blipFill>
        <p:spPr>
          <a:xfrm>
            <a:off x="9678603" y="3132275"/>
            <a:ext cx="1185011" cy="1186009"/>
          </a:xfrm>
          <a:prstGeom prst="ellipse">
            <a:avLst/>
          </a:prstGeom>
        </p:spPr>
      </p:pic>
      <p:pic>
        <p:nvPicPr>
          <p:cNvPr id="7" name="Picture 6" descr="Shape, rectangle&#10;&#10;Description automatically generated">
            <a:extLst>
              <a:ext uri="{FF2B5EF4-FFF2-40B4-BE49-F238E27FC236}">
                <a16:creationId xmlns:a16="http://schemas.microsoft.com/office/drawing/2014/main" id="{A83E0BE7-D926-C748-9F0C-5D6E8E40477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58381" y="3132275"/>
            <a:ext cx="1710438" cy="1140018"/>
          </a:xfrm>
          <a:prstGeom prst="rect">
            <a:avLst/>
          </a:prstGeom>
        </p:spPr>
      </p:pic>
      <p:sp>
        <p:nvSpPr>
          <p:cNvPr id="16" name="TextBox 6">
            <a:extLst>
              <a:ext uri="{FF2B5EF4-FFF2-40B4-BE49-F238E27FC236}">
                <a16:creationId xmlns:a16="http://schemas.microsoft.com/office/drawing/2014/main" id="{CDD5B4FD-7B23-E341-9B25-418DF90C1890}"/>
              </a:ext>
            </a:extLst>
          </p:cNvPr>
          <p:cNvSpPr txBox="1"/>
          <p:nvPr/>
        </p:nvSpPr>
        <p:spPr>
          <a:xfrm>
            <a:off x="2307065" y="4422603"/>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a:latin typeface="Arial" panose="020B0604020202020204" pitchFamily="34" charset="0"/>
                <a:cs typeface="Arial" panose="020B0604020202020204" pitchFamily="34" charset="0"/>
              </a:rPr>
              <a:t>5. </a:t>
            </a:r>
            <a:r>
              <a:rPr lang="en-US" sz="2000" b="1" err="1">
                <a:latin typeface="Arial" panose="020B0604020202020204" pitchFamily="34" charset="0"/>
                <a:cs typeface="Arial" panose="020B0604020202020204" pitchFamily="34" charset="0"/>
              </a:rPr>
              <a:t>buu</a:t>
            </a:r>
            <a:r>
              <a:rPr lang="en-US" sz="2000" b="1">
                <a:latin typeface="Arial" panose="020B0604020202020204" pitchFamily="34" charset="0"/>
                <a:cs typeface="Arial" panose="020B0604020202020204" pitchFamily="34" charset="0"/>
              </a:rPr>
              <a:t>-sri</a:t>
            </a:r>
          </a:p>
          <a:p>
            <a:pPr algn="ctr">
              <a:spcAft>
                <a:spcPts val="600"/>
              </a:spcAft>
            </a:pPr>
            <a:r>
              <a:rPr lang="en-US" sz="2000" b="1" i="1">
                <a:latin typeface="Arial" panose="020B0604020202020204" pitchFamily="34" charset="0"/>
                <a:cs typeface="Arial" panose="020B0604020202020204" pitchFamily="34" charset="0"/>
              </a:rPr>
              <a:t>(cat) </a:t>
            </a:r>
            <a:endParaRPr lang="en-US" sz="2000" i="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45C1D34-2BCB-4F45-998A-F5E6AA0C88D1}"/>
              </a:ext>
            </a:extLst>
          </p:cNvPr>
          <p:cNvSpPr txBox="1"/>
          <p:nvPr/>
        </p:nvSpPr>
        <p:spPr>
          <a:xfrm>
            <a:off x="5357531" y="4422602"/>
            <a:ext cx="1530339" cy="708893"/>
          </a:xfrm>
          <a:prstGeom prst="rect">
            <a:avLst/>
          </a:prstGeom>
          <a:noFill/>
        </p:spPr>
        <p:txBody>
          <a:bodyPr wrap="square" lIns="0" tIns="0" rIns="0" bIns="0">
            <a:noAutofit/>
          </a:bodyPr>
          <a:lstStyle/>
          <a:p>
            <a:pPr algn="ctr">
              <a:spcAft>
                <a:spcPts val="600"/>
              </a:spcAft>
            </a:pPr>
            <a:r>
              <a:rPr lang="en-US" sz="2000" b="1">
                <a:latin typeface="Arial" panose="020B0604020202020204" pitchFamily="34" charset="0"/>
                <a:cs typeface="Arial" panose="020B0604020202020204" pitchFamily="34" charset="0"/>
              </a:rPr>
              <a:t>6. </a:t>
            </a:r>
            <a:r>
              <a:rPr lang="en-US" sz="2000" b="1" err="1">
                <a:latin typeface="Arial" panose="020B0604020202020204" pitchFamily="34" charset="0"/>
                <a:cs typeface="Arial" panose="020B0604020202020204" pitchFamily="34" charset="0"/>
              </a:rPr>
              <a:t>haa-k’vs</a:t>
            </a:r>
            <a:endParaRPr lang="en-US" sz="2000" b="1">
              <a:latin typeface="Arial" panose="020B0604020202020204" pitchFamily="34" charset="0"/>
              <a:cs typeface="Arial" panose="020B0604020202020204" pitchFamily="34" charset="0"/>
            </a:endParaRPr>
          </a:p>
          <a:p>
            <a:pPr algn="ctr"/>
            <a:r>
              <a:rPr lang="en-US" sz="2000" b="1" i="1">
                <a:latin typeface="Arial" panose="020B0604020202020204" pitchFamily="34" charset="0"/>
                <a:cs typeface="Arial" panose="020B0604020202020204" pitchFamily="34" charset="0"/>
              </a:rPr>
              <a:t>(hog/pig) </a:t>
            </a:r>
            <a:endParaRPr lang="en-US" sz="2000" i="1"/>
          </a:p>
        </p:txBody>
      </p:sp>
      <p:sp>
        <p:nvSpPr>
          <p:cNvPr id="18" name="TextBox 17">
            <a:extLst>
              <a:ext uri="{FF2B5EF4-FFF2-40B4-BE49-F238E27FC236}">
                <a16:creationId xmlns:a16="http://schemas.microsoft.com/office/drawing/2014/main" id="{8BAC9E1F-FD54-0241-82FF-A65136D84A51}"/>
              </a:ext>
            </a:extLst>
          </p:cNvPr>
          <p:cNvSpPr txBox="1"/>
          <p:nvPr/>
        </p:nvSpPr>
        <p:spPr>
          <a:xfrm>
            <a:off x="8223856" y="4435960"/>
            <a:ext cx="1326715" cy="572830"/>
          </a:xfrm>
          <a:prstGeom prst="rect">
            <a:avLst/>
          </a:prstGeom>
          <a:noFill/>
        </p:spPr>
        <p:txBody>
          <a:bodyPr wrap="square" lIns="0" tIns="0" rIns="0" bIns="0">
            <a:noAutofit/>
          </a:bodyPr>
          <a:lstStyle/>
          <a:p>
            <a:pPr algn="ctr">
              <a:spcAft>
                <a:spcPts val="600"/>
              </a:spcAft>
            </a:pPr>
            <a:r>
              <a:rPr lang="en-US" sz="2000" b="1">
                <a:latin typeface="Arial" panose="020B0604020202020204" pitchFamily="34" charset="0"/>
                <a:cs typeface="Arial" panose="020B0604020202020204" pitchFamily="34" charset="0"/>
              </a:rPr>
              <a:t>7. </a:t>
            </a:r>
            <a:r>
              <a:rPr lang="en-US" sz="2000" b="1" err="1">
                <a:latin typeface="Arial" panose="020B0604020202020204" pitchFamily="34" charset="0"/>
                <a:cs typeface="Arial" panose="020B0604020202020204" pitchFamily="34" charset="0"/>
              </a:rPr>
              <a:t>gaa</a:t>
            </a:r>
            <a:r>
              <a:rPr lang="en-US" sz="2000" b="1">
                <a:latin typeface="Arial" panose="020B0604020202020204" pitchFamily="34" charset="0"/>
                <a:cs typeface="Arial" panose="020B0604020202020204" pitchFamily="34" charset="0"/>
              </a:rPr>
              <a:t>-be</a:t>
            </a:r>
          </a:p>
          <a:p>
            <a:pPr algn="ctr"/>
            <a:r>
              <a:rPr lang="en-US" sz="2000" b="1" i="1">
                <a:latin typeface="Arial" panose="020B0604020202020204" pitchFamily="34" charset="0"/>
                <a:cs typeface="Arial" panose="020B0604020202020204" pitchFamily="34" charset="0"/>
              </a:rPr>
              <a:t>(coffee) </a:t>
            </a:r>
            <a:endParaRPr lang="en-US" sz="2000" i="1"/>
          </a:p>
        </p:txBody>
      </p:sp>
      <p:pic>
        <p:nvPicPr>
          <p:cNvPr id="21" name="Picture 20" descr="Cup of coffee">
            <a:extLst>
              <a:ext uri="{FF2B5EF4-FFF2-40B4-BE49-F238E27FC236}">
                <a16:creationId xmlns:a16="http://schemas.microsoft.com/office/drawing/2014/main" id="{1A72CAA4-8E6D-1F4D-B518-ABA7AB5A084E}"/>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8298333" y="5221732"/>
            <a:ext cx="1177760" cy="1180535"/>
          </a:xfrm>
          <a:prstGeom prst="ellipse">
            <a:avLst/>
          </a:prstGeom>
        </p:spPr>
      </p:pic>
      <p:pic>
        <p:nvPicPr>
          <p:cNvPr id="24" name="Picture 23" descr="Cat on a couch">
            <a:extLst>
              <a:ext uri="{FF2B5EF4-FFF2-40B4-BE49-F238E27FC236}">
                <a16:creationId xmlns:a16="http://schemas.microsoft.com/office/drawing/2014/main" id="{23826BC3-D966-EE48-9830-4BB079840957}"/>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483354" y="5221732"/>
            <a:ext cx="1177759" cy="1180534"/>
          </a:xfrm>
          <a:prstGeom prst="ellipse">
            <a:avLst/>
          </a:prstGeom>
        </p:spPr>
      </p:pic>
      <p:pic>
        <p:nvPicPr>
          <p:cNvPr id="29" name="Picture 28" descr="A picture containing grass, outdoor, cow, standing&#10;&#10;Description automatically generated">
            <a:extLst>
              <a:ext uri="{FF2B5EF4-FFF2-40B4-BE49-F238E27FC236}">
                <a16:creationId xmlns:a16="http://schemas.microsoft.com/office/drawing/2014/main" id="{96380DE9-85F6-A345-A464-A1C0C48668FA}"/>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t="-323"/>
          <a:stretch/>
        </p:blipFill>
        <p:spPr>
          <a:xfrm>
            <a:off x="5507119" y="5210683"/>
            <a:ext cx="1177759" cy="1191323"/>
          </a:xfrm>
          <a:prstGeom prst="ellipse">
            <a:avLst/>
          </a:prstGeom>
        </p:spPr>
      </p:pic>
      <p:pic>
        <p:nvPicPr>
          <p:cNvPr id="3" name="candy" descr="candy">
            <a:hlinkClick r:id="" action="ppaction://media"/>
            <a:extLst>
              <a:ext uri="{FF2B5EF4-FFF2-40B4-BE49-F238E27FC236}">
                <a16:creationId xmlns:a16="http://schemas.microsoft.com/office/drawing/2014/main" id="{E39FC997-85BE-9941-9B9A-8A646C72E58F}"/>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2489365" y="2332568"/>
            <a:ext cx="350852" cy="350852"/>
          </a:xfrm>
          <a:prstGeom prst="rect">
            <a:avLst/>
          </a:prstGeom>
          <a:solidFill>
            <a:schemeClr val="tx1">
              <a:lumMod val="75000"/>
              <a:lumOff val="25000"/>
            </a:schemeClr>
          </a:solidFill>
          <a:ln>
            <a:noFill/>
          </a:ln>
        </p:spPr>
      </p:pic>
      <p:pic>
        <p:nvPicPr>
          <p:cNvPr id="4" name="pop" descr="pop">
            <a:hlinkClick r:id="" action="ppaction://media"/>
            <a:extLst>
              <a:ext uri="{FF2B5EF4-FFF2-40B4-BE49-F238E27FC236}">
                <a16:creationId xmlns:a16="http://schemas.microsoft.com/office/drawing/2014/main" id="{1719A13C-29E6-E944-828C-1163470AC5C7}"/>
              </a:ext>
            </a:extLst>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5156266" y="2346831"/>
            <a:ext cx="350853" cy="350853"/>
          </a:xfrm>
          <a:prstGeom prst="rect">
            <a:avLst/>
          </a:prstGeom>
          <a:solidFill>
            <a:schemeClr val="tx1">
              <a:lumMod val="75000"/>
              <a:lumOff val="25000"/>
            </a:schemeClr>
          </a:solidFill>
        </p:spPr>
      </p:pic>
      <p:pic>
        <p:nvPicPr>
          <p:cNvPr id="6" name="sock" descr="sock">
            <a:hlinkClick r:id="" action="ppaction://media"/>
            <a:extLst>
              <a:ext uri="{FF2B5EF4-FFF2-40B4-BE49-F238E27FC236}">
                <a16:creationId xmlns:a16="http://schemas.microsoft.com/office/drawing/2014/main" id="{28303EF4-47DB-034B-B550-C7E0F7DC54BA}"/>
              </a:ext>
            </a:extLst>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152089" y="2333423"/>
            <a:ext cx="337471" cy="337471"/>
          </a:xfrm>
          <a:prstGeom prst="rect">
            <a:avLst/>
          </a:prstGeom>
          <a:solidFill>
            <a:schemeClr val="tx1">
              <a:lumMod val="75000"/>
              <a:lumOff val="25000"/>
            </a:schemeClr>
          </a:solidFill>
        </p:spPr>
      </p:pic>
      <p:pic>
        <p:nvPicPr>
          <p:cNvPr id="8" name="cat" descr="cat">
            <a:hlinkClick r:id="" action="ppaction://media"/>
            <a:extLst>
              <a:ext uri="{FF2B5EF4-FFF2-40B4-BE49-F238E27FC236}">
                <a16:creationId xmlns:a16="http://schemas.microsoft.com/office/drawing/2014/main" id="{DB38CD7C-567B-124B-930B-DC1946194477}"/>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3824878" y="4420143"/>
            <a:ext cx="333763" cy="333763"/>
          </a:xfrm>
          <a:prstGeom prst="rect">
            <a:avLst/>
          </a:prstGeom>
          <a:solidFill>
            <a:schemeClr val="tx1">
              <a:lumMod val="75000"/>
              <a:lumOff val="25000"/>
            </a:schemeClr>
          </a:solidFill>
        </p:spPr>
      </p:pic>
      <p:pic>
        <p:nvPicPr>
          <p:cNvPr id="10" name="pigs-hayk'vs and guu shu" descr="pigs-hayk'vs and guu shu">
            <a:hlinkClick r:id="" action="ppaction://media"/>
            <a:extLst>
              <a:ext uri="{FF2B5EF4-FFF2-40B4-BE49-F238E27FC236}">
                <a16:creationId xmlns:a16="http://schemas.microsoft.com/office/drawing/2014/main" id="{836F8834-2D71-9A4B-BC40-90E0254779E1}"/>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6887870" y="4420143"/>
            <a:ext cx="331853" cy="331853"/>
          </a:xfrm>
          <a:prstGeom prst="rect">
            <a:avLst/>
          </a:prstGeom>
          <a:solidFill>
            <a:schemeClr val="tx1">
              <a:lumMod val="75000"/>
              <a:lumOff val="25000"/>
            </a:schemeClr>
          </a:solidFill>
        </p:spPr>
      </p:pic>
      <p:pic>
        <p:nvPicPr>
          <p:cNvPr id="12" name="coffee" descr="coffee">
            <a:hlinkClick r:id="" action="ppaction://media"/>
            <a:extLst>
              <a:ext uri="{FF2B5EF4-FFF2-40B4-BE49-F238E27FC236}">
                <a16:creationId xmlns:a16="http://schemas.microsoft.com/office/drawing/2014/main" id="{D609BE2D-232D-A749-B309-C02C8424178F}"/>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9579520" y="4420142"/>
            <a:ext cx="331853" cy="331853"/>
          </a:xfrm>
          <a:prstGeom prst="rect">
            <a:avLst/>
          </a:prstGeom>
          <a:solidFill>
            <a:schemeClr val="tx1">
              <a:lumMod val="75000"/>
              <a:lumOff val="25000"/>
            </a:schemeClr>
          </a:solidFill>
        </p:spPr>
      </p:pic>
      <p:pic>
        <p:nvPicPr>
          <p:cNvPr id="13" name="tv">
            <a:hlinkClick r:id="" action="ppaction://media"/>
            <a:extLst>
              <a:ext uri="{FF2B5EF4-FFF2-40B4-BE49-F238E27FC236}">
                <a16:creationId xmlns:a16="http://schemas.microsoft.com/office/drawing/2014/main" id="{D4516256-C880-061C-E9BE-EAA263496413}"/>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8026644" y="2315377"/>
            <a:ext cx="388327" cy="380858"/>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17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3"/>
                </p:tgtEl>
              </p:cMediaNode>
            </p:audio>
            <p:audio>
              <p:cMediaNode vol="80000">
                <p:cTn id="62" fill="hold" display="0">
                  <p:stCondLst>
                    <p:cond delay="indefinite"/>
                  </p:stCondLst>
                  <p:endCondLst>
                    <p:cond evt="onStopAudio" delay="0">
                      <p:tgtEl>
                        <p:sldTgt/>
                      </p:tgtEl>
                    </p:cond>
                  </p:endCondLst>
                </p:cTn>
                <p:tgtEl>
                  <p:spTgt spid="4"/>
                </p:tgtEl>
              </p:cMediaNode>
            </p:audio>
            <p:audio>
              <p:cMediaNode vol="80000">
                <p:cTn id="63" fill="hold" display="0">
                  <p:stCondLst>
                    <p:cond delay="indefinite"/>
                  </p:stCondLst>
                  <p:endCondLst>
                    <p:cond evt="onStopAudio" delay="0">
                      <p:tgtEl>
                        <p:sldTgt/>
                      </p:tgtEl>
                    </p:cond>
                  </p:endCondLst>
                </p:cTn>
                <p:tgtEl>
                  <p:spTgt spid="6"/>
                </p:tgtEl>
              </p:cMediaNode>
            </p:audio>
            <p:audio>
              <p:cMediaNode vol="80000">
                <p:cTn id="64" fill="hold" display="0">
                  <p:stCondLst>
                    <p:cond delay="indefinite"/>
                  </p:stCondLst>
                  <p:endCondLst>
                    <p:cond evt="onStopAudio" delay="0">
                      <p:tgtEl>
                        <p:sldTgt/>
                      </p:tgtEl>
                    </p:cond>
                  </p:endCondLst>
                </p:cTn>
                <p:tgtEl>
                  <p:spTgt spid="8"/>
                </p:tgtEl>
              </p:cMediaNode>
            </p:audio>
            <p:audio>
              <p:cMediaNode vol="80000">
                <p:cTn id="65" fill="hold" display="0">
                  <p:stCondLst>
                    <p:cond delay="indefinite"/>
                  </p:stCondLst>
                  <p:endCondLst>
                    <p:cond evt="onStopAudio" delay="0">
                      <p:tgtEl>
                        <p:sldTgt/>
                      </p:tgtEl>
                    </p:cond>
                  </p:endCondLst>
                </p:cTn>
                <p:tgtEl>
                  <p:spTgt spid="10"/>
                </p:tgtEl>
              </p:cMediaNode>
            </p:audio>
            <p:audio>
              <p:cMediaNode vol="80000">
                <p:cTn id="66" fill="hold" display="0">
                  <p:stCondLst>
                    <p:cond delay="indefinite"/>
                  </p:stCondLst>
                  <p:endCondLst>
                    <p:cond evt="onStopAudio" delay="0">
                      <p:tgtEl>
                        <p:sldTgt/>
                      </p:tgtEl>
                    </p:cond>
                  </p:endCondLst>
                </p:cTn>
                <p:tgtEl>
                  <p:spTgt spid="12"/>
                </p:tgtEl>
              </p:cMediaNode>
            </p:audio>
            <p:audio>
              <p:cMediaNode>
                <p:cTn id="67" fill="hold" display="0">
                  <p:stCondLst>
                    <p:cond delay="indefinite"/>
                  </p:stCondLst>
                  <p:endCondLst>
                    <p:cond evt="onStopAudio" delay="0">
                      <p:tgtEl>
                        <p:sldTgt/>
                      </p:tgtEl>
                    </p:cond>
                  </p:endCondLst>
                </p:cTn>
                <p:tgtEl>
                  <p:spTgt spid="13"/>
                </p:tgtEl>
              </p:cMediaNode>
            </p:audio>
          </p:childTnLst>
        </p:cTn>
      </p:par>
    </p:tnLst>
    <p:bldLst>
      <p:bldP spid="14" grpId="0"/>
      <p:bldP spid="11" grpId="0"/>
      <p:bldP spid="19" grpId="0"/>
      <p:bldP spid="20"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err="1"/>
              <a:t>Chinuk</a:t>
            </a:r>
            <a:r>
              <a:rPr lang="en-US" sz="3200" b="1"/>
              <a:t> wawa is an Indigenous language </a:t>
            </a:r>
            <a:br>
              <a:rPr lang="en-US" sz="3200" b="1"/>
            </a:br>
            <a:r>
              <a:rPr lang="en-US" sz="3200" b="1"/>
              <a:t>that also loans words to Dee-</a:t>
            </a:r>
            <a:r>
              <a:rPr lang="en-US" sz="3200" b="1" err="1"/>
              <a:t>ni</a:t>
            </a:r>
            <a:r>
              <a:rPr lang="en-US" sz="3200" b="1"/>
              <a:t>'</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599" y="1828800"/>
            <a:ext cx="10210801" cy="480653"/>
          </a:xfrm>
          <a:prstGeom prst="rect">
            <a:avLst/>
          </a:prstGeom>
          <a:noFill/>
        </p:spPr>
        <p:txBody>
          <a:bodyPr wrap="square" lIns="0" tIns="0" rIns="0" bIns="0">
            <a:no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Listen and repeat to learn how they’re pronounced</a:t>
            </a:r>
          </a:p>
        </p:txBody>
      </p:sp>
      <p:sp>
        <p:nvSpPr>
          <p:cNvPr id="16" name="TextBox 6">
            <a:extLst>
              <a:ext uri="{FF2B5EF4-FFF2-40B4-BE49-F238E27FC236}">
                <a16:creationId xmlns:a16="http://schemas.microsoft.com/office/drawing/2014/main" id="{CDD5B4FD-7B23-E341-9B25-418DF90C1890}"/>
              </a:ext>
            </a:extLst>
          </p:cNvPr>
          <p:cNvSpPr txBox="1"/>
          <p:nvPr/>
        </p:nvSpPr>
        <p:spPr>
          <a:xfrm>
            <a:off x="3401939" y="2801770"/>
            <a:ext cx="1530339" cy="400110"/>
          </a:xfrm>
          <a:prstGeom prst="rect">
            <a:avLst/>
          </a:prstGeom>
          <a:noFill/>
        </p:spPr>
        <p:style>
          <a:lnRef idx="0">
            <a:scrgbClr r="0" g="0" b="0"/>
          </a:lnRef>
          <a:fillRef idx="0">
            <a:scrgbClr r="0" g="0" b="0"/>
          </a:fillRef>
          <a:effectRef idx="0">
            <a:scrgbClr r="0" g="0" b="0"/>
          </a:effectRef>
          <a:fontRef idx="major"/>
        </p:style>
        <p:txBody>
          <a:bodyPr wrap="square" lIns="0" tIns="0" rIns="0" bIns="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Aft>
                <a:spcPts val="600"/>
              </a:spcAft>
            </a:pPr>
            <a:r>
              <a:rPr lang="en-US" sz="2000" b="1" err="1">
                <a:latin typeface="Arial" panose="020B0604020202020204" pitchFamily="34" charset="0"/>
                <a:cs typeface="Arial" panose="020B0604020202020204" pitchFamily="34" charset="0"/>
              </a:rPr>
              <a:t>saa</a:t>
            </a:r>
            <a:r>
              <a:rPr lang="en-US" sz="2000" b="1">
                <a:latin typeface="Arial" panose="020B0604020202020204" pitchFamily="34" charset="0"/>
                <a:cs typeface="Arial" panose="020B0604020202020204" pitchFamily="34" charset="0"/>
              </a:rPr>
              <a:t>-bee-li </a:t>
            </a:r>
          </a:p>
          <a:p>
            <a:pPr algn="ctr">
              <a:spcAft>
                <a:spcPts val="600"/>
              </a:spcAft>
            </a:pPr>
            <a:r>
              <a:rPr lang="en-US" sz="2000" b="1" i="1">
                <a:latin typeface="Arial" panose="020B0604020202020204" pitchFamily="34" charset="0"/>
                <a:cs typeface="Arial" panose="020B0604020202020204" pitchFamily="34" charset="0"/>
              </a:rPr>
              <a:t>(bread)</a:t>
            </a:r>
            <a:endParaRPr lang="en-US" sz="2000" i="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45C1D34-2BCB-4F45-998A-F5E6AA0C88D1}"/>
              </a:ext>
            </a:extLst>
          </p:cNvPr>
          <p:cNvSpPr txBox="1"/>
          <p:nvPr/>
        </p:nvSpPr>
        <p:spPr>
          <a:xfrm>
            <a:off x="6452405" y="2801769"/>
            <a:ext cx="1530339" cy="708893"/>
          </a:xfrm>
          <a:prstGeom prst="rect">
            <a:avLst/>
          </a:prstGeom>
          <a:noFill/>
        </p:spPr>
        <p:txBody>
          <a:bodyPr wrap="square" lIns="0" tIns="0" rIns="0" bIns="0">
            <a:noAutofit/>
          </a:bodyPr>
          <a:lstStyle/>
          <a:p>
            <a:pPr algn="ctr">
              <a:spcAft>
                <a:spcPts val="600"/>
              </a:spcAft>
            </a:pPr>
            <a:r>
              <a:rPr lang="en-US" sz="2000" b="1" err="1">
                <a:latin typeface="Arial" panose="020B0604020202020204" pitchFamily="34" charset="0"/>
                <a:cs typeface="Arial" panose="020B0604020202020204" pitchFamily="34" charset="0"/>
              </a:rPr>
              <a:t>guu-shu</a:t>
            </a:r>
            <a:r>
              <a:rPr lang="en-US" sz="2000" b="1">
                <a:latin typeface="Arial" panose="020B0604020202020204" pitchFamily="34" charset="0"/>
                <a:cs typeface="Arial" panose="020B0604020202020204" pitchFamily="34" charset="0"/>
              </a:rPr>
              <a:t>’</a:t>
            </a:r>
          </a:p>
          <a:p>
            <a:pPr algn="ctr"/>
            <a:r>
              <a:rPr lang="en-US" sz="2000" b="1" i="1">
                <a:latin typeface="Arial" panose="020B0604020202020204" pitchFamily="34" charset="0"/>
                <a:cs typeface="Arial" panose="020B0604020202020204" pitchFamily="34" charset="0"/>
              </a:rPr>
              <a:t>(pig/pork) </a:t>
            </a:r>
            <a:endParaRPr lang="en-US" sz="2000" i="1"/>
          </a:p>
        </p:txBody>
      </p:sp>
      <p:pic>
        <p:nvPicPr>
          <p:cNvPr id="29" name="Picture 28" descr="A picture containing grass, outdoor, cow, standing&#10;&#10;Description automatically generated">
            <a:extLst>
              <a:ext uri="{FF2B5EF4-FFF2-40B4-BE49-F238E27FC236}">
                <a16:creationId xmlns:a16="http://schemas.microsoft.com/office/drawing/2014/main" id="{96380DE9-85F6-A345-A464-A1C0C48668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23"/>
          <a:stretch/>
        </p:blipFill>
        <p:spPr>
          <a:xfrm>
            <a:off x="6650121" y="3589850"/>
            <a:ext cx="1177759" cy="1191323"/>
          </a:xfrm>
          <a:prstGeom prst="ellipse">
            <a:avLst/>
          </a:prstGeom>
        </p:spPr>
      </p:pic>
      <p:pic>
        <p:nvPicPr>
          <p:cNvPr id="8" name="cat" descr="cat">
            <a:hlinkClick r:id="" action="ppaction://media"/>
            <a:extLst>
              <a:ext uri="{FF2B5EF4-FFF2-40B4-BE49-F238E27FC236}">
                <a16:creationId xmlns:a16="http://schemas.microsoft.com/office/drawing/2014/main" id="{DB38CD7C-567B-124B-930B-DC19461944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919752" y="2799310"/>
            <a:ext cx="333763" cy="333763"/>
          </a:xfrm>
          <a:prstGeom prst="rect">
            <a:avLst/>
          </a:prstGeom>
          <a:solidFill>
            <a:schemeClr val="tx1">
              <a:lumMod val="75000"/>
              <a:lumOff val="25000"/>
            </a:schemeClr>
          </a:solidFill>
        </p:spPr>
      </p:pic>
      <p:pic>
        <p:nvPicPr>
          <p:cNvPr id="10" name="pigs-hayk'vs and guu shu" descr="pigs-hayk'vs and guu shu">
            <a:hlinkClick r:id="" action="ppaction://media"/>
            <a:extLst>
              <a:ext uri="{FF2B5EF4-FFF2-40B4-BE49-F238E27FC236}">
                <a16:creationId xmlns:a16="http://schemas.microsoft.com/office/drawing/2014/main" id="{836F8834-2D71-9A4B-BC40-90E0254779E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82744" y="2799310"/>
            <a:ext cx="331853" cy="331853"/>
          </a:xfrm>
          <a:prstGeom prst="rect">
            <a:avLst/>
          </a:prstGeom>
          <a:solidFill>
            <a:schemeClr val="tx1">
              <a:lumMod val="75000"/>
              <a:lumOff val="25000"/>
            </a:schemeClr>
          </a:solidFill>
        </p:spPr>
      </p:pic>
      <p:pic>
        <p:nvPicPr>
          <p:cNvPr id="25" name="Picture 24" descr="Fresh Gourmet Bread">
            <a:extLst>
              <a:ext uri="{FF2B5EF4-FFF2-40B4-BE49-F238E27FC236}">
                <a16:creationId xmlns:a16="http://schemas.microsoft.com/office/drawing/2014/main" id="{6B3F3390-BAB4-2944-89D2-9669C62DBEC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43485" y="3589850"/>
            <a:ext cx="1271310" cy="1207417"/>
          </a:xfrm>
          <a:prstGeom prst="ellipse">
            <a:avLst/>
          </a:prstGeom>
        </p:spPr>
      </p:pic>
    </p:spTree>
    <p:extLst>
      <p:ext uri="{BB962C8B-B14F-4D97-AF65-F5344CB8AC3E}">
        <p14:creationId xmlns:p14="http://schemas.microsoft.com/office/powerpoint/2010/main" val="158646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English in Indigenous languages</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600" y="1828800"/>
            <a:ext cx="9731830" cy="3561347"/>
          </a:xfrm>
          <a:prstGeom prst="rect">
            <a:avLst/>
          </a:prstGeom>
          <a:noFill/>
        </p:spPr>
        <p:txBody>
          <a:bodyPr wrap="square" lIns="0" tIns="0" rIns="0" bIns="0">
            <a:noAutofit/>
          </a:bodyPr>
          <a:lstStyle/>
          <a:p>
            <a:pPr>
              <a:lnSpc>
                <a:spcPct val="120000"/>
              </a:lnSpc>
            </a:pPr>
            <a:r>
              <a:rPr lang="en-US" sz="2400">
                <a:solidFill>
                  <a:schemeClr val="tx1">
                    <a:lumMod val="75000"/>
                    <a:lumOff val="25000"/>
                  </a:schemeClr>
                </a:solidFill>
                <a:latin typeface="Arial" panose="020B0604020202020204" pitchFamily="34" charset="0"/>
                <a:cs typeface="Arial" panose="020B0604020202020204" pitchFamily="34" charset="0"/>
              </a:rPr>
              <a:t>Speakers of Indigenous languages faced pressures of colonization </a:t>
            </a:r>
            <a:br>
              <a:rPr lang="en-US" sz="2400">
                <a:solidFill>
                  <a:schemeClr val="tx1">
                    <a:lumMod val="75000"/>
                    <a:lumOff val="25000"/>
                  </a:schemeClr>
                </a:solidFill>
                <a:latin typeface="Arial" panose="020B0604020202020204" pitchFamily="34" charset="0"/>
                <a:cs typeface="Arial" panose="020B0604020202020204" pitchFamily="34" charset="0"/>
              </a:rPr>
            </a:br>
            <a:r>
              <a:rPr lang="en-US" sz="2400">
                <a:solidFill>
                  <a:schemeClr val="tx1">
                    <a:lumMod val="75000"/>
                    <a:lumOff val="25000"/>
                  </a:schemeClr>
                </a:solidFill>
                <a:latin typeface="Arial" panose="020B0604020202020204" pitchFamily="34" charset="0"/>
                <a:cs typeface="Arial" panose="020B0604020202020204" pitchFamily="34" charset="0"/>
              </a:rPr>
              <a:t>that devalued Indigenous ways of knowing and speaking and actively sought to suppress Native beliefs and language. Throughout all these challenges, Siletz people kept on speaking their languages. To do </a:t>
            </a:r>
            <a:br>
              <a:rPr lang="en-US" sz="2400">
                <a:solidFill>
                  <a:schemeClr val="tx1">
                    <a:lumMod val="75000"/>
                    <a:lumOff val="25000"/>
                  </a:schemeClr>
                </a:solidFill>
                <a:latin typeface="Arial" panose="020B0604020202020204" pitchFamily="34" charset="0"/>
                <a:cs typeface="Arial" panose="020B0604020202020204" pitchFamily="34" charset="0"/>
              </a:rPr>
            </a:br>
            <a:r>
              <a:rPr lang="en-US" sz="2400">
                <a:solidFill>
                  <a:schemeClr val="tx1">
                    <a:lumMod val="75000"/>
                    <a:lumOff val="25000"/>
                  </a:schemeClr>
                </a:solidFill>
                <a:latin typeface="Arial" panose="020B0604020202020204" pitchFamily="34" charset="0"/>
                <a:cs typeface="Arial" panose="020B0604020202020204" pitchFamily="34" charset="0"/>
              </a:rPr>
              <a:t>so, they had to adapt the languages to express new ideas and words that were introduced due to colonization. One way that speakers did this was to borrow words from English and other languages. Another thing speakers did was to expand the meaning of existing words.</a:t>
            </a:r>
          </a:p>
        </p:txBody>
      </p:sp>
    </p:spTree>
    <p:extLst>
      <p:ext uri="{BB962C8B-B14F-4D97-AF65-F5344CB8AC3E}">
        <p14:creationId xmlns:p14="http://schemas.microsoft.com/office/powerpoint/2010/main" val="234755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10395559" cy="843643"/>
          </a:xfrm>
        </p:spPr>
        <p:txBody>
          <a:bodyPr/>
          <a:lstStyle/>
          <a:p>
            <a:r>
              <a:rPr lang="en-US" sz="3200" b="1"/>
              <a:t>Expanded meanings</a:t>
            </a:r>
          </a:p>
        </p:txBody>
      </p:sp>
      <p:sp>
        <p:nvSpPr>
          <p:cNvPr id="15" name="TextBox 14">
            <a:extLst>
              <a:ext uri="{FF2B5EF4-FFF2-40B4-BE49-F238E27FC236}">
                <a16:creationId xmlns:a16="http://schemas.microsoft.com/office/drawing/2014/main" id="{F778B309-064C-1547-A5B1-74EEB903E9C3}"/>
              </a:ext>
            </a:extLst>
          </p:cNvPr>
          <p:cNvSpPr txBox="1"/>
          <p:nvPr/>
        </p:nvSpPr>
        <p:spPr>
          <a:xfrm>
            <a:off x="990600" y="1828800"/>
            <a:ext cx="10006264" cy="3561347"/>
          </a:xfrm>
          <a:prstGeom prst="rect">
            <a:avLst/>
          </a:prstGeom>
          <a:noFill/>
        </p:spPr>
        <p:txBody>
          <a:bodyPr wrap="square" lIns="0" tIns="0" rIns="0" bIns="0">
            <a:noAutofit/>
          </a:bodyPr>
          <a:lstStyle/>
          <a:p>
            <a:pPr>
              <a:lnSpc>
                <a:spcPct val="120000"/>
              </a:lnSpc>
            </a:pPr>
            <a:r>
              <a:rPr lang="en-US" sz="2400">
                <a:solidFill>
                  <a:schemeClr val="tx1">
                    <a:lumMod val="75000"/>
                    <a:lumOff val="25000"/>
                  </a:schemeClr>
                </a:solidFill>
                <a:latin typeface="Arial" panose="020B0604020202020204" pitchFamily="34" charset="0"/>
                <a:cs typeface="Arial" panose="020B0604020202020204" pitchFamily="34" charset="0"/>
              </a:rPr>
              <a:t>Words in both English and Dee-</a:t>
            </a:r>
            <a:r>
              <a:rPr lang="en-US" sz="2400" err="1">
                <a:solidFill>
                  <a:schemeClr val="tx1">
                    <a:lumMod val="75000"/>
                    <a:lumOff val="25000"/>
                  </a:schemeClr>
                </a:solidFill>
                <a:latin typeface="Arial" panose="020B0604020202020204" pitchFamily="34" charset="0"/>
                <a:cs typeface="Arial" panose="020B0604020202020204" pitchFamily="34" charset="0"/>
              </a:rPr>
              <a:t>ni</a:t>
            </a:r>
            <a:r>
              <a:rPr lang="en-US" sz="2400">
                <a:solidFill>
                  <a:schemeClr val="tx1">
                    <a:lumMod val="75000"/>
                    <a:lumOff val="25000"/>
                  </a:schemeClr>
                </a:solidFill>
                <a:latin typeface="Arial" panose="020B0604020202020204" pitchFamily="34" charset="0"/>
                <a:cs typeface="Arial" panose="020B0604020202020204" pitchFamily="34" charset="0"/>
              </a:rPr>
              <a:t>’ have </a:t>
            </a:r>
            <a:r>
              <a:rPr lang="en-US" sz="2400" b="1">
                <a:solidFill>
                  <a:schemeClr val="tx1">
                    <a:lumMod val="75000"/>
                    <a:lumOff val="25000"/>
                  </a:schemeClr>
                </a:solidFill>
                <a:latin typeface="Arial" panose="020B0604020202020204" pitchFamily="34" charset="0"/>
                <a:cs typeface="Arial" panose="020B0604020202020204" pitchFamily="34" charset="0"/>
              </a:rPr>
              <a:t>expanded meanings.</a:t>
            </a:r>
          </a:p>
        </p:txBody>
      </p:sp>
    </p:spTree>
    <p:extLst>
      <p:ext uri="{BB962C8B-B14F-4D97-AF65-F5344CB8AC3E}">
        <p14:creationId xmlns:p14="http://schemas.microsoft.com/office/powerpoint/2010/main" val="2200690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D58FF-84E1-45A0-ADAB-C572FBD585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9EAF45-D46D-4683-9609-C0C27B1F4D24}">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75F21E-66CF-41F0-8DE3-D602A66E1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35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GRADE 5  Living Language: Language Change  and Survival </vt:lpstr>
      <vt:lpstr>Other languages “loan” some of their words to us so that we can use them in English</vt:lpstr>
      <vt:lpstr>Indigenous languages loan some of their words  to English, too</vt:lpstr>
      <vt:lpstr>Think – Pair – Share | English loan words in Dee-ni</vt:lpstr>
      <vt:lpstr>These words might be a little more challenging, but can you try to match them with an image?</vt:lpstr>
      <vt:lpstr>Using English, you may have been able to figure out several loan words in Dee-ni’ that come from English </vt:lpstr>
      <vt:lpstr>Chinuk wawa is an Indigenous language  that also loans words to Dee-ni'</vt:lpstr>
      <vt:lpstr>English in Indigenous languages</vt:lpstr>
      <vt:lpstr>Expanded meanings</vt:lpstr>
      <vt:lpstr>English words with expanded meanings</vt:lpstr>
      <vt:lpstr>Expanded meanings in English</vt:lpstr>
      <vt:lpstr>Words with expanded meanings</vt:lpstr>
      <vt:lpstr>The Dee-ni’ language includes words with expanded meanings, too</vt:lpstr>
      <vt:lpstr>The Dee-ni’ language includes words with expanded meanings, too</vt:lpstr>
      <vt:lpstr>Expanded meaning  New words</vt:lpstr>
      <vt:lpstr>Expanded meaning  New words</vt:lpstr>
      <vt:lpstr>More new words</vt:lpstr>
      <vt:lpstr>The evolution of language: New words</vt:lpstr>
      <vt:lpstr>Identifying classroom objects</vt:lpstr>
      <vt:lpstr>Describing classroom objects</vt:lpstr>
      <vt:lpstr>Activity: Catch Phrase</vt:lpstr>
      <vt:lpstr>Activity: The classroom version of Catch Phrase</vt:lpstr>
      <vt:lpstr>Activity: The classroom version of Catch Phrase (continued)</vt:lpstr>
      <vt:lpstr>Activity: Catch Phrase (Directions for Speaker)</vt:lpstr>
      <vt:lpstr>Pair activity: Catch Phrase</vt:lpstr>
      <vt:lpstr>Activity: Catch Phrase</vt:lpstr>
      <vt:lpstr>Pair activity: Catch Phrase (switch roles)</vt:lpstr>
      <vt:lpstr>Activity: Catch Phrase (Directions for New Speaker)</vt:lpstr>
      <vt:lpstr>Activity: Catch Phrase</vt:lpstr>
      <vt:lpstr>Debrief</vt:lpstr>
      <vt:lpstr>New words in Dee-ni’</vt:lpstr>
      <vt:lpstr>New words in Dee-ni’</vt:lpstr>
      <vt:lpstr>Partner activity (both people facing the board) </vt:lpstr>
      <vt:lpstr>Partner activity (both people facing the board) (continued) </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revision>1</cp:revision>
  <dcterms:created xsi:type="dcterms:W3CDTF">2019-04-26T16:05:13Z</dcterms:created>
  <dcterms:modified xsi:type="dcterms:W3CDTF">2022-08-17T17:56:58Z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