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9" r:id="rId6"/>
    <p:sldId id="274" r:id="rId7"/>
    <p:sldId id="281" r:id="rId8"/>
    <p:sldId id="275" r:id="rId9"/>
    <p:sldId id="271" r:id="rId10"/>
    <p:sldId id="277"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5" orient="horz" pos="288" userDrawn="1">
          <p15:clr>
            <a:srgbClr val="A4A3A4"/>
          </p15:clr>
        </p15:guide>
        <p15:guide id="6" orient="horz" pos="2472"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2C6754"/>
    <a:srgbClr val="1B73B9"/>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p:restoredTop sz="79843"/>
  </p:normalViewPr>
  <p:slideViewPr>
    <p:cSldViewPr snapToGrid="0" snapToObjects="1" showGuides="1">
      <p:cViewPr varScale="1">
        <p:scale>
          <a:sx n="101" d="100"/>
          <a:sy n="101" d="100"/>
        </p:scale>
        <p:origin x="1164" y="72"/>
      </p:cViewPr>
      <p:guideLst>
        <p:guide pos="624"/>
        <p:guide pos="7056"/>
        <p:guide orient="horz" pos="288"/>
        <p:guide orient="horz" pos="2472"/>
        <p:guide orient="horz" pos="3816"/>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8/16/2022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morning we’re going to talk about language. Language is the words used by a group of people called a community, and it includes how those words are said. Language is made of sounds (and even hand or body movements) that have a meaning. What am I saying when I make this gesture? </a:t>
            </a:r>
          </a:p>
          <a:p>
            <a:endParaRPr lang="en-US" i="1" dirty="0">
              <a:cs typeface="Calibri"/>
            </a:endParaRPr>
          </a:p>
          <a:p>
            <a:r>
              <a:rPr lang="en-US" dirty="0"/>
              <a:t>[Wave your hand as if to say “hello/goodbye.” Allow students to share out the answers]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377143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a:p>
        </p:txBody>
      </p:sp>
    </p:spTree>
    <p:extLst>
      <p:ext uri="{BB962C8B-B14F-4D97-AF65-F5344CB8AC3E}">
        <p14:creationId xmlns:p14="http://schemas.microsoft.com/office/powerpoint/2010/main" val="8021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a:p>
        </p:txBody>
      </p:sp>
    </p:spTree>
    <p:extLst>
      <p:ext uri="{BB962C8B-B14F-4D97-AF65-F5344CB8AC3E}">
        <p14:creationId xmlns:p14="http://schemas.microsoft.com/office/powerpoint/2010/main" val="414283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13</a:t>
            </a:fld>
            <a:endParaRPr lang="en-US"/>
          </a:p>
        </p:txBody>
      </p:sp>
    </p:spTree>
    <p:extLst>
      <p:ext uri="{BB962C8B-B14F-4D97-AF65-F5344CB8AC3E}">
        <p14:creationId xmlns:p14="http://schemas.microsoft.com/office/powerpoint/2010/main" val="257663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14</a:t>
            </a:fld>
            <a:endParaRPr lang="en-US"/>
          </a:p>
        </p:txBody>
      </p:sp>
    </p:spTree>
    <p:extLst>
      <p:ext uri="{BB962C8B-B14F-4D97-AF65-F5344CB8AC3E}">
        <p14:creationId xmlns:p14="http://schemas.microsoft.com/office/powerpoint/2010/main" val="10688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15</a:t>
            </a:fld>
            <a:endParaRPr lang="en-US"/>
          </a:p>
        </p:txBody>
      </p:sp>
    </p:spTree>
    <p:extLst>
      <p:ext uri="{BB962C8B-B14F-4D97-AF65-F5344CB8AC3E}">
        <p14:creationId xmlns:p14="http://schemas.microsoft.com/office/powerpoint/2010/main" val="104763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16</a:t>
            </a:fld>
            <a:endParaRPr lang="en-US"/>
          </a:p>
        </p:txBody>
      </p:sp>
    </p:spTree>
    <p:extLst>
      <p:ext uri="{BB962C8B-B14F-4D97-AF65-F5344CB8AC3E}">
        <p14:creationId xmlns:p14="http://schemas.microsoft.com/office/powerpoint/2010/main" val="280671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17</a:t>
            </a:fld>
            <a:endParaRPr lang="en-US"/>
          </a:p>
        </p:txBody>
      </p:sp>
    </p:spTree>
    <p:extLst>
      <p:ext uri="{BB962C8B-B14F-4D97-AF65-F5344CB8AC3E}">
        <p14:creationId xmlns:p14="http://schemas.microsoft.com/office/powerpoint/2010/main" val="294125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18</a:t>
            </a:fld>
            <a:endParaRPr lang="en-US"/>
          </a:p>
        </p:txBody>
      </p:sp>
    </p:spTree>
    <p:extLst>
      <p:ext uri="{BB962C8B-B14F-4D97-AF65-F5344CB8AC3E}">
        <p14:creationId xmlns:p14="http://schemas.microsoft.com/office/powerpoint/2010/main" val="414206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19</a:t>
            </a:fld>
            <a:endParaRPr lang="en-US"/>
          </a:p>
        </p:txBody>
      </p:sp>
    </p:spTree>
    <p:extLst>
      <p:ext uri="{BB962C8B-B14F-4D97-AF65-F5344CB8AC3E}">
        <p14:creationId xmlns:p14="http://schemas.microsoft.com/office/powerpoint/2010/main" val="385626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[Engage student discussion]:  What words do you like to say when:</a:t>
            </a:r>
            <a:endParaRPr lang="en-US" i="1" dirty="0"/>
          </a:p>
          <a:p>
            <a:r>
              <a:rPr lang="en-US" i="1" dirty="0">
                <a:cs typeface="Calibri" panose="020F0502020204030204"/>
              </a:rPr>
              <a:t>1.  you see a friend on the playground?</a:t>
            </a:r>
          </a:p>
          <a:p>
            <a:r>
              <a:rPr lang="en-US" i="1" dirty="0">
                <a:cs typeface="Calibri" panose="020F0502020204030204"/>
              </a:rPr>
              <a:t>2.  you meet a new friend?</a:t>
            </a:r>
          </a:p>
          <a:p>
            <a:r>
              <a:rPr lang="en-US" i="1" dirty="0">
                <a:cs typeface="Calibri" panose="020F0502020204030204"/>
              </a:rPr>
              <a:t>3.  when you want to tell someone how you feel?</a:t>
            </a:r>
          </a:p>
          <a:p>
            <a:endParaRPr lang="en-US" i="1" dirty="0"/>
          </a:p>
          <a:p>
            <a:r>
              <a:rPr lang="en-US" i="1" dirty="0"/>
              <a:t>Now I’m going to give you a question that I want you to first think about, then talk about with your thinking partner, and then share with our whole group.</a:t>
            </a:r>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361341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[engage discussion]:  Why is language important?</a:t>
            </a:r>
          </a:p>
          <a:p>
            <a:endParaRPr lang="en-US" i="1" dirty="0">
              <a:cs typeface="Calibri"/>
            </a:endParaRPr>
          </a:p>
          <a:p>
            <a:r>
              <a:rPr lang="en-US" i="1" dirty="0"/>
              <a:t>[Possible responses:  Language is important because I can tell a family member or friend that I love them</a:t>
            </a:r>
            <a:endParaRPr lang="en-US" dirty="0"/>
          </a:p>
          <a:p>
            <a:r>
              <a:rPr lang="en-US" i="1" dirty="0"/>
              <a:t>Language is important because I can tell someone how I feel, and I can listen to someone tell me how they feel</a:t>
            </a:r>
            <a:endParaRPr lang="en-US" dirty="0"/>
          </a:p>
          <a:p>
            <a:r>
              <a:rPr lang="en-US" i="1" dirty="0"/>
              <a:t>Language is important because I can tell my dog to sit and stay</a:t>
            </a:r>
            <a:endParaRPr lang="en-US" dirty="0"/>
          </a:p>
          <a:p>
            <a:r>
              <a:rPr lang="en-US" i="1" dirty="0"/>
              <a:t>Language is important because it helps me listen to stories</a:t>
            </a:r>
            <a:endParaRPr lang="en-US" dirty="0"/>
          </a:p>
          <a:p>
            <a:r>
              <a:rPr lang="en-US" i="1" dirty="0"/>
              <a:t>Language helps us sing our songs</a:t>
            </a:r>
            <a:endParaRPr lang="en-US" dirty="0"/>
          </a:p>
          <a:p>
            <a:r>
              <a:rPr lang="en-US" i="1" dirty="0"/>
              <a:t>Language helps us learn our history]</a:t>
            </a:r>
            <a:endParaRPr lang="en-US" dirty="0"/>
          </a:p>
          <a:p>
            <a:endParaRPr lang="en-US" i="1" dirty="0">
              <a:cs typeface="Calibri"/>
            </a:endParaRPr>
          </a:p>
          <a:p>
            <a:r>
              <a:rPr lang="en-US" i="1" dirty="0"/>
              <a:t>Great ideas everyone! Language is about who we are as a group of people. It helps us express how we feel (sad, angry, happy), it lets us share information with those around us, and it helps people (like family and friends) connect to each other. Language is part of our tradition, like the songs we sing and the names of foods we enjoy eating. Language helps us express our culture, which is the way we do things that are important to us and teach each other lessons passed down from our ancestors.</a:t>
            </a:r>
            <a:endParaRPr lang="en-US" dirty="0"/>
          </a:p>
          <a:p>
            <a:endParaRPr lang="en-US" i="1"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9160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We’re going to learn about the Confederated Tribes of Siletz Indians and a language called, Dee-</a:t>
            </a:r>
            <a:r>
              <a:rPr lang="en-US" i="1" dirty="0" err="1"/>
              <a:t>ni</a:t>
            </a:r>
            <a:r>
              <a:rPr lang="en-US" i="1" dirty="0"/>
              <a:t>' Wee-</a:t>
            </a:r>
            <a:r>
              <a:rPr lang="en-US" i="1" dirty="0" err="1"/>
              <a:t>ya</a:t>
            </a:r>
            <a:r>
              <a:rPr lang="en-US" i="1" dirty="0"/>
              <a:t>' (“The People’s Language”)</a:t>
            </a:r>
            <a:endParaRPr lang="en-US" dirty="0"/>
          </a:p>
          <a:p>
            <a:pPr>
              <a:buClrTx/>
              <a:buFont typeface="Wingdings" panose="05000000000000000000" pitchFamily="2" charset="2"/>
              <a:buNone/>
            </a:pPr>
            <a:r>
              <a:rPr lang="en-US" sz="1200" i="1" dirty="0">
                <a:effectLst/>
                <a:latin typeface="Palatino Linotype" panose="02040502050505030304" pitchFamily="18" charset="0"/>
                <a:ea typeface="Calibri" panose="020F0502020204030204" pitchFamily="34" charset="0"/>
                <a:cs typeface="Arial" panose="020B0604020202020204" pitchFamily="34" charset="0"/>
              </a:rPr>
              <a:t> </a:t>
            </a:r>
          </a:p>
          <a:p>
            <a:pPr>
              <a:buFont typeface="Symbol" panose="05050102010706020507" pitchFamily="18" charset="2"/>
              <a:buChar char="•"/>
            </a:pPr>
            <a:r>
              <a:rPr lang="en-US" i="1" dirty="0">
                <a:effectLst/>
              </a:rPr>
              <a:t>A </a:t>
            </a:r>
            <a:r>
              <a:rPr lang="en-US" b="1" i="1" dirty="0">
                <a:effectLst/>
              </a:rPr>
              <a:t>confederated tribe </a:t>
            </a:r>
            <a:r>
              <a:rPr lang="en-US" i="1" dirty="0">
                <a:effectLst/>
              </a:rPr>
              <a:t>is made up of many different tribes</a:t>
            </a:r>
            <a:endParaRPr lang="en-US" dirty="0"/>
          </a:p>
          <a:p>
            <a:pPr lvl="0">
              <a:spcBef>
                <a:spcPts val="0"/>
              </a:spcBef>
              <a:spcAft>
                <a:spcPts val="0"/>
              </a:spcAft>
              <a:buFont typeface="Symbol" panose="05050102010706020507" pitchFamily="18" charset="2"/>
              <a:buChar char="•"/>
            </a:pPr>
            <a:r>
              <a:rPr lang="en-US" i="1" dirty="0">
                <a:effectLst/>
              </a:rPr>
              <a:t>The </a:t>
            </a:r>
            <a:r>
              <a:rPr lang="en-US" b="1" i="1" dirty="0">
                <a:effectLst/>
              </a:rPr>
              <a:t>Confederated Tribes of Siletz Indians </a:t>
            </a:r>
            <a:r>
              <a:rPr lang="en-US" i="1" dirty="0">
                <a:effectLst/>
              </a:rPr>
              <a:t>includes dozens of tribes and bands of Native Americans from across what is now western Oregon and northern California.</a:t>
            </a:r>
            <a:r>
              <a:rPr lang="en-US" i="1" dirty="0"/>
              <a:t> </a:t>
            </a:r>
            <a:endParaRPr lang="en-US" dirty="0">
              <a:effectLst/>
            </a:endParaRPr>
          </a:p>
          <a:p>
            <a:pPr>
              <a:buFont typeface="Symbol" panose="05050102010706020507" pitchFamily="18" charset="2"/>
              <a:buChar char="•"/>
            </a:pPr>
            <a:r>
              <a:rPr lang="en-US" i="1" dirty="0">
                <a:effectLst/>
              </a:rPr>
              <a:t>These Tribes were forced by the U.S. government</a:t>
            </a:r>
            <a:r>
              <a:rPr lang="en-US" i="1" dirty="0"/>
              <a:t> to leave their homeland and move onto the Siletz Indian Reservation—a piece of land where the U.S. government said these Tribes had to stay and live.</a:t>
            </a:r>
            <a:endParaRPr lang="en-US" dirty="0"/>
          </a:p>
          <a:p>
            <a:endParaRPr lang="en-US" sz="1800" i="1" dirty="0">
              <a:effectLst/>
              <a:latin typeface="Palatino Linotype"/>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331211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ancestors </a:t>
            </a:r>
            <a:r>
              <a:rPr lang="en-US" i="1" dirty="0">
                <a:effectLst/>
              </a:rPr>
              <a:t>of the </a:t>
            </a:r>
            <a:r>
              <a:rPr lang="en-US" i="1" dirty="0"/>
              <a:t>Tribes of </a:t>
            </a:r>
            <a:r>
              <a:rPr lang="en-US" i="1" dirty="0">
                <a:effectLst/>
              </a:rPr>
              <a:t>Siletz spoke </a:t>
            </a:r>
            <a:r>
              <a:rPr lang="en-US" i="1" dirty="0"/>
              <a:t>many different languages. Each Tribe had their own unique culture and ways of living. On this map, each color represents </a:t>
            </a:r>
            <a:r>
              <a:rPr lang="en-US" i="1" dirty="0">
                <a:effectLst/>
              </a:rPr>
              <a:t>a </a:t>
            </a:r>
            <a:r>
              <a:rPr lang="en-US" i="1" dirty="0"/>
              <a:t>different </a:t>
            </a:r>
            <a:r>
              <a:rPr lang="en-US" i="1" dirty="0">
                <a:effectLst/>
              </a:rPr>
              <a:t>language </a:t>
            </a:r>
            <a:r>
              <a:rPr lang="en-US" i="1" dirty="0"/>
              <a:t>spoken by </a:t>
            </a:r>
            <a:r>
              <a:rPr lang="en-US" i="1" dirty="0">
                <a:effectLst/>
              </a:rPr>
              <a:t>the </a:t>
            </a:r>
            <a:r>
              <a:rPr lang="en-US" i="1" dirty="0"/>
              <a:t>ancestors of </a:t>
            </a:r>
            <a:r>
              <a:rPr lang="en-US" i="1" dirty="0">
                <a:effectLst/>
              </a:rPr>
              <a:t>the </a:t>
            </a:r>
            <a:r>
              <a:rPr lang="en-US" i="1" dirty="0"/>
              <a:t>Tribes of </a:t>
            </a:r>
            <a:r>
              <a:rPr lang="en-US" i="1" dirty="0">
                <a:effectLst/>
              </a:rPr>
              <a:t>Siletz.</a:t>
            </a:r>
            <a:r>
              <a:rPr lang="en-US" i="1" dirty="0"/>
              <a:t> </a:t>
            </a:r>
            <a:endParaRPr lang="en-US" sz="1800" i="1" dirty="0">
              <a:latin typeface="Palatino Linotype"/>
            </a:endParaRPr>
          </a:p>
          <a:p>
            <a:endParaRPr lang="en-US" i="1" dirty="0">
              <a:latin typeface="+mn-lt"/>
              <a:cs typeface="Calibri"/>
            </a:endParaRPr>
          </a:p>
          <a:p>
            <a:r>
              <a:rPr lang="en-US" i="1" dirty="0">
                <a:latin typeface="+mn-lt"/>
                <a:cs typeface="Calibri"/>
              </a:rPr>
              <a:t>[Point to reddish area indicated with the arrow]</a:t>
            </a:r>
          </a:p>
          <a:p>
            <a:endParaRPr lang="en-US" i="1" dirty="0">
              <a:latin typeface="+mn-lt"/>
              <a:cs typeface="Calibri"/>
            </a:endParaRPr>
          </a:p>
          <a:p>
            <a:r>
              <a:rPr lang="en-US" i="1" dirty="0"/>
              <a:t>Ancestors of the Siletz people living in Southwest Oregon and Northern California spoke a language from the </a:t>
            </a:r>
            <a:r>
              <a:rPr lang="en-US" i="1" dirty="0" err="1"/>
              <a:t>Den</a:t>
            </a:r>
            <a:r>
              <a:rPr lang="en-US" dirty="0" err="1"/>
              <a:t>é</a:t>
            </a:r>
            <a:r>
              <a:rPr lang="en-US" i="1" dirty="0"/>
              <a:t> (Athabaskan) language family. Athabaskan languages on the Pacific Coast are sometime called “sleeping” languages because there are few people alive today who grew up speaking to them as a child. Along with other Tribal groups, the Siletz Tribe has started to awaken these sleeping languages. They have created a dictionary online, and they are writing books and teaching their kids and grandkids using the words in their language to sing songs, tell stories, and in everyday life.</a:t>
            </a:r>
            <a:endParaRPr lang="en-US" dirty="0"/>
          </a:p>
          <a:p>
            <a:endParaRPr lang="en-US" dirty="0"/>
          </a:p>
          <a:p>
            <a:r>
              <a:rPr lang="en-US" i="1" dirty="0"/>
              <a:t>In this next activity, we’re going to learn more about awakening </a:t>
            </a:r>
            <a:r>
              <a:rPr lang="en-US" dirty="0"/>
              <a:t>Dee-</a:t>
            </a:r>
            <a:r>
              <a:rPr lang="en-US" dirty="0" err="1"/>
              <a:t>ni</a:t>
            </a:r>
            <a:r>
              <a:rPr lang="en-US" dirty="0"/>
              <a:t> Wee-</a:t>
            </a:r>
            <a:r>
              <a:rPr lang="en-US" dirty="0" err="1"/>
              <a:t>ya</a:t>
            </a:r>
            <a:r>
              <a:rPr lang="en-US" dirty="0"/>
              <a:t>' </a:t>
            </a:r>
            <a:r>
              <a:rPr lang="en-US" i="1" dirty="0"/>
              <a:t>by learning words for many animals that have always lived on the ancestral lands of the Tribes of Siletz.</a:t>
            </a:r>
            <a:endParaRPr lang="en-US" dirty="0"/>
          </a:p>
          <a:p>
            <a:r>
              <a:rPr lang="en-US" i="1" dirty="0">
                <a:latin typeface="+mn-lt"/>
                <a:cs typeface="Calibri"/>
              </a:rPr>
              <a:t> </a:t>
            </a:r>
            <a:endParaRPr lang="en-US" dirty="0"/>
          </a:p>
          <a:p>
            <a:endParaRPr lang="en-US" dirty="0">
              <a:effectLst/>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128541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376044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a:p>
        </p:txBody>
      </p:sp>
    </p:spTree>
    <p:extLst>
      <p:ext uri="{BB962C8B-B14F-4D97-AF65-F5344CB8AC3E}">
        <p14:creationId xmlns:p14="http://schemas.microsoft.com/office/powerpoint/2010/main" val="377986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a:p>
        </p:txBody>
      </p:sp>
    </p:spTree>
    <p:extLst>
      <p:ext uri="{BB962C8B-B14F-4D97-AF65-F5344CB8AC3E}">
        <p14:creationId xmlns:p14="http://schemas.microsoft.com/office/powerpoint/2010/main" val="170406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a:p>
        </p:txBody>
      </p:sp>
    </p:spTree>
    <p:extLst>
      <p:ext uri="{BB962C8B-B14F-4D97-AF65-F5344CB8AC3E}">
        <p14:creationId xmlns:p14="http://schemas.microsoft.com/office/powerpoint/2010/main" val="360087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9.png"/><Relationship Id="rId5" Type="http://schemas.openxmlformats.org/officeDocument/2006/relationships/image" Target="../media/image18.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2"/>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210801"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GRADES K–1</a:t>
            </a:r>
            <a:r>
              <a:rPr lang="en-US" sz="7200" dirty="0"/>
              <a:t/>
            </a:r>
            <a:br>
              <a:rPr lang="en-US" sz="7200" dirty="0"/>
            </a:br>
            <a:r>
              <a:rPr lang="en-US" b="1" dirty="0"/>
              <a:t>Dee-</a:t>
            </a:r>
            <a:r>
              <a:rPr lang="en-US" b="1" dirty="0" err="1"/>
              <a:t>ni</a:t>
            </a:r>
            <a:r>
              <a:rPr lang="en-US" b="1" dirty="0"/>
              <a:t> Wee-</a:t>
            </a:r>
            <a:r>
              <a:rPr lang="en-US" b="1" dirty="0" err="1"/>
              <a:t>ya</a:t>
            </a:r>
            <a:r>
              <a:rPr lang="en-US" b="1" dirty="0"/>
              <a:t>’ </a:t>
            </a:r>
            <a:br>
              <a:rPr lang="en-US" b="1" dirty="0"/>
            </a:br>
            <a:r>
              <a:rPr lang="en-US" b="1" dirty="0"/>
              <a:t>The People's Words</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9CC483C8-6B26-7F43-B8DA-8F4B1B3EF449}"/>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l="579" t="25501" r="460" b="11064"/>
          <a:stretch/>
        </p:blipFill>
        <p:spPr>
          <a:xfrm>
            <a:off x="-130628" y="1698168"/>
            <a:ext cx="12435840" cy="5314407"/>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CH’VS-K’I (butterfly)</a:t>
            </a:r>
          </a:p>
        </p:txBody>
      </p:sp>
      <p:pic>
        <p:nvPicPr>
          <p:cNvPr id="5" name="butterfly">
            <a:hlinkClick r:id="" action="ppaction://media"/>
            <a:extLst>
              <a:ext uri="{FF2B5EF4-FFF2-40B4-BE49-F238E27FC236}">
                <a16:creationId xmlns:a16="http://schemas.microsoft.com/office/drawing/2014/main" id="{AF053451-0725-B840-9CD1-63A71E1C26D0}"/>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6498070" y="582186"/>
            <a:ext cx="457200" cy="457200"/>
          </a:xfrm>
          <a:prstGeom prst="rect">
            <a:avLst/>
          </a:prstGeom>
        </p:spPr>
      </p:pic>
    </p:spTree>
    <p:extLst>
      <p:ext uri="{BB962C8B-B14F-4D97-AF65-F5344CB8AC3E}">
        <p14:creationId xmlns:p14="http://schemas.microsoft.com/office/powerpoint/2010/main" val="131241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ED87C5-B175-A044-A565-4D00EA1FC8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0" t="15223" r="70" b="32854"/>
          <a:stretch/>
        </p:blipFill>
        <p:spPr>
          <a:xfrm>
            <a:off x="-130628" y="1698168"/>
            <a:ext cx="12435840" cy="5314407"/>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SK’WII-TS’E (coyote)</a:t>
            </a:r>
          </a:p>
        </p:txBody>
      </p:sp>
      <p:pic>
        <p:nvPicPr>
          <p:cNvPr id="7" name="coyote">
            <a:hlinkClick r:id="" action="ppaction://media"/>
            <a:extLst>
              <a:ext uri="{FF2B5EF4-FFF2-40B4-BE49-F238E27FC236}">
                <a16:creationId xmlns:a16="http://schemas.microsoft.com/office/drawing/2014/main" id="{1139BCC2-902C-F74D-B1AB-A9BED4FBA0EA}"/>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6620854" y="582186"/>
            <a:ext cx="457200" cy="457200"/>
          </a:xfrm>
          <a:prstGeom prst="rect">
            <a:avLst/>
          </a:prstGeom>
        </p:spPr>
      </p:pic>
    </p:spTree>
    <p:extLst>
      <p:ext uri="{BB962C8B-B14F-4D97-AF65-F5344CB8AC3E}">
        <p14:creationId xmlns:p14="http://schemas.microsoft.com/office/powerpoint/2010/main" val="489812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CBC5DA-F67C-A541-BB41-BC2642DEF2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0" t="28320" r="70" b="16117"/>
          <a:stretch/>
        </p:blipFill>
        <p:spPr>
          <a:xfrm>
            <a:off x="-130628" y="1698169"/>
            <a:ext cx="12435839" cy="5314406"/>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CH’EE-YASH (bird)</a:t>
            </a:r>
          </a:p>
        </p:txBody>
      </p:sp>
      <p:pic>
        <p:nvPicPr>
          <p:cNvPr id="9" name="bird">
            <a:hlinkClick r:id="" action="ppaction://media"/>
            <a:extLst>
              <a:ext uri="{FF2B5EF4-FFF2-40B4-BE49-F238E27FC236}">
                <a16:creationId xmlns:a16="http://schemas.microsoft.com/office/drawing/2014/main" id="{C6AFE013-65B8-9D48-BE3B-145ECCFBA809}"/>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6096000" y="582186"/>
            <a:ext cx="457200" cy="457200"/>
          </a:xfrm>
          <a:prstGeom prst="rect">
            <a:avLst/>
          </a:prstGeom>
        </p:spPr>
      </p:pic>
    </p:spTree>
    <p:extLst>
      <p:ext uri="{BB962C8B-B14F-4D97-AF65-F5344CB8AC3E}">
        <p14:creationId xmlns:p14="http://schemas.microsoft.com/office/powerpoint/2010/main" val="10488871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3C7AB820-F9DA-774D-843F-EC625297871D}"/>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l="35" t="12694" r="-35" b="9387"/>
          <a:stretch/>
        </p:blipFill>
        <p:spPr>
          <a:xfrm>
            <a:off x="-130628" y="1698169"/>
            <a:ext cx="12428102" cy="5447214"/>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K’WVN-SHAN’ (raccoon)</a:t>
            </a:r>
          </a:p>
        </p:txBody>
      </p:sp>
      <p:pic>
        <p:nvPicPr>
          <p:cNvPr id="5" name="racoon">
            <a:hlinkClick r:id="" action="ppaction://media"/>
            <a:extLst>
              <a:ext uri="{FF2B5EF4-FFF2-40B4-BE49-F238E27FC236}">
                <a16:creationId xmlns:a16="http://schemas.microsoft.com/office/drawing/2014/main" id="{739B5627-1DD5-E140-9A3A-B4488242C72C}"/>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83804" y="582186"/>
            <a:ext cx="457200" cy="457200"/>
          </a:xfrm>
          <a:prstGeom prst="rect">
            <a:avLst/>
          </a:prstGeom>
        </p:spPr>
      </p:pic>
    </p:spTree>
    <p:extLst>
      <p:ext uri="{BB962C8B-B14F-4D97-AF65-F5344CB8AC3E}">
        <p14:creationId xmlns:p14="http://schemas.microsoft.com/office/powerpoint/2010/main" val="3319986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A8D8866-435A-F544-9B04-27BCF119CC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 t="3635" r="-29" b="33805"/>
          <a:stretch/>
        </p:blipFill>
        <p:spPr>
          <a:xfrm>
            <a:off x="-130628" y="1698169"/>
            <a:ext cx="12428102" cy="5394962"/>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MEE-CHAN-TR’VLH-NI (deer)</a:t>
            </a:r>
          </a:p>
        </p:txBody>
      </p:sp>
      <p:pic>
        <p:nvPicPr>
          <p:cNvPr id="7" name="deer">
            <a:hlinkClick r:id="" action="ppaction://media"/>
            <a:extLst>
              <a:ext uri="{FF2B5EF4-FFF2-40B4-BE49-F238E27FC236}">
                <a16:creationId xmlns:a16="http://schemas.microsoft.com/office/drawing/2014/main" id="{3A2FCA7F-22BD-8C4A-8481-A042E1ED2729}"/>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8805958" y="582186"/>
            <a:ext cx="457200" cy="457200"/>
          </a:xfrm>
          <a:prstGeom prst="rect">
            <a:avLst/>
          </a:prstGeom>
        </p:spPr>
      </p:pic>
    </p:spTree>
    <p:extLst>
      <p:ext uri="{BB962C8B-B14F-4D97-AF65-F5344CB8AC3E}">
        <p14:creationId xmlns:p14="http://schemas.microsoft.com/office/powerpoint/2010/main" val="2232119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SV-GHVS (black bear)</a:t>
            </a:r>
          </a:p>
        </p:txBody>
      </p:sp>
      <p:pic>
        <p:nvPicPr>
          <p:cNvPr id="5" name="bear">
            <a:hlinkClick r:id="" action="ppaction://media"/>
            <a:extLst>
              <a:ext uri="{FF2B5EF4-FFF2-40B4-BE49-F238E27FC236}">
                <a16:creationId xmlns:a16="http://schemas.microsoft.com/office/drawing/2014/main" id="{4F95FEAA-C99A-DE4A-91CE-29B457B35A03}"/>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6941408" y="582186"/>
            <a:ext cx="457200" cy="457200"/>
          </a:xfrm>
          <a:prstGeom prst="rect">
            <a:avLst/>
          </a:prstGeom>
        </p:spPr>
      </p:pic>
      <p:pic>
        <p:nvPicPr>
          <p:cNvPr id="6" name="Content Placeholder 4">
            <a:extLst>
              <a:ext uri="{FF2B5EF4-FFF2-40B4-BE49-F238E27FC236}">
                <a16:creationId xmlns:a16="http://schemas.microsoft.com/office/drawing/2014/main" id="{A7C0FB96-CE34-F34D-B738-185BDB845238}"/>
              </a:ext>
            </a:extLst>
          </p:cNvPr>
          <p:cNvPicPr>
            <a:picLocks noGrp="1" noChangeAspect="1"/>
          </p:cNvPicPr>
          <p:nvPr>
            <p:ph idx="1"/>
          </p:nvPr>
        </p:nvPicPr>
        <p:blipFill rotWithShape="1">
          <a:blip r:embed="rId6" cstate="email">
            <a:extLst>
              <a:ext uri="{28A0092B-C50C-407E-A947-70E740481C1C}">
                <a14:useLocalDpi xmlns:a14="http://schemas.microsoft.com/office/drawing/2010/main"/>
              </a:ext>
            </a:extLst>
          </a:blip>
          <a:srcRect l="120" t="1580" r="-120" b="36035"/>
          <a:stretch/>
        </p:blipFill>
        <p:spPr>
          <a:xfrm>
            <a:off x="-103178" y="1698169"/>
            <a:ext cx="12428102" cy="5159832"/>
          </a:xfrm>
          <a:prstGeom prst="rect">
            <a:avLst/>
          </a:prstGeom>
        </p:spPr>
      </p:pic>
    </p:spTree>
    <p:extLst>
      <p:ext uri="{BB962C8B-B14F-4D97-AF65-F5344CB8AC3E}">
        <p14:creationId xmlns:p14="http://schemas.microsoft.com/office/powerpoint/2010/main" val="1942840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785332E6-5F76-2845-8122-F5D2310437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4511" r="36" b="23241"/>
          <a:stretch/>
        </p:blipFill>
        <p:spPr>
          <a:xfrm>
            <a:off x="-103177" y="1698168"/>
            <a:ext cx="12428102" cy="5159832"/>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DA’-TS’AS (raven)</a:t>
            </a:r>
          </a:p>
        </p:txBody>
      </p:sp>
      <p:pic>
        <p:nvPicPr>
          <p:cNvPr id="7" name="raven">
            <a:hlinkClick r:id="" action="ppaction://media"/>
            <a:extLst>
              <a:ext uri="{FF2B5EF4-FFF2-40B4-BE49-F238E27FC236}">
                <a16:creationId xmlns:a16="http://schemas.microsoft.com/office/drawing/2014/main" id="{2BDE319B-8704-7943-9EDA-78733F3DBCA6}"/>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5882273" y="582186"/>
            <a:ext cx="457200" cy="457200"/>
          </a:xfrm>
          <a:prstGeom prst="rect">
            <a:avLst/>
          </a:prstGeom>
        </p:spPr>
      </p:pic>
    </p:spTree>
    <p:extLst>
      <p:ext uri="{BB962C8B-B14F-4D97-AF65-F5344CB8AC3E}">
        <p14:creationId xmlns:p14="http://schemas.microsoft.com/office/powerpoint/2010/main" val="2945063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213D98-1DC4-DC4D-9D15-F29C0EAA1CF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 t="21051" r="-29" b="27607"/>
          <a:stretch/>
        </p:blipFill>
        <p:spPr>
          <a:xfrm>
            <a:off x="-130628" y="1698168"/>
            <a:ext cx="12428101" cy="5394963"/>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GAA-MA’SR (rabbit)</a:t>
            </a:r>
          </a:p>
        </p:txBody>
      </p:sp>
      <p:pic>
        <p:nvPicPr>
          <p:cNvPr id="9" name="rabbit">
            <a:hlinkClick r:id="" action="ppaction://media"/>
            <a:extLst>
              <a:ext uri="{FF2B5EF4-FFF2-40B4-BE49-F238E27FC236}">
                <a16:creationId xmlns:a16="http://schemas.microsoft.com/office/drawing/2014/main" id="{3F9599E5-AA83-4E40-8AEB-A84946A5E4F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6448315" y="582186"/>
            <a:ext cx="457200" cy="457200"/>
          </a:xfrm>
          <a:prstGeom prst="rect">
            <a:avLst/>
          </a:prstGeom>
        </p:spPr>
      </p:pic>
    </p:spTree>
    <p:extLst>
      <p:ext uri="{BB962C8B-B14F-4D97-AF65-F5344CB8AC3E}">
        <p14:creationId xmlns:p14="http://schemas.microsoft.com/office/powerpoint/2010/main" val="3512306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B2ED0C61-56AC-C849-99B6-A0B742E5AE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6323"/>
          <a:stretch/>
        </p:blipFill>
        <p:spPr>
          <a:xfrm>
            <a:off x="-103178" y="1698169"/>
            <a:ext cx="12450467" cy="5159831"/>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smtClean="0"/>
              <a:t>TR’U~K </a:t>
            </a:r>
            <a:r>
              <a:rPr lang="en-US" b="1" dirty="0"/>
              <a:t>(flicker/yellowhammer)</a:t>
            </a:r>
          </a:p>
        </p:txBody>
      </p:sp>
      <p:pic>
        <p:nvPicPr>
          <p:cNvPr id="7" name="flicker">
            <a:hlinkClick r:id="" action="ppaction://media"/>
            <a:extLst>
              <a:ext uri="{FF2B5EF4-FFF2-40B4-BE49-F238E27FC236}">
                <a16:creationId xmlns:a16="http://schemas.microsoft.com/office/drawing/2014/main" id="{A6C47FF7-08A2-F640-A938-4E57F2E414F5}"/>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9252355" y="582186"/>
            <a:ext cx="457200" cy="457200"/>
          </a:xfrm>
          <a:prstGeom prst="rect">
            <a:avLst/>
          </a:prstGeom>
        </p:spPr>
      </p:pic>
    </p:spTree>
    <p:extLst>
      <p:ext uri="{BB962C8B-B14F-4D97-AF65-F5344CB8AC3E}">
        <p14:creationId xmlns:p14="http://schemas.microsoft.com/office/powerpoint/2010/main" val="2363220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1385665-E0E2-D64B-8BAF-DE28B6FCA6CD}"/>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b="26306"/>
          <a:stretch/>
        </p:blipFill>
        <p:spPr>
          <a:xfrm>
            <a:off x="-103177" y="1698168"/>
            <a:ext cx="12447452" cy="5159832"/>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TEE-LA~ (whale)</a:t>
            </a:r>
          </a:p>
        </p:txBody>
      </p:sp>
      <p:pic>
        <p:nvPicPr>
          <p:cNvPr id="5" name="whale">
            <a:hlinkClick r:id="" action="ppaction://media"/>
            <a:extLst>
              <a:ext uri="{FF2B5EF4-FFF2-40B4-BE49-F238E27FC236}">
                <a16:creationId xmlns:a16="http://schemas.microsoft.com/office/drawing/2014/main" id="{1AF041A3-9E68-6549-B963-15D953951D52}"/>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5570411" y="582186"/>
            <a:ext cx="457200" cy="457200"/>
          </a:xfrm>
          <a:prstGeom prst="rect">
            <a:avLst/>
          </a:prstGeom>
        </p:spPr>
      </p:pic>
    </p:spTree>
    <p:extLst>
      <p:ext uri="{BB962C8B-B14F-4D97-AF65-F5344CB8AC3E}">
        <p14:creationId xmlns:p14="http://schemas.microsoft.com/office/powerpoint/2010/main" val="2053682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7" y="1825625"/>
            <a:ext cx="8161724" cy="3922032"/>
          </a:xfrm>
        </p:spPr>
        <p:txBody>
          <a:bodyPr lIns="0" tIns="0" rIns="0" bIns="0">
            <a:noAutofit/>
          </a:bodyPr>
          <a:lstStyle/>
          <a:p>
            <a:pPr marL="0" indent="0">
              <a:lnSpc>
                <a:spcPct val="120000"/>
              </a:lnSpc>
              <a:spcBef>
                <a:spcPts val="1600"/>
              </a:spcBef>
              <a:buNone/>
            </a:pPr>
            <a:r>
              <a:rPr lang="en-US" sz="2400" dirty="0"/>
              <a:t>Words and how they are said, used by a group of people called a community. </a:t>
            </a:r>
          </a:p>
          <a:p>
            <a:pPr marL="0" indent="0">
              <a:lnSpc>
                <a:spcPct val="120000"/>
              </a:lnSpc>
              <a:spcBef>
                <a:spcPts val="1600"/>
              </a:spcBef>
              <a:buNone/>
            </a:pPr>
            <a:r>
              <a:rPr lang="en-US" sz="2400" dirty="0"/>
              <a:t>Made of sounds and hand or body movements. </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What is language?</a:t>
            </a:r>
          </a:p>
        </p:txBody>
      </p:sp>
    </p:spTree>
    <p:extLst>
      <p:ext uri="{BB962C8B-B14F-4D97-AF65-F5344CB8AC3E}">
        <p14:creationId xmlns:p14="http://schemas.microsoft.com/office/powerpoint/2010/main" val="210039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7693639" cy="3922032"/>
          </a:xfrm>
        </p:spPr>
        <p:txBody>
          <a:bodyPr lIns="0" tIns="0" rIns="0" bIns="0">
            <a:noAutofit/>
          </a:bodyPr>
          <a:lstStyle/>
          <a:p>
            <a:pPr marL="0" indent="0">
              <a:lnSpc>
                <a:spcPct val="120000"/>
              </a:lnSpc>
              <a:spcBef>
                <a:spcPts val="1600"/>
              </a:spcBef>
              <a:buNone/>
            </a:pPr>
            <a:r>
              <a:rPr lang="en-US" sz="2400" dirty="0"/>
              <a:t>When you see a friend on the playground?</a:t>
            </a:r>
          </a:p>
          <a:p>
            <a:pPr marL="0" indent="0">
              <a:lnSpc>
                <a:spcPct val="120000"/>
              </a:lnSpc>
              <a:spcBef>
                <a:spcPts val="1600"/>
              </a:spcBef>
              <a:buNone/>
            </a:pPr>
            <a:r>
              <a:rPr lang="en-US" sz="2400" dirty="0"/>
              <a:t>When you meet a new friend?</a:t>
            </a:r>
          </a:p>
          <a:p>
            <a:pPr marL="0" indent="0">
              <a:lnSpc>
                <a:spcPct val="120000"/>
              </a:lnSpc>
              <a:spcBef>
                <a:spcPts val="1600"/>
              </a:spcBef>
              <a:buNone/>
            </a:pPr>
            <a:r>
              <a:rPr lang="en-US" sz="2400" dirty="0"/>
              <a:t>When you want to tell someone how you feel?</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What words do you like to say …</a:t>
            </a:r>
          </a:p>
        </p:txBody>
      </p:sp>
    </p:spTree>
    <p:extLst>
      <p:ext uri="{BB962C8B-B14F-4D97-AF65-F5344CB8AC3E}">
        <p14:creationId xmlns:p14="http://schemas.microsoft.com/office/powerpoint/2010/main" val="350969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432849" y="4001707"/>
            <a:ext cx="1030147" cy="450930"/>
          </a:xfrm>
        </p:spPr>
        <p:txBody>
          <a:bodyPr lIns="0" tIns="0" rIns="0" bIns="0">
            <a:noAutofit/>
          </a:bodyPr>
          <a:lstStyle/>
          <a:p>
            <a:pPr marL="0" indent="0" algn="ctr">
              <a:lnSpc>
                <a:spcPct val="100000"/>
              </a:lnSpc>
              <a:spcBef>
                <a:spcPts val="1600"/>
              </a:spcBef>
              <a:buNone/>
            </a:pPr>
            <a:r>
              <a:rPr lang="en-US" sz="2400" b="1" dirty="0"/>
              <a:t>Think</a:t>
            </a:r>
          </a:p>
          <a:p>
            <a:pPr marL="0" indent="0" algn="ctr">
              <a:lnSpc>
                <a:spcPct val="100000"/>
              </a:lnSpc>
              <a:spcBef>
                <a:spcPts val="1600"/>
              </a:spcBef>
              <a:buNone/>
            </a:pPr>
            <a:endParaRPr lang="en-US" sz="2400" b="1" dirty="0"/>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Why is language important? </a:t>
            </a:r>
          </a:p>
        </p:txBody>
      </p:sp>
      <p:sp>
        <p:nvSpPr>
          <p:cNvPr id="2" name="Oval 1">
            <a:extLst>
              <a:ext uri="{FF2B5EF4-FFF2-40B4-BE49-F238E27FC236}">
                <a16:creationId xmlns:a16="http://schemas.microsoft.com/office/drawing/2014/main" id="{BED33439-BC8A-B047-972C-84480E67CBE1}"/>
              </a:ext>
            </a:extLst>
          </p:cNvPr>
          <p:cNvSpPr/>
          <p:nvPr/>
        </p:nvSpPr>
        <p:spPr>
          <a:xfrm>
            <a:off x="990599" y="1828800"/>
            <a:ext cx="1914647" cy="191464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5DC69C2-4FAA-B741-821C-0BC3C29CC1D1}"/>
              </a:ext>
            </a:extLst>
          </p:cNvPr>
          <p:cNvSpPr/>
          <p:nvPr/>
        </p:nvSpPr>
        <p:spPr>
          <a:xfrm>
            <a:off x="4631320" y="1828800"/>
            <a:ext cx="1914647" cy="191464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DBD1496-8751-D147-834C-79AC89B4AFA2}"/>
              </a:ext>
            </a:extLst>
          </p:cNvPr>
          <p:cNvSpPr/>
          <p:nvPr/>
        </p:nvSpPr>
        <p:spPr>
          <a:xfrm>
            <a:off x="8272042" y="1824459"/>
            <a:ext cx="1914647" cy="1914647"/>
          </a:xfrm>
          <a:prstGeom prst="ellipse">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2">
            <a:extLst>
              <a:ext uri="{FF2B5EF4-FFF2-40B4-BE49-F238E27FC236}">
                <a16:creationId xmlns:a16="http://schemas.microsoft.com/office/drawing/2014/main" id="{2C1D8EF7-F3CB-AF42-A1B7-7952E3FA83A2}"/>
              </a:ext>
            </a:extLst>
          </p:cNvPr>
          <p:cNvSpPr txBox="1">
            <a:spLocks/>
          </p:cNvSpPr>
          <p:nvPr/>
        </p:nvSpPr>
        <p:spPr>
          <a:xfrm>
            <a:off x="4809281" y="4001706"/>
            <a:ext cx="1558724" cy="70918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600"/>
              </a:spcBef>
              <a:buFont typeface="Arial" panose="020B0604020202020204" pitchFamily="34" charset="0"/>
              <a:buNone/>
            </a:pPr>
            <a:r>
              <a:rPr lang="en-US" sz="2400" b="1" dirty="0"/>
              <a:t>Share with a partner</a:t>
            </a:r>
          </a:p>
        </p:txBody>
      </p:sp>
      <p:sp>
        <p:nvSpPr>
          <p:cNvPr id="8" name="Content Placeholder 12">
            <a:extLst>
              <a:ext uri="{FF2B5EF4-FFF2-40B4-BE49-F238E27FC236}">
                <a16:creationId xmlns:a16="http://schemas.microsoft.com/office/drawing/2014/main" id="{5CB11564-6F7B-2640-8681-8EA98F931332}"/>
              </a:ext>
            </a:extLst>
          </p:cNvPr>
          <p:cNvSpPr txBox="1">
            <a:spLocks/>
          </p:cNvSpPr>
          <p:nvPr/>
        </p:nvSpPr>
        <p:spPr>
          <a:xfrm>
            <a:off x="8377903" y="4001705"/>
            <a:ext cx="1702923" cy="70918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600"/>
              </a:spcBef>
              <a:buFont typeface="Arial" panose="020B0604020202020204" pitchFamily="34" charset="0"/>
              <a:buNone/>
            </a:pPr>
            <a:r>
              <a:rPr lang="en-US" sz="2400" b="1" dirty="0"/>
              <a:t>Share with the class</a:t>
            </a:r>
          </a:p>
        </p:txBody>
      </p:sp>
      <p:pic>
        <p:nvPicPr>
          <p:cNvPr id="9" name="Graphic 8">
            <a:extLst>
              <a:ext uri="{FF2B5EF4-FFF2-40B4-BE49-F238E27FC236}">
                <a16:creationId xmlns:a16="http://schemas.microsoft.com/office/drawing/2014/main" id="{307C297E-B64D-5F4B-807E-77688D88243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96604" y="2114790"/>
            <a:ext cx="1302635" cy="1302635"/>
          </a:xfrm>
          <a:prstGeom prst="rect">
            <a:avLst/>
          </a:prstGeom>
        </p:spPr>
      </p:pic>
      <p:pic>
        <p:nvPicPr>
          <p:cNvPr id="12" name="Graphic 11">
            <a:extLst>
              <a:ext uri="{FF2B5EF4-FFF2-40B4-BE49-F238E27FC236}">
                <a16:creationId xmlns:a16="http://schemas.microsoft.com/office/drawing/2014/main" id="{58F5231D-E2BA-864C-BB56-8BA6E3D11A6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971329" y="2161091"/>
            <a:ext cx="1244278" cy="1244278"/>
          </a:xfrm>
          <a:prstGeom prst="rect">
            <a:avLst/>
          </a:prstGeom>
        </p:spPr>
      </p:pic>
      <p:pic>
        <p:nvPicPr>
          <p:cNvPr id="15" name="Graphic 14">
            <a:extLst>
              <a:ext uri="{FF2B5EF4-FFF2-40B4-BE49-F238E27FC236}">
                <a16:creationId xmlns:a16="http://schemas.microsoft.com/office/drawing/2014/main" id="{FCE20231-8BAF-5947-BB45-B0E9B93FEF4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683667" y="2235482"/>
            <a:ext cx="1108516" cy="1108516"/>
          </a:xfrm>
          <a:prstGeom prst="rect">
            <a:avLst/>
          </a:prstGeom>
        </p:spPr>
      </p:pic>
    </p:spTree>
    <p:extLst>
      <p:ext uri="{BB962C8B-B14F-4D97-AF65-F5344CB8AC3E}">
        <p14:creationId xmlns:p14="http://schemas.microsoft.com/office/powerpoint/2010/main" val="391561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5F3FE9-88CC-2F4A-81FC-D52A2930337C}"/>
              </a:ext>
            </a:extLst>
          </p:cNvPr>
          <p:cNvSpPr>
            <a:spLocks noGrp="1"/>
          </p:cNvSpPr>
          <p:nvPr>
            <p:ph type="ctrTitle"/>
          </p:nvPr>
        </p:nvSpPr>
        <p:spPr/>
        <p:txBody>
          <a:bodyPr/>
          <a:lstStyle/>
          <a:p>
            <a:r>
              <a:rPr lang="en-US" dirty="0">
                <a:solidFill>
                  <a:schemeClr val="bg1"/>
                </a:solidFill>
              </a:rPr>
              <a:t>Confederated Tribes of Siletz Indians</a:t>
            </a:r>
          </a:p>
        </p:txBody>
      </p:sp>
      <p:pic>
        <p:nvPicPr>
          <p:cNvPr id="7" name="Picture 6" descr="Logo&#10;&#10;Description automatically generated">
            <a:extLst>
              <a:ext uri="{FF2B5EF4-FFF2-40B4-BE49-F238E27FC236}">
                <a16:creationId xmlns:a16="http://schemas.microsoft.com/office/drawing/2014/main" id="{528CDB07-CDEA-D549-B6FC-0AB1347BD0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01" r="3036" b="-4"/>
          <a:stretch/>
        </p:blipFill>
        <p:spPr>
          <a:xfrm>
            <a:off x="4045032" y="905933"/>
            <a:ext cx="4133940" cy="5039728"/>
          </a:xfrm>
          <a:prstGeom prst="rect">
            <a:avLst/>
          </a:prstGeom>
        </p:spPr>
      </p:pic>
    </p:spTree>
    <p:extLst>
      <p:ext uri="{BB962C8B-B14F-4D97-AF65-F5344CB8AC3E}">
        <p14:creationId xmlns:p14="http://schemas.microsoft.com/office/powerpoint/2010/main" val="243105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Languages</a:t>
            </a:r>
          </a:p>
        </p:txBody>
      </p:sp>
      <p:sp>
        <p:nvSpPr>
          <p:cNvPr id="7" name="TextBox 6">
            <a:extLst>
              <a:ext uri="{FF2B5EF4-FFF2-40B4-BE49-F238E27FC236}">
                <a16:creationId xmlns:a16="http://schemas.microsoft.com/office/drawing/2014/main" id="{CA8D360E-5831-0B46-B583-746C9AA320DF}"/>
              </a:ext>
            </a:extLst>
          </p:cNvPr>
          <p:cNvSpPr txBox="1"/>
          <p:nvPr/>
        </p:nvSpPr>
        <p:spPr>
          <a:xfrm>
            <a:off x="990600" y="6057900"/>
            <a:ext cx="4783183" cy="304800"/>
          </a:xfrm>
          <a:prstGeom prst="rect">
            <a:avLst/>
          </a:prstGeom>
          <a:noFill/>
        </p:spPr>
        <p:txBody>
          <a:bodyPr wrap="square" lIns="0" tIns="0" rIns="0" bIns="0">
            <a:noAutofit/>
          </a:bodyPr>
          <a:lstStyle/>
          <a:p>
            <a:pPr>
              <a:spcAft>
                <a:spcPts val="600"/>
              </a:spcAft>
              <a:buFont typeface="Calibri" panose="020F0502020204030204" pitchFamily="34" charset="0"/>
            </a:pPr>
            <a:r>
              <a:rPr lang="en-US" sz="1200" dirty="0">
                <a:solidFill>
                  <a:schemeClr val="tx1">
                    <a:lumMod val="65000"/>
                    <a:lumOff val="35000"/>
                  </a:schemeClr>
                </a:solidFill>
              </a:rPr>
              <a:t>Source: Wilkinson, C. (2010). </a:t>
            </a:r>
            <a:r>
              <a:rPr lang="en-US" sz="1200" i="1" dirty="0">
                <a:solidFill>
                  <a:schemeClr val="tx1">
                    <a:lumMod val="65000"/>
                    <a:lumOff val="35000"/>
                  </a:schemeClr>
                </a:solidFill>
              </a:rPr>
              <a:t>The people are dancing again: The history of the Siletz Tribe of western Oregon. </a:t>
            </a:r>
            <a:r>
              <a:rPr lang="en-US" sz="1200" dirty="0">
                <a:solidFill>
                  <a:schemeClr val="tx1">
                    <a:lumMod val="65000"/>
                    <a:lumOff val="35000"/>
                  </a:schemeClr>
                </a:solidFill>
              </a:rPr>
              <a:t>University of Washington Press. </a:t>
            </a:r>
          </a:p>
        </p:txBody>
      </p:sp>
      <p:grpSp>
        <p:nvGrpSpPr>
          <p:cNvPr id="5" name="Group 4">
            <a:extLst>
              <a:ext uri="{FF2B5EF4-FFF2-40B4-BE49-F238E27FC236}">
                <a16:creationId xmlns:a16="http://schemas.microsoft.com/office/drawing/2014/main" id="{155FC9C3-ADFE-3C4A-AD93-893D4671E1C0}"/>
              </a:ext>
            </a:extLst>
          </p:cNvPr>
          <p:cNvGrpSpPr/>
          <p:nvPr/>
        </p:nvGrpSpPr>
        <p:grpSpPr>
          <a:xfrm>
            <a:off x="6096000" y="0"/>
            <a:ext cx="5113026" cy="6858000"/>
            <a:chOff x="4120738" y="819397"/>
            <a:chExt cx="3692004" cy="4952011"/>
          </a:xfrm>
        </p:grpSpPr>
        <p:pic>
          <p:nvPicPr>
            <p:cNvPr id="9" name="Picture 8" descr="Map&#10;&#10;Description automatically generated">
              <a:extLst>
                <a:ext uri="{FF2B5EF4-FFF2-40B4-BE49-F238E27FC236}">
                  <a16:creationId xmlns:a16="http://schemas.microsoft.com/office/drawing/2014/main" id="{A0D456C7-528E-7647-A250-1788EB2985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551" t="2232" r="4250" b="3070"/>
            <a:stretch/>
          </p:blipFill>
          <p:spPr>
            <a:xfrm>
              <a:off x="4120738" y="819397"/>
              <a:ext cx="3685280" cy="4952011"/>
            </a:xfrm>
            <a:prstGeom prst="rect">
              <a:avLst/>
            </a:prstGeom>
          </p:spPr>
        </p:pic>
        <p:sp>
          <p:nvSpPr>
            <p:cNvPr id="8" name="Arrow: Left 13">
              <a:extLst>
                <a:ext uri="{FF2B5EF4-FFF2-40B4-BE49-F238E27FC236}">
                  <a16:creationId xmlns:a16="http://schemas.microsoft.com/office/drawing/2014/main" id="{2918D2B3-6EF0-0940-87CF-A2047F7504F0}"/>
                </a:ext>
              </a:extLst>
            </p:cNvPr>
            <p:cNvSpPr/>
            <p:nvPr/>
          </p:nvSpPr>
          <p:spPr>
            <a:xfrm>
              <a:off x="5559115" y="4109568"/>
              <a:ext cx="2253627" cy="139701"/>
            </a:xfrm>
            <a:prstGeom prst="lef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9755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AA58A455-3CF4-E44D-BA1B-A01B2E959628}"/>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l="25" t="16529" r="-25" b="16043"/>
          <a:stretch/>
        </p:blipFill>
        <p:spPr>
          <a:xfrm>
            <a:off x="-143693" y="1698171"/>
            <a:ext cx="12341430" cy="7552016"/>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LHUK (fish/salmon)</a:t>
            </a:r>
          </a:p>
        </p:txBody>
      </p:sp>
      <p:pic>
        <p:nvPicPr>
          <p:cNvPr id="6" name="salmon">
            <a:hlinkClick r:id="" action="ppaction://media"/>
            <a:extLst>
              <a:ext uri="{FF2B5EF4-FFF2-40B4-BE49-F238E27FC236}">
                <a16:creationId xmlns:a16="http://schemas.microsoft.com/office/drawing/2014/main" id="{60BB0DF7-4555-F046-95EB-85A6B383C960}"/>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6294252" y="582186"/>
            <a:ext cx="457200" cy="457200"/>
          </a:xfrm>
          <a:prstGeom prst="rect">
            <a:avLst/>
          </a:prstGeom>
        </p:spPr>
      </p:pic>
    </p:spTree>
    <p:extLst>
      <p:ext uri="{BB962C8B-B14F-4D97-AF65-F5344CB8AC3E}">
        <p14:creationId xmlns:p14="http://schemas.microsoft.com/office/powerpoint/2010/main" val="3189266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CHAA-XEE-NI (pileated woodpecker)</a:t>
            </a:r>
          </a:p>
        </p:txBody>
      </p:sp>
      <p:pic>
        <p:nvPicPr>
          <p:cNvPr id="5" name="woodpecker">
            <a:hlinkClick r:id="" action="ppaction://media"/>
            <a:extLst>
              <a:ext uri="{FF2B5EF4-FFF2-40B4-BE49-F238E27FC236}">
                <a16:creationId xmlns:a16="http://schemas.microsoft.com/office/drawing/2014/main" id="{8B7F303E-DB24-294B-A67E-C8344D18F019}"/>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10874828" y="582186"/>
            <a:ext cx="457200" cy="457200"/>
          </a:xfrm>
          <a:prstGeom prst="rect">
            <a:avLst/>
          </a:prstGeom>
        </p:spPr>
      </p:pic>
      <p:pic>
        <p:nvPicPr>
          <p:cNvPr id="8" name="Picture 7">
            <a:extLst>
              <a:ext uri="{FF2B5EF4-FFF2-40B4-BE49-F238E27FC236}">
                <a16:creationId xmlns:a16="http://schemas.microsoft.com/office/drawing/2014/main" id="{0B4B4636-314D-CA4F-864A-4C7E7C06E3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903" t="766" r="785" b="44608"/>
          <a:stretch/>
        </p:blipFill>
        <p:spPr>
          <a:xfrm>
            <a:off x="-130628" y="1698171"/>
            <a:ext cx="12435840" cy="5314406"/>
          </a:xfrm>
          <a:prstGeom prst="rect">
            <a:avLst/>
          </a:prstGeom>
        </p:spPr>
      </p:pic>
    </p:spTree>
    <p:extLst>
      <p:ext uri="{BB962C8B-B14F-4D97-AF65-F5344CB8AC3E}">
        <p14:creationId xmlns:p14="http://schemas.microsoft.com/office/powerpoint/2010/main" val="1814199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60F910-AADB-DC4A-BF7E-8A2F9B71C7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1261" b="30199"/>
          <a:stretch/>
        </p:blipFill>
        <p:spPr>
          <a:xfrm>
            <a:off x="-130628" y="1698169"/>
            <a:ext cx="12435840" cy="5314407"/>
          </a:xfrm>
          <a:prstGeom prst="rect">
            <a:avLst/>
          </a:prstGeom>
        </p:spPr>
      </p:pic>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SRI’-SREE-NVSH (seal)</a:t>
            </a:r>
          </a:p>
        </p:txBody>
      </p:sp>
      <p:pic>
        <p:nvPicPr>
          <p:cNvPr id="7" name="seal">
            <a:hlinkClick r:id="" action="ppaction://media"/>
            <a:extLst>
              <a:ext uri="{FF2B5EF4-FFF2-40B4-BE49-F238E27FC236}">
                <a16:creationId xmlns:a16="http://schemas.microsoft.com/office/drawing/2014/main" id="{28E2EA6F-8599-4641-A732-389B36C1485A}"/>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77062" y="582186"/>
            <a:ext cx="457200" cy="457200"/>
          </a:xfrm>
          <a:prstGeom prst="rect">
            <a:avLst/>
          </a:prstGeom>
        </p:spPr>
      </p:pic>
    </p:spTree>
    <p:extLst>
      <p:ext uri="{BB962C8B-B14F-4D97-AF65-F5344CB8AC3E}">
        <p14:creationId xmlns:p14="http://schemas.microsoft.com/office/powerpoint/2010/main" val="1265158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3" ma:contentTypeDescription="Create a new document." ma:contentTypeScope="" ma:versionID="12913e354cab0d559ab4622cb3b9ad0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2c26d0f2f4df13f201a6827b84c50e9c"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9BFCC-8760-4577-B921-B7DBA12F224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6EE532-AF76-4DCF-8212-405ACC837398}">
  <ds:schemaRefs>
    <ds:schemaRef ds:uri="http://schemas.microsoft.com/sharepoint/v3/contenttype/forms"/>
  </ds:schemaRefs>
</ds:datastoreItem>
</file>

<file path=customXml/itemProps3.xml><?xml version="1.0" encoding="utf-8"?>
<ds:datastoreItem xmlns:ds="http://schemas.openxmlformats.org/officeDocument/2006/customXml" ds:itemID="{0CD21FED-6B47-4ED9-A2D1-30888A848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TotalTime>
  <Words>865</Words>
  <Application>Microsoft Office PowerPoint</Application>
  <PresentationFormat>Widescreen</PresentationFormat>
  <Paragraphs>78</Paragraphs>
  <Slides>19</Slides>
  <Notes>18</Notes>
  <HiddenSlides>0</HiddenSlides>
  <MMClips>13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Helvetica Neue</vt:lpstr>
      <vt:lpstr>Helvetica Neue Light</vt:lpstr>
      <vt:lpstr>Helvetica Neue Medium</vt:lpstr>
      <vt:lpstr>Palatino Linotype</vt:lpstr>
      <vt:lpstr>Symbol</vt:lpstr>
      <vt:lpstr>Wingdings</vt:lpstr>
      <vt:lpstr>Office Theme</vt:lpstr>
      <vt:lpstr>GRADES K–1 Dee-ni Wee-ya’  The People's Words</vt:lpstr>
      <vt:lpstr>What is language?</vt:lpstr>
      <vt:lpstr>What words do you like to say …</vt:lpstr>
      <vt:lpstr>Why is language important? </vt:lpstr>
      <vt:lpstr>Confederated Tribes of Siletz Indians</vt:lpstr>
      <vt:lpstr>Languages</vt:lpstr>
      <vt:lpstr>LHUK (fish/salmon)</vt:lpstr>
      <vt:lpstr>CHAA-XEE-NI (pileated woodpecker)</vt:lpstr>
      <vt:lpstr>SRI’-SREE-NVSH (seal)</vt:lpstr>
      <vt:lpstr>CH’VS-K’I (butterfly)</vt:lpstr>
      <vt:lpstr>SK’WII-TS’E (coyote)</vt:lpstr>
      <vt:lpstr>CH’EE-YASH (bird)</vt:lpstr>
      <vt:lpstr>K’WVN-SHAN’ (raccoon)</vt:lpstr>
      <vt:lpstr>MEE-CHAN-TR’VLH-NI (deer)</vt:lpstr>
      <vt:lpstr>SV-GHVS (black bear)</vt:lpstr>
      <vt:lpstr>DA’-TS’AS (raven)</vt:lpstr>
      <vt:lpstr>GAA-MA’SR (rabbit)</vt:lpstr>
      <vt:lpstr>TR’U~K (flicker/yellowhammer)</vt:lpstr>
      <vt:lpstr>TEE-LA~ (whale)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Viles</cp:lastModifiedBy>
  <cp:revision>187</cp:revision>
  <dcterms:created xsi:type="dcterms:W3CDTF">2019-04-26T16:05:13Z</dcterms:created>
  <dcterms:modified xsi:type="dcterms:W3CDTF">2022-08-16T18:01:47Z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