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6" r:id="rId5"/>
    <p:sldId id="263" r:id="rId6"/>
    <p:sldId id="264" r:id="rId7"/>
    <p:sldId id="266" r:id="rId8"/>
    <p:sldId id="267" r:id="rId9"/>
    <p:sldId id="260"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2472" userDrawn="1">
          <p15:clr>
            <a:srgbClr val="A4A3A4"/>
          </p15:clr>
        </p15:guide>
        <p15:guide id="7" orient="horz" pos="25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49F"/>
    <a:srgbClr val="1B73B9"/>
    <a:srgbClr val="2C6754"/>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09089B-F24D-B7DF-248E-ED7B13DD974B}" v="89" dt="2022-01-26T19:22:27.035"/>
    <p1510:client id="{7853B0CA-6B82-3BBA-888E-DBB61966F27F}" v="31" dt="2022-01-27T17:13:09.507"/>
    <p1510:client id="{FA98C0DF-D847-415D-B6ED-192F61708822}" v="10" dt="2022-03-23T21:01:56.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3197" autoAdjust="0"/>
  </p:normalViewPr>
  <p:slideViewPr>
    <p:cSldViewPr snapToGrid="0">
      <p:cViewPr varScale="1">
        <p:scale>
          <a:sx n="60" d="100"/>
          <a:sy n="60" d="100"/>
        </p:scale>
        <p:origin x="3000" y="176"/>
      </p:cViewPr>
      <p:guideLst>
        <p:guide pos="624"/>
        <p:guide pos="7056"/>
        <p:guide orient="horz" pos="1944"/>
        <p:guide orient="horz" pos="312"/>
        <p:guide orient="horz" pos="2472"/>
        <p:guide orient="horz" pos="25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Reed" userId="S::bracken.reed@ednw.org::7b3f7b2f-f476-4ceb-8f84-0edb7d0770c3" providerId="AD" clId="Web-{FA98C0DF-D847-415D-B6ED-192F61708822}"/>
    <pc:docChg chg="modSld">
      <pc:chgData name="Bracken Reed" userId="S::bracken.reed@ednw.org::7b3f7b2f-f476-4ceb-8f84-0edb7d0770c3" providerId="AD" clId="Web-{FA98C0DF-D847-415D-B6ED-192F61708822}" dt="2022-03-23T21:01:56.003" v="9" actId="20577"/>
      <pc:docMkLst>
        <pc:docMk/>
      </pc:docMkLst>
      <pc:sldChg chg="modSp">
        <pc:chgData name="Bracken Reed" userId="S::bracken.reed@ednw.org::7b3f7b2f-f476-4ceb-8f84-0edb7d0770c3" providerId="AD" clId="Web-{FA98C0DF-D847-415D-B6ED-192F61708822}" dt="2022-03-23T21:01:56.003" v="9" actId="20577"/>
        <pc:sldMkLst>
          <pc:docMk/>
          <pc:sldMk cId="3935246371" sldId="267"/>
        </pc:sldMkLst>
        <pc:spChg chg="mod">
          <ac:chgData name="Bracken Reed" userId="S::bracken.reed@ednw.org::7b3f7b2f-f476-4ceb-8f84-0edb7d0770c3" providerId="AD" clId="Web-{FA98C0DF-D847-415D-B6ED-192F61708822}" dt="2022-03-23T21:01:56.003" v="9" actId="20577"/>
          <ac:spMkLst>
            <pc:docMk/>
            <pc:sldMk cId="3935246371" sldId="267"/>
            <ac:spMk id="2" creationId="{B3156BC1-41A2-4E98-84AC-C0E4E33A9C0B}"/>
          </ac:spMkLst>
        </pc:spChg>
      </pc:sldChg>
    </pc:docChg>
  </pc:docChgLst>
  <pc:docChgLst>
    <pc:chgData name="Nick Viles" userId="S::nickv@ctsi.nsn.us::917d333d-4359-443a-97bf-69681caf71f1" providerId="AD" clId="Web-{7853B0CA-6B82-3BBA-888E-DBB61966F27F}"/>
    <pc:docChg chg="modSld">
      <pc:chgData name="Nick Viles" userId="S::nickv@ctsi.nsn.us::917d333d-4359-443a-97bf-69681caf71f1" providerId="AD" clId="Web-{7853B0CA-6B82-3BBA-888E-DBB61966F27F}" dt="2022-01-27T17:13:07.366" v="24" actId="20577"/>
      <pc:docMkLst>
        <pc:docMk/>
      </pc:docMkLst>
      <pc:sldChg chg="modSp">
        <pc:chgData name="Nick Viles" userId="S::nickv@ctsi.nsn.us::917d333d-4359-443a-97bf-69681caf71f1" providerId="AD" clId="Web-{7853B0CA-6B82-3BBA-888E-DBB61966F27F}" dt="2022-01-27T17:12:18.226" v="6" actId="20577"/>
        <pc:sldMkLst>
          <pc:docMk/>
          <pc:sldMk cId="2465692573" sldId="256"/>
        </pc:sldMkLst>
        <pc:spChg chg="mod">
          <ac:chgData name="Nick Viles" userId="S::nickv@ctsi.nsn.us::917d333d-4359-443a-97bf-69681caf71f1" providerId="AD" clId="Web-{7853B0CA-6B82-3BBA-888E-DBB61966F27F}" dt="2022-01-27T17:12:18.226" v="6" actId="20577"/>
          <ac:spMkLst>
            <pc:docMk/>
            <pc:sldMk cId="2465692573" sldId="256"/>
            <ac:spMk id="2" creationId="{924BF42B-A8A6-084F-B760-3D87678251D6}"/>
          </ac:spMkLst>
        </pc:spChg>
      </pc:sldChg>
      <pc:sldChg chg="modSp">
        <pc:chgData name="Nick Viles" userId="S::nickv@ctsi.nsn.us::917d333d-4359-443a-97bf-69681caf71f1" providerId="AD" clId="Web-{7853B0CA-6B82-3BBA-888E-DBB61966F27F}" dt="2022-01-27T17:12:59.147" v="20" actId="20577"/>
        <pc:sldMkLst>
          <pc:docMk/>
          <pc:sldMk cId="1093428145" sldId="260"/>
        </pc:sldMkLst>
        <pc:spChg chg="mod">
          <ac:chgData name="Nick Viles" userId="S::nickv@ctsi.nsn.us::917d333d-4359-443a-97bf-69681caf71f1" providerId="AD" clId="Web-{7853B0CA-6B82-3BBA-888E-DBB61966F27F}" dt="2022-01-27T17:12:59.147" v="20" actId="20577"/>
          <ac:spMkLst>
            <pc:docMk/>
            <pc:sldMk cId="1093428145" sldId="260"/>
            <ac:spMk id="2" creationId="{B3156BC1-41A2-4E98-84AC-C0E4E33A9C0B}"/>
          </ac:spMkLst>
        </pc:spChg>
      </pc:sldChg>
      <pc:sldChg chg="modSp">
        <pc:chgData name="Nick Viles" userId="S::nickv@ctsi.nsn.us::917d333d-4359-443a-97bf-69681caf71f1" providerId="AD" clId="Web-{7853B0CA-6B82-3BBA-888E-DBB61966F27F}" dt="2022-01-27T17:12:33.288" v="14" actId="20577"/>
        <pc:sldMkLst>
          <pc:docMk/>
          <pc:sldMk cId="1086710812" sldId="264"/>
        </pc:sldMkLst>
        <pc:spChg chg="mod">
          <ac:chgData name="Nick Viles" userId="S::nickv@ctsi.nsn.us::917d333d-4359-443a-97bf-69681caf71f1" providerId="AD" clId="Web-{7853B0CA-6B82-3BBA-888E-DBB61966F27F}" dt="2022-01-27T17:12:33.288" v="14" actId="20577"/>
          <ac:spMkLst>
            <pc:docMk/>
            <pc:sldMk cId="1086710812" sldId="264"/>
            <ac:spMk id="2" creationId="{B3156BC1-41A2-4E98-84AC-C0E4E33A9C0B}"/>
          </ac:spMkLst>
        </pc:spChg>
      </pc:sldChg>
      <pc:sldChg chg="modSp">
        <pc:chgData name="Nick Viles" userId="S::nickv@ctsi.nsn.us::917d333d-4359-443a-97bf-69681caf71f1" providerId="AD" clId="Web-{7853B0CA-6B82-3BBA-888E-DBB61966F27F}" dt="2022-01-27T17:12:43.397" v="15" actId="20577"/>
        <pc:sldMkLst>
          <pc:docMk/>
          <pc:sldMk cId="2832664827" sldId="266"/>
        </pc:sldMkLst>
        <pc:spChg chg="mod">
          <ac:chgData name="Nick Viles" userId="S::nickv@ctsi.nsn.us::917d333d-4359-443a-97bf-69681caf71f1" providerId="AD" clId="Web-{7853B0CA-6B82-3BBA-888E-DBB61966F27F}" dt="2022-01-27T17:12:43.397" v="15" actId="20577"/>
          <ac:spMkLst>
            <pc:docMk/>
            <pc:sldMk cId="2832664827" sldId="266"/>
            <ac:spMk id="17" creationId="{63C8FAFE-145B-4B79-9D02-CAF218A6BC3C}"/>
          </ac:spMkLst>
        </pc:spChg>
      </pc:sldChg>
      <pc:sldChg chg="modSp">
        <pc:chgData name="Nick Viles" userId="S::nickv@ctsi.nsn.us::917d333d-4359-443a-97bf-69681caf71f1" providerId="AD" clId="Web-{7853B0CA-6B82-3BBA-888E-DBB61966F27F}" dt="2022-01-27T17:12:50.085" v="16" actId="20577"/>
        <pc:sldMkLst>
          <pc:docMk/>
          <pc:sldMk cId="3935246371" sldId="267"/>
        </pc:sldMkLst>
        <pc:spChg chg="mod">
          <ac:chgData name="Nick Viles" userId="S::nickv@ctsi.nsn.us::917d333d-4359-443a-97bf-69681caf71f1" providerId="AD" clId="Web-{7853B0CA-6B82-3BBA-888E-DBB61966F27F}" dt="2022-01-27T17:12:50.085" v="16" actId="20577"/>
          <ac:spMkLst>
            <pc:docMk/>
            <pc:sldMk cId="3935246371" sldId="267"/>
            <ac:spMk id="2" creationId="{B3156BC1-41A2-4E98-84AC-C0E4E33A9C0B}"/>
          </ac:spMkLst>
        </pc:spChg>
      </pc:sldChg>
      <pc:sldChg chg="modSp">
        <pc:chgData name="Nick Viles" userId="S::nickv@ctsi.nsn.us::917d333d-4359-443a-97bf-69681caf71f1" providerId="AD" clId="Web-{7853B0CA-6B82-3BBA-888E-DBB61966F27F}" dt="2022-01-27T17:13:07.366" v="24" actId="20577"/>
        <pc:sldMkLst>
          <pc:docMk/>
          <pc:sldMk cId="3389374324" sldId="268"/>
        </pc:sldMkLst>
        <pc:spChg chg="mod">
          <ac:chgData name="Nick Viles" userId="S::nickv@ctsi.nsn.us::917d333d-4359-443a-97bf-69681caf71f1" providerId="AD" clId="Web-{7853B0CA-6B82-3BBA-888E-DBB61966F27F}" dt="2022-01-27T17:13:07.366" v="24" actId="20577"/>
          <ac:spMkLst>
            <pc:docMk/>
            <pc:sldMk cId="3389374324" sldId="268"/>
            <ac:spMk id="2" creationId="{B3156BC1-41A2-4E98-84AC-C0E4E33A9C0B}"/>
          </ac:spMkLst>
        </pc:spChg>
      </pc:sldChg>
    </pc:docChg>
  </pc:docChgLst>
  <pc:docChgLst>
    <pc:chgData name="Nick Viles" userId="S::nickv@ctsi.nsn.us::917d333d-4359-443a-97bf-69681caf71f1" providerId="AD" clId="Web-{5009089B-F24D-B7DF-248E-ED7B13DD974B}"/>
    <pc:docChg chg="modSld">
      <pc:chgData name="Nick Viles" userId="S::nickv@ctsi.nsn.us::917d333d-4359-443a-97bf-69681caf71f1" providerId="AD" clId="Web-{5009089B-F24D-B7DF-248E-ED7B13DD974B}" dt="2022-01-26T19:22:24.363" v="43" actId="20577"/>
      <pc:docMkLst>
        <pc:docMk/>
      </pc:docMkLst>
      <pc:sldChg chg="modSp">
        <pc:chgData name="Nick Viles" userId="S::nickv@ctsi.nsn.us::917d333d-4359-443a-97bf-69681caf71f1" providerId="AD" clId="Web-{5009089B-F24D-B7DF-248E-ED7B13DD974B}" dt="2022-01-26T19:22:24.363" v="43" actId="20577"/>
        <pc:sldMkLst>
          <pc:docMk/>
          <pc:sldMk cId="1086710812" sldId="264"/>
        </pc:sldMkLst>
        <pc:spChg chg="mod">
          <ac:chgData name="Nick Viles" userId="S::nickv@ctsi.nsn.us::917d333d-4359-443a-97bf-69681caf71f1" providerId="AD" clId="Web-{5009089B-F24D-B7DF-248E-ED7B13DD974B}" dt="2022-01-26T19:22:18.675" v="39" actId="20577"/>
          <ac:spMkLst>
            <pc:docMk/>
            <pc:sldMk cId="1086710812" sldId="264"/>
            <ac:spMk id="6" creationId="{344D14B3-B03B-4C5C-A3F5-A5FB4E95D4A6}"/>
          </ac:spMkLst>
        </pc:spChg>
        <pc:spChg chg="mod">
          <ac:chgData name="Nick Viles" userId="S::nickv@ctsi.nsn.us::917d333d-4359-443a-97bf-69681caf71f1" providerId="AD" clId="Web-{5009089B-F24D-B7DF-248E-ED7B13DD974B}" dt="2022-01-26T19:22:24.363" v="43" actId="20577"/>
          <ac:spMkLst>
            <pc:docMk/>
            <pc:sldMk cId="1086710812" sldId="264"/>
            <ac:spMk id="9" creationId="{8493262A-4C1F-4CE8-AEAA-7A23A70A49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4/12/22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4/12/22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1" dirty="0">
                <a:solidFill>
                  <a:srgbClr val="000000"/>
                </a:solidFill>
                <a:effectLst/>
                <a:latin typeface="Palatino Linotype" panose="02040502050505030304" pitchFamily="18" charset="0"/>
              </a:rPr>
              <a:t>In what ways is a place a “home?”</a:t>
            </a:r>
            <a:r>
              <a:rPr lang="en-US" sz="1800" b="0" i="0" dirty="0">
                <a:solidFill>
                  <a:srgbClr val="000000"/>
                </a:solidFill>
                <a:effectLst/>
                <a:latin typeface="Palatino Linotype" panose="02040502050505030304" pitchFamily="18" charset="0"/>
              </a:rPr>
              <a:t> </a:t>
            </a:r>
            <a:endParaRPr lang="en-US" sz="1800" b="0" i="0" dirty="0">
              <a:effectLst/>
            </a:endParaRPr>
          </a:p>
          <a:p>
            <a:pPr algn="l" rtl="0" fontAlgn="base">
              <a:buFont typeface="Arial" panose="020B0604020202020204" pitchFamily="34" charset="0"/>
              <a:buChar char="•"/>
            </a:pPr>
            <a:r>
              <a:rPr lang="en-US" sz="1800" b="0" i="1" dirty="0">
                <a:solidFill>
                  <a:srgbClr val="000000"/>
                </a:solidFill>
                <a:effectLst/>
                <a:latin typeface="Palatino Linotype" panose="02040502050505030304" pitchFamily="18" charset="0"/>
              </a:rPr>
              <a:t>How does a place shape how people see themselves and the world?</a:t>
            </a:r>
            <a:r>
              <a:rPr lang="en-US" sz="1800" b="0" i="0" dirty="0">
                <a:solidFill>
                  <a:srgbClr val="000000"/>
                </a:solidFill>
                <a:effectLst/>
                <a:latin typeface="Palatino Linotype" panose="02040502050505030304" pitchFamily="18" charset="0"/>
              </a:rPr>
              <a:t> </a:t>
            </a:r>
            <a:endParaRPr lang="en-US" sz="1800" b="0" i="0" dirty="0">
              <a:effectLst/>
            </a:endParaRPr>
          </a:p>
          <a:p>
            <a:pPr algn="l" rtl="0" fontAlgn="base">
              <a:buFont typeface="Arial" panose="020B0604020202020204" pitchFamily="34" charset="0"/>
              <a:buChar char="•"/>
            </a:pPr>
            <a:r>
              <a:rPr lang="en-US" sz="1800" b="0" i="1" dirty="0">
                <a:solidFill>
                  <a:srgbClr val="000000"/>
                </a:solidFill>
                <a:effectLst/>
                <a:latin typeface="Palatino Linotype" panose="02040502050505030304" pitchFamily="18" charset="0"/>
              </a:rPr>
              <a:t>What do you notice and wonder about the map?</a:t>
            </a:r>
            <a:r>
              <a:rPr lang="en-US" sz="1800" b="0" i="0" dirty="0">
                <a:solidFill>
                  <a:srgbClr val="000000"/>
                </a:solidFill>
                <a:effectLst/>
                <a:latin typeface="Palatino Linotype" panose="02040502050505030304" pitchFamily="18" charset="0"/>
              </a:rPr>
              <a:t> </a:t>
            </a:r>
            <a:endParaRPr lang="en-US" sz="1800" b="0" i="0" dirty="0">
              <a:effectLst/>
            </a:endParaRPr>
          </a:p>
          <a:p>
            <a:pPr algn="l" rtl="0" fontAlgn="base"/>
            <a:r>
              <a:rPr lang="en-US" sz="1800" b="0" i="0" dirty="0">
                <a:effectLst/>
                <a:latin typeface="Palatino Linotype" panose="02040502050505030304" pitchFamily="18" charset="0"/>
              </a:rPr>
              <a:t> </a:t>
            </a:r>
            <a:endParaRPr lang="en-US" b="0" i="0" dirty="0">
              <a:effectLst/>
            </a:endParaRPr>
          </a:p>
          <a:p>
            <a:pPr algn="l" rtl="0" fontAlgn="base"/>
            <a:r>
              <a:rPr lang="en-US" sz="1800" b="0" i="1" dirty="0">
                <a:effectLst/>
                <a:latin typeface="Palatino Linotype" panose="02040502050505030304" pitchFamily="18" charset="0"/>
              </a:rPr>
              <a:t>Siletz ancestors came from many different Tribes living in what is now Western Oregon, Northern California, and Southern Washington. The Tribes shared some common practices for living in the Pacific Northwest—such as building plank houses and harvesting salmon for food—but each Tribe also had its unique ways of living and different cultural practices shaped by the specific places in which they lived. Euro-American settlers backed by the U.S. government forced the different Tribes off their lands and forced them to live together on reservations. The U.S. government later took away the reservation lands, refused or neglected to fully honor the treaties it signed with the Tribes, and eventually terminated its relationship with the Tribes. Despite all this, the people of what became the Confederated Tribes of Siletz Indians survived and persisted, eventually winning back federal recognition. The Tribe has worked to regain control or ownership of small parcels of land within its peoples’ traditional homelands to help its members retain a connection to and continuity with traditional lifeways and cultural practices, provide resources to support Tribal members, and steward resources for the benefit of future generations.</a:t>
            </a:r>
            <a:r>
              <a:rPr lang="en-US" sz="1800" b="0" i="0" dirty="0">
                <a:effectLst/>
                <a:latin typeface="Palatino Linotype" panose="02040502050505030304" pitchFamily="18" charset="0"/>
              </a:rPr>
              <a:t> </a:t>
            </a:r>
            <a:endParaRPr lang="en-US" b="0" i="0" dirty="0">
              <a:effectLst/>
            </a:endParaRPr>
          </a:p>
          <a:p>
            <a:endParaRPr lang="en-US" b="1" dirty="0"/>
          </a:p>
        </p:txBody>
      </p:sp>
      <p:sp>
        <p:nvSpPr>
          <p:cNvPr id="4" name="Slide Number Placeholder 3"/>
          <p:cNvSpPr>
            <a:spLocks noGrp="1"/>
          </p:cNvSpPr>
          <p:nvPr>
            <p:ph type="sldNum" sz="quarter" idx="5"/>
          </p:nvPr>
        </p:nvSpPr>
        <p:spPr/>
        <p:txBody>
          <a:bodyPr/>
          <a:lstStyle/>
          <a:p>
            <a:fld id="{62D8B2FC-7F27-4EDD-A7F5-A4950CA5B38A}" type="slidenum">
              <a:rPr lang="en-US" smtClean="0"/>
              <a:t>2</a:t>
            </a:fld>
            <a:endParaRPr lang="en-US"/>
          </a:p>
        </p:txBody>
      </p:sp>
    </p:spTree>
    <p:extLst>
      <p:ext uri="{BB962C8B-B14F-4D97-AF65-F5344CB8AC3E}">
        <p14:creationId xmlns:p14="http://schemas.microsoft.com/office/powerpoint/2010/main" val="22233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Palatino Linotype" panose="02040502050505030304" pitchFamily="18" charset="0"/>
              </a:rPr>
              <a:t>In what ways is a space a “home”? </a:t>
            </a:r>
            <a:endParaRPr lang="en-US" sz="1800" b="0" i="0" dirty="0">
              <a:effectLst/>
            </a:endParaRPr>
          </a:p>
          <a:p>
            <a:pPr algn="l" rtl="0" fontAlgn="base">
              <a:buFont typeface="Arial" panose="020B0604020202020204" pitchFamily="34" charset="0"/>
              <a:buChar char="•"/>
            </a:pPr>
            <a:r>
              <a:rPr lang="en-US" sz="1800" b="0" i="0" dirty="0">
                <a:solidFill>
                  <a:srgbClr val="000000"/>
                </a:solidFill>
                <a:effectLst/>
                <a:latin typeface="Palatino Linotype" panose="02040502050505030304" pitchFamily="18" charset="0"/>
              </a:rPr>
              <a:t>What types of housing structures are you familiar with? (Examples: houses, apartments, condos, mobile homes) </a:t>
            </a:r>
            <a:endParaRPr lang="en-US" sz="1800" b="0" i="0" dirty="0">
              <a:effectLst/>
            </a:endParaRPr>
          </a:p>
          <a:p>
            <a:pPr algn="l" rtl="0" fontAlgn="base">
              <a:buFont typeface="Arial" panose="020B0604020202020204" pitchFamily="34" charset="0"/>
              <a:buChar char="•"/>
            </a:pPr>
            <a:r>
              <a:rPr lang="en-US" sz="1800" b="0" i="0" dirty="0">
                <a:solidFill>
                  <a:srgbClr val="000000"/>
                </a:solidFill>
                <a:effectLst/>
                <a:latin typeface="Palatino Linotype" panose="02040502050505030304" pitchFamily="18" charset="0"/>
              </a:rPr>
              <a:t>What do you notice and wonder about the different types of housing shown on the slide? </a:t>
            </a:r>
            <a:endParaRPr lang="en-US" sz="1800" b="0" i="0" dirty="0">
              <a:effectLst/>
            </a:endParaRPr>
          </a:p>
          <a:p>
            <a:pPr algn="l" rtl="0" fontAlgn="base">
              <a:buFont typeface="Arial" panose="020B0604020202020204" pitchFamily="34" charset="0"/>
              <a:buChar char="•"/>
            </a:pPr>
            <a:r>
              <a:rPr lang="en-US" sz="1800" b="0" i="0" dirty="0">
                <a:solidFill>
                  <a:srgbClr val="000000"/>
                </a:solidFill>
                <a:effectLst/>
                <a:latin typeface="Palatino Linotype" panose="02040502050505030304" pitchFamily="18" charset="0"/>
              </a:rPr>
              <a:t>What does the size and shape of housing tell you about who is meant to live there? (Examples: individuals, single families, multiple families) </a:t>
            </a:r>
            <a:endParaRPr lang="en-US" sz="1800" b="0" i="0" dirty="0">
              <a:effectLst/>
            </a:endParaRPr>
          </a:p>
          <a:p>
            <a:pPr algn="l" rtl="0" fontAlgn="base"/>
            <a:r>
              <a:rPr lang="en-US" sz="1800" b="0" i="0" dirty="0">
                <a:solidFill>
                  <a:srgbClr val="000000"/>
                </a:solidFill>
                <a:effectLst/>
                <a:latin typeface="Palatino Linotype" panose="02040502050505030304" pitchFamily="18" charset="0"/>
              </a:rPr>
              <a:t> </a:t>
            </a:r>
            <a:endParaRPr lang="en-US" b="0" i="0" dirty="0">
              <a:effectLst/>
            </a:endParaRPr>
          </a:p>
          <a:p>
            <a:pPr algn="l" rtl="0" fontAlgn="base"/>
            <a:r>
              <a:rPr lang="en-US" sz="1800" b="0" i="0" dirty="0">
                <a:effectLst/>
                <a:latin typeface="Palatino Linotype" panose="02040502050505030304" pitchFamily="18" charset="0"/>
              </a:rPr>
              <a:t>A main type of housing for many Siletz ancestors was plank houses made from cedar or sugar pine with a hearth area at least slightly below ground level. In the northern area of the ancestral homelands along the Columbia River and the north coast, these plank houses could be more than 100 feet long and house multiple families. Depending on the exact location, plank-house villages sometimes served as winter quarters and a home base for many Tribes, who also lived in temporary structures or camped out under the open sky at other times of the year as they ventured out in seasonal rounds to hunt and harvest food and supplies. </a:t>
            </a:r>
            <a:endParaRPr lang="en-US" b="0" i="0" dirty="0">
              <a:effectLst/>
            </a:endParaRPr>
          </a:p>
          <a:p>
            <a:pPr algn="l" rtl="0" fontAlgn="base"/>
            <a:r>
              <a:rPr lang="en-US" sz="1800" b="0" i="0" dirty="0">
                <a:effectLst/>
                <a:latin typeface="Palatino Linotype" panose="02040502050505030304" pitchFamily="18" charset="0"/>
              </a:rPr>
              <a:t> </a:t>
            </a:r>
            <a:endParaRPr lang="en-US" b="0" i="0" dirty="0">
              <a:effectLst/>
            </a:endParaRPr>
          </a:p>
          <a:p>
            <a:pPr algn="l" rtl="0" fontAlgn="base"/>
            <a:r>
              <a:rPr lang="en-US" sz="1800" b="0" i="0" dirty="0">
                <a:effectLst/>
                <a:latin typeface="Palatino Linotype" panose="02040502050505030304" pitchFamily="18" charset="0"/>
              </a:rPr>
              <a:t>During and after the removal and reservation period, members of what became the Confederated Tribes of Siletz Indians lived in housing similar to that of Euro-American settlers because reservation authorities suppressed the construction of traditional structures. Some of this housing was built by the U.S. government’s Bureau of Indian Affairs (BIA), some was built by the Tribe, and some was built by individual Tribal members. The BIA also built multi-family and dormitory-style buildings in which some Tribal members lived. </a:t>
            </a:r>
            <a:endParaRPr lang="en-US" b="0" i="0" dirty="0">
              <a:effectLst/>
            </a:endParaRPr>
          </a:p>
          <a:p>
            <a:pPr algn="l" rtl="0" fontAlgn="base"/>
            <a:r>
              <a:rPr lang="en-US" sz="1800" b="0" i="0" dirty="0">
                <a:effectLst/>
                <a:latin typeface="Palatino Linotype" panose="02040502050505030304" pitchFamily="18" charset="0"/>
              </a:rPr>
              <a:t> </a:t>
            </a:r>
            <a:endParaRPr lang="en-US" b="0" i="0" dirty="0">
              <a:effectLst/>
            </a:endParaRPr>
          </a:p>
          <a:p>
            <a:pPr algn="l" rtl="0" fontAlgn="base"/>
            <a:r>
              <a:rPr lang="en-US" sz="1800" b="0" i="0" dirty="0">
                <a:effectLst/>
                <a:latin typeface="Palatino Linotype" panose="02040502050505030304" pitchFamily="18" charset="0"/>
              </a:rPr>
              <a:t>Today, like other Oregonians, Siletz members live in a mix of housing types that include single-family homes, multi-family apartments, mobile homes, and social housing facilities such as college dormitories, nursing homes, and assisted living facilities. Approximately a quarter of the Tribe’s members live on or near the Tribe’s reservation in Lincoln County, Oregon, but many others live in an 11-county service area administered by the Tribe through offices in Salem, Portland, and Eugene and many other places across Oregon and beyond. </a:t>
            </a:r>
            <a:endParaRPr lang="en-US" b="0" i="0" dirty="0">
              <a:effectLst/>
            </a:endParaRPr>
          </a:p>
          <a:p>
            <a:endParaRPr lang="en-US" b="1" i="0" dirty="0"/>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a:p>
        </p:txBody>
      </p:sp>
    </p:spTree>
    <p:extLst>
      <p:ext uri="{BB962C8B-B14F-4D97-AF65-F5344CB8AC3E}">
        <p14:creationId xmlns:p14="http://schemas.microsoft.com/office/powerpoint/2010/main" val="246626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effectLst/>
                <a:latin typeface="Palatino Linotype" panose="02040502050505030304" pitchFamily="18" charset="0"/>
              </a:rPr>
              <a:t>Unfortunately, many people and families in Oregon struggle to find and keep a safe space to live. Some don’t make enough money to afford to buy or rent housing in the area where they live, or they have to live in unsafe or unhealthy housing. [Pause here to explain or ask students to brainstorm examples of unsafe or unhealthy housing, such as housing located in challenged neighborhoods or polluted areas or housing with lead paint or poor indoor air quality.] Others, many of whom are also struggling with addictions and mental illness, are houseless. These problems are made worse by gentrification and income inequality</a:t>
            </a:r>
            <a:r>
              <a:rPr lang="en-US" sz="1800" b="0" i="0" dirty="0">
                <a:effectLst/>
                <a:latin typeface="Calibri" panose="020F0502020204030204" pitchFamily="34" charset="0"/>
              </a:rPr>
              <a:t>—</a:t>
            </a:r>
            <a:r>
              <a:rPr lang="en-US" sz="1800" b="0" i="0" dirty="0">
                <a:effectLst/>
                <a:latin typeface="Palatino Linotype" panose="02040502050505030304" pitchFamily="18" charset="0"/>
              </a:rPr>
              <a:t>in which people with higher incomes displace people with lower incomes</a:t>
            </a:r>
            <a:r>
              <a:rPr lang="en-US" sz="1800" b="0" i="0" dirty="0">
                <a:effectLst/>
                <a:latin typeface="Calibri" panose="020F0502020204030204" pitchFamily="34" charset="0"/>
              </a:rPr>
              <a:t>—</a:t>
            </a:r>
            <a:r>
              <a:rPr lang="en-US" sz="1800" b="0" i="0" dirty="0">
                <a:effectLst/>
                <a:latin typeface="Palatino Linotype" panose="02040502050505030304" pitchFamily="18" charset="0"/>
              </a:rPr>
              <a:t>and poverty, in which individuals and families do not earn enough money to fully support themselves in the areas where they live. </a:t>
            </a:r>
          </a:p>
          <a:p>
            <a:pPr algn="l" rtl="0" fontAlgn="base"/>
            <a:r>
              <a:rPr lang="en-US" sz="1800" b="0" i="0" dirty="0">
                <a:effectLst/>
                <a:latin typeface="Palatino Linotype" panose="02040502050505030304" pitchFamily="18" charset="0"/>
              </a:rPr>
              <a:t> </a:t>
            </a:r>
            <a:endParaRPr lang="en-US" b="0" i="0" dirty="0">
              <a:effectLst/>
            </a:endParaRPr>
          </a:p>
          <a:p>
            <a:pPr algn="l" rtl="0" fontAlgn="base"/>
            <a:r>
              <a:rPr lang="en-US" sz="1800" b="0" i="1" dirty="0">
                <a:effectLst/>
                <a:latin typeface="Palatino Linotype" panose="02040502050505030304" pitchFamily="18" charset="0"/>
              </a:rPr>
              <a:t>For Siletz people and families, like other Native Americans, these challenges can be linked to and are made worse by oppression, discrimination, and mistreatment by settlers and the U.S. government. Nationwide, Native Americans have the second-highest rate of homelessness (after Native Hawaiians/Pacific Islanders) when compared with other racial/ethnic groups, according to the National Alliance to End Homelessness.</a:t>
            </a:r>
            <a:r>
              <a:rPr lang="en-US" sz="1800" b="0" i="0" dirty="0">
                <a:effectLst/>
                <a:latin typeface="Palatino Linotype" panose="02040502050505030304" pitchFamily="18" charset="0"/>
              </a:rPr>
              <a:t> </a:t>
            </a:r>
            <a:endParaRPr lang="en-US" b="0" i="0" dirty="0">
              <a:effectLst/>
            </a:endParaRPr>
          </a:p>
          <a:p>
            <a:endParaRPr lang="en-US" b="1" dirty="0"/>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a:p>
        </p:txBody>
      </p:sp>
    </p:spTree>
    <p:extLst>
      <p:ext uri="{BB962C8B-B14F-4D97-AF65-F5344CB8AC3E}">
        <p14:creationId xmlns:p14="http://schemas.microsoft.com/office/powerpoint/2010/main" val="284091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effectLst/>
                <a:latin typeface="Palatino Linotype" panose="02040502050505030304" pitchFamily="18" charset="0"/>
              </a:rPr>
              <a:t>Among other goals, the Siletz Tribe is committed to supporting the health and well-being of its current and future citizens. This includes helping members find safe and healthy housing wherever they live, whether on or near the Tribe’s lands in Lincoln County, in the Tribe’s 11-county service area, or elsewhere in Oregon and beyond. In a moment we will explore the many ways the Siletz Tribal Housing Department works to achieve this goal.</a:t>
            </a:r>
            <a:endParaRPr lang="en-US" b="0" i="0" dirty="0"/>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a:p>
        </p:txBody>
      </p:sp>
    </p:spTree>
    <p:extLst>
      <p:ext uri="{BB962C8B-B14F-4D97-AF65-F5344CB8AC3E}">
        <p14:creationId xmlns:p14="http://schemas.microsoft.com/office/powerpoint/2010/main" val="51463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Palatino Linotype" panose="02040502050505030304" pitchFamily="18" charset="0"/>
              </a:rPr>
              <a:t>The handout and slide identify different types of help individuals and families sometimes receive to help them find and keep affordable, safe, and healthy housing. This help can come from family and friends</a:t>
            </a:r>
            <a:r>
              <a:rPr lang="en-US" sz="1800" b="0" i="0" dirty="0">
                <a:solidFill>
                  <a:srgbClr val="000000"/>
                </a:solidFill>
                <a:effectLst/>
                <a:latin typeface="Calibri" panose="020F0502020204030204" pitchFamily="34" charset="0"/>
              </a:rPr>
              <a:t>—</a:t>
            </a:r>
            <a:r>
              <a:rPr lang="en-US" sz="1800" b="0" i="0" dirty="0">
                <a:solidFill>
                  <a:srgbClr val="000000"/>
                </a:solidFill>
                <a:effectLst/>
                <a:latin typeface="Palatino Linotype" panose="02040502050505030304" pitchFamily="18" charset="0"/>
              </a:rPr>
              <a:t>such as when a family lets relatives stay with them after they must flee a flood or wildfire or gives a family member money to help them buy a house</a:t>
            </a:r>
            <a:r>
              <a:rPr lang="en-US" sz="1800" b="0" i="0" dirty="0">
                <a:solidFill>
                  <a:srgbClr val="000000"/>
                </a:solidFill>
                <a:effectLst/>
                <a:latin typeface="Calibri" panose="020F0502020204030204" pitchFamily="34" charset="0"/>
              </a:rPr>
              <a:t>—</a:t>
            </a:r>
            <a:r>
              <a:rPr lang="en-US" sz="1800" b="0" i="0" dirty="0">
                <a:solidFill>
                  <a:srgbClr val="000000"/>
                </a:solidFill>
                <a:effectLst/>
                <a:latin typeface="Palatino Linotype" panose="02040502050505030304" pitchFamily="18" charset="0"/>
              </a:rPr>
              <a:t>and it can also be offered by agencies and organizations, including Tribal governments, as we’ll see in a moment.</a:t>
            </a:r>
            <a:endParaRPr lang="en-US" b="0" i="0" dirty="0"/>
          </a:p>
        </p:txBody>
      </p:sp>
      <p:sp>
        <p:nvSpPr>
          <p:cNvPr id="4" name="Slide Number Placeholder 3"/>
          <p:cNvSpPr>
            <a:spLocks noGrp="1"/>
          </p:cNvSpPr>
          <p:nvPr>
            <p:ph type="sldNum" sz="quarter" idx="5"/>
          </p:nvPr>
        </p:nvSpPr>
        <p:spPr/>
        <p:txBody>
          <a:bodyPr/>
          <a:lstStyle/>
          <a:p>
            <a:fld id="{62D8B2FC-7F27-4EDD-A7F5-A4950CA5B38A}" type="slidenum">
              <a:rPr lang="en-US" smtClean="0"/>
              <a:t>6</a:t>
            </a:fld>
            <a:endParaRPr lang="en-US"/>
          </a:p>
        </p:txBody>
      </p:sp>
    </p:spTree>
    <p:extLst>
      <p:ext uri="{BB962C8B-B14F-4D97-AF65-F5344CB8AC3E}">
        <p14:creationId xmlns:p14="http://schemas.microsoft.com/office/powerpoint/2010/main" val="27833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Palatino Linotype" panose="02040502050505030304" pitchFamily="18" charset="0"/>
              </a:rPr>
              <a:t>We’ve discussed some of the challenges that Siletz people and others in Oregon face in finding and keeping safe, healthy, and affordable housing, especially when they are struggling with poverty, addiction, and other challenges. We now know more about what the Siletz Tribe is doing to help its members overcome those challenges. Over time, the STHD adapts its programs and services and creates new ones, as it responds to members’ changing housing needs. For our last activity, we will take what we learned from our research and discussions and use that knowledge to analyze a unique housing solution developed by the Siletz Tribe and partners in Portland, Oregon. We’ll see what lessons it might offer other Tribes and anyone interested in tackling tough housing issues like homelessness, gentrification, and inequality.</a:t>
            </a:r>
            <a:endParaRPr lang="en-US" b="0" i="0" dirty="0"/>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a:p>
        </p:txBody>
      </p:sp>
    </p:spTree>
    <p:extLst>
      <p:ext uri="{BB962C8B-B14F-4D97-AF65-F5344CB8AC3E}">
        <p14:creationId xmlns:p14="http://schemas.microsoft.com/office/powerpoint/2010/main" val="2271328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2"/>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0087303" cy="1499733"/>
          </a:xfrm>
        </p:spPr>
        <p:txBody>
          <a:bodyPr lIns="0" tIns="0" rIns="0" bIns="0" anchor="t" anchorCtr="0">
            <a:noAutofit/>
          </a:bodyPr>
          <a:lstStyle/>
          <a:p>
            <a:r>
              <a:rPr lang="en-US" sz="2400" b="1" dirty="0">
                <a:solidFill>
                  <a:srgbClr val="63A49F"/>
                </a:solidFill>
                <a:latin typeface="Helvetica Neue"/>
                <a:ea typeface="Helvetica Neue" panose="02000503000000020004" pitchFamily="2" charset="0"/>
                <a:cs typeface="Helvetica Neue" panose="02000503000000020004" pitchFamily="2" charset="0"/>
              </a:rPr>
              <a:t>GRADE 6 </a:t>
            </a:r>
            <a:br>
              <a:rPr lang="en-US" sz="7200" dirty="0"/>
            </a:br>
            <a:r>
              <a:rPr lang="en-US" sz="7200" b="1" dirty="0">
                <a:latin typeface="Arial"/>
                <a:cs typeface="Arial"/>
              </a:rPr>
              <a:t>Housing</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165080" cy="591531"/>
          </a:xfrm>
        </p:spPr>
        <p:txBody>
          <a:bodyPr/>
          <a:lstStyle/>
          <a:p>
            <a:r>
              <a:rPr lang="en-US" b="1"/>
              <a:t>Siletz homelands</a:t>
            </a:r>
          </a:p>
        </p:txBody>
      </p:sp>
      <p:sp>
        <p:nvSpPr>
          <p:cNvPr id="6" name="TextBox 5">
            <a:extLst>
              <a:ext uri="{FF2B5EF4-FFF2-40B4-BE49-F238E27FC236}">
                <a16:creationId xmlns:a16="http://schemas.microsoft.com/office/drawing/2014/main" id="{E2F08278-6EA5-4B27-865E-FE34792394D6}"/>
              </a:ext>
            </a:extLst>
          </p:cNvPr>
          <p:cNvSpPr txBox="1"/>
          <p:nvPr/>
        </p:nvSpPr>
        <p:spPr>
          <a:xfrm>
            <a:off x="990600" y="6057900"/>
            <a:ext cx="1672253" cy="186783"/>
          </a:xfrm>
          <a:prstGeom prst="rect">
            <a:avLst/>
          </a:prstGeom>
          <a:noFill/>
        </p:spPr>
        <p:txBody>
          <a:bodyPr wrap="none" lIns="0" tIns="0" rIns="0" bIns="0" rtlCol="0">
            <a:noAutofit/>
          </a:bodyPr>
          <a:lstStyle/>
          <a:p>
            <a:r>
              <a:rPr lang="en-US" sz="1200" i="1">
                <a:solidFill>
                  <a:schemeClr val="tx1">
                    <a:lumMod val="65000"/>
                    <a:lumOff val="35000"/>
                  </a:schemeClr>
                </a:solidFill>
                <a:latin typeface="Arial" panose="020B0604020202020204" pitchFamily="34" charset="0"/>
                <a:cs typeface="Arial" panose="020B0604020202020204" pitchFamily="34" charset="0"/>
              </a:rPr>
              <a:t>Images source: CTSI </a:t>
            </a:r>
          </a:p>
        </p:txBody>
      </p:sp>
      <p:pic>
        <p:nvPicPr>
          <p:cNvPr id="7" name="Picture 6">
            <a:extLst>
              <a:ext uri="{FF2B5EF4-FFF2-40B4-BE49-F238E27FC236}">
                <a16:creationId xmlns:a16="http://schemas.microsoft.com/office/drawing/2014/main" id="{F0C733F4-FC31-4AB6-B20D-C7DCB9345029}"/>
              </a:ext>
            </a:extLst>
          </p:cNvPr>
          <p:cNvPicPr>
            <a:picLocks noChangeAspect="1"/>
          </p:cNvPicPr>
          <p:nvPr/>
        </p:nvPicPr>
        <p:blipFill>
          <a:blip r:embed="rId3"/>
          <a:stretch>
            <a:fillRect/>
          </a:stretch>
        </p:blipFill>
        <p:spPr>
          <a:xfrm>
            <a:off x="7879144" y="1377387"/>
            <a:ext cx="2676966" cy="4336686"/>
          </a:xfrm>
          <a:prstGeom prst="rect">
            <a:avLst/>
          </a:prstGeom>
        </p:spPr>
      </p:pic>
      <p:pic>
        <p:nvPicPr>
          <p:cNvPr id="9" name="Picture 8">
            <a:extLst>
              <a:ext uri="{FF2B5EF4-FFF2-40B4-BE49-F238E27FC236}">
                <a16:creationId xmlns:a16="http://schemas.microsoft.com/office/drawing/2014/main" id="{617239A3-C1B6-414D-A818-0F6FDC7A1D31}"/>
              </a:ext>
            </a:extLst>
          </p:cNvPr>
          <p:cNvPicPr>
            <a:picLocks noChangeAspect="1"/>
          </p:cNvPicPr>
          <p:nvPr/>
        </p:nvPicPr>
        <p:blipFill>
          <a:blip r:embed="rId4"/>
          <a:stretch>
            <a:fillRect/>
          </a:stretch>
        </p:blipFill>
        <p:spPr>
          <a:xfrm>
            <a:off x="1951298" y="1377387"/>
            <a:ext cx="5806038" cy="4332584"/>
          </a:xfrm>
          <a:prstGeom prst="rect">
            <a:avLst/>
          </a:prstGeom>
        </p:spPr>
      </p:pic>
    </p:spTree>
    <p:extLst>
      <p:ext uri="{BB962C8B-B14F-4D97-AF65-F5344CB8AC3E}">
        <p14:creationId xmlns:p14="http://schemas.microsoft.com/office/powerpoint/2010/main" val="333516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165080" cy="1242060"/>
          </a:xfrm>
        </p:spPr>
        <p:txBody>
          <a:bodyPr/>
          <a:lstStyle/>
          <a:p>
            <a:r>
              <a:rPr lang="en-US" b="1" dirty="0">
                <a:latin typeface="Arial"/>
                <a:cs typeface="Arial"/>
              </a:rPr>
              <a:t>Siletz Housing </a:t>
            </a:r>
          </a:p>
        </p:txBody>
      </p:sp>
      <p:grpSp>
        <p:nvGrpSpPr>
          <p:cNvPr id="11" name="Group 10">
            <a:extLst>
              <a:ext uri="{FF2B5EF4-FFF2-40B4-BE49-F238E27FC236}">
                <a16:creationId xmlns:a16="http://schemas.microsoft.com/office/drawing/2014/main" id="{D974A0BB-696B-4FE9-BE2C-CE92982C72A2}"/>
              </a:ext>
            </a:extLst>
          </p:cNvPr>
          <p:cNvGrpSpPr/>
          <p:nvPr/>
        </p:nvGrpSpPr>
        <p:grpSpPr>
          <a:xfrm>
            <a:off x="4416234" y="2107239"/>
            <a:ext cx="3301340" cy="2514271"/>
            <a:chOff x="4219903" y="2738847"/>
            <a:chExt cx="3399757" cy="2589225"/>
          </a:xfrm>
        </p:grpSpPr>
        <p:pic>
          <p:nvPicPr>
            <p:cNvPr id="1028" name="Picture 4" descr="Housing">
              <a:extLst>
                <a:ext uri="{FF2B5EF4-FFF2-40B4-BE49-F238E27FC236}">
                  <a16:creationId xmlns:a16="http://schemas.microsoft.com/office/drawing/2014/main" id="{140A3A34-E356-4824-A738-E00331EFD9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99" r="7722" b="14700"/>
            <a:stretch/>
          </p:blipFill>
          <p:spPr bwMode="auto">
            <a:xfrm>
              <a:off x="4219903" y="2738847"/>
              <a:ext cx="3399757" cy="20397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93262A-4C1F-4CE8-AEAA-7A23A70A49CB}"/>
                </a:ext>
              </a:extLst>
            </p:cNvPr>
            <p:cNvSpPr txBox="1"/>
            <p:nvPr/>
          </p:nvSpPr>
          <p:spPr>
            <a:xfrm>
              <a:off x="4219903" y="4789254"/>
              <a:ext cx="3399757" cy="538818"/>
            </a:xfrm>
            <a:prstGeom prst="rect">
              <a:avLst/>
            </a:prstGeom>
            <a:noFill/>
          </p:spPr>
          <p:txBody>
            <a:bodyPr wrap="square" lIns="91440" tIns="45720" rIns="91440" bIns="45720" rtlCol="0" anchor="t">
              <a:spAutoFit/>
            </a:bodyPr>
            <a:lstStyle/>
            <a:p>
              <a:pPr algn="ctr"/>
              <a:r>
                <a:rPr lang="en-US" sz="1400" b="1" i="1">
                  <a:solidFill>
                    <a:schemeClr val="tx1">
                      <a:lumMod val="75000"/>
                      <a:lumOff val="25000"/>
                    </a:schemeClr>
                  </a:solidFill>
                  <a:latin typeface="Arial"/>
                  <a:cs typeface="Arial"/>
                </a:rPr>
                <a:t>Housing on Siletz Reservation</a:t>
              </a:r>
              <a:br>
                <a:rPr lang="en-US" sz="1400" b="1" i="1">
                  <a:latin typeface="Arial" panose="020B0604020202020204" pitchFamily="34" charset="0"/>
                  <a:cs typeface="Arial" panose="020B0604020202020204" pitchFamily="34" charset="0"/>
                </a:rPr>
              </a:br>
              <a:r>
                <a:rPr lang="en-US" sz="1400" b="1" i="1">
                  <a:solidFill>
                    <a:schemeClr val="tx1">
                      <a:lumMod val="75000"/>
                      <a:lumOff val="25000"/>
                    </a:schemeClr>
                  </a:solidFill>
                  <a:latin typeface="Arial"/>
                  <a:cs typeface="Arial"/>
                </a:rPr>
                <a:t>Siletz, OR</a:t>
              </a:r>
            </a:p>
          </p:txBody>
        </p:sp>
      </p:grpSp>
      <p:grpSp>
        <p:nvGrpSpPr>
          <p:cNvPr id="14" name="Group 13">
            <a:extLst>
              <a:ext uri="{FF2B5EF4-FFF2-40B4-BE49-F238E27FC236}">
                <a16:creationId xmlns:a16="http://schemas.microsoft.com/office/drawing/2014/main" id="{D6E149AE-5633-44DC-8254-C58A6BA2CAA5}"/>
              </a:ext>
            </a:extLst>
          </p:cNvPr>
          <p:cNvGrpSpPr/>
          <p:nvPr/>
        </p:nvGrpSpPr>
        <p:grpSpPr>
          <a:xfrm>
            <a:off x="7832455" y="2107239"/>
            <a:ext cx="3336205" cy="2504879"/>
            <a:chOff x="8204218" y="2749504"/>
            <a:chExt cx="3435662" cy="2579553"/>
          </a:xfrm>
        </p:grpSpPr>
        <p:sp>
          <p:nvSpPr>
            <p:cNvPr id="13" name="TextBox 12">
              <a:extLst>
                <a:ext uri="{FF2B5EF4-FFF2-40B4-BE49-F238E27FC236}">
                  <a16:creationId xmlns:a16="http://schemas.microsoft.com/office/drawing/2014/main" id="{99AAAB53-09E1-4149-B38C-EC664AAD6AD6}"/>
                </a:ext>
              </a:extLst>
            </p:cNvPr>
            <p:cNvSpPr txBox="1"/>
            <p:nvPr/>
          </p:nvSpPr>
          <p:spPr>
            <a:xfrm>
              <a:off x="8204218" y="4790239"/>
              <a:ext cx="3435662" cy="538818"/>
            </a:xfrm>
            <a:prstGeom prst="rect">
              <a:avLst/>
            </a:prstGeom>
            <a:noFill/>
          </p:spPr>
          <p:txBody>
            <a:bodyPr wrap="square" rtlCol="0">
              <a:spAutoFit/>
            </a:bodyPr>
            <a:lstStyle/>
            <a:p>
              <a:pPr algn="ctr"/>
              <a:r>
                <a:rPr lang="en-US" sz="1400" b="1" i="1" err="1">
                  <a:solidFill>
                    <a:schemeClr val="tx1">
                      <a:lumMod val="75000"/>
                      <a:lumOff val="25000"/>
                    </a:schemeClr>
                  </a:solidFill>
                  <a:latin typeface="Arial" panose="020B0604020202020204" pitchFamily="34" charset="0"/>
                  <a:cs typeface="Arial" panose="020B0604020202020204" pitchFamily="34" charset="0"/>
                </a:rPr>
                <a:t>Mamook</a:t>
              </a:r>
              <a:r>
                <a:rPr lang="en-US" sz="1400" b="1" i="1">
                  <a:solidFill>
                    <a:schemeClr val="tx1">
                      <a:lumMod val="75000"/>
                      <a:lumOff val="25000"/>
                    </a:schemeClr>
                  </a:solidFill>
                  <a:latin typeface="Arial" panose="020B0604020202020204" pitchFamily="34" charset="0"/>
                  <a:cs typeface="Arial" panose="020B0604020202020204" pitchFamily="34" charset="0"/>
                </a:rPr>
                <a:t> </a:t>
              </a:r>
              <a:r>
                <a:rPr lang="en-US" sz="1400" b="1" i="1" err="1">
                  <a:solidFill>
                    <a:schemeClr val="tx1">
                      <a:lumMod val="75000"/>
                      <a:lumOff val="25000"/>
                    </a:schemeClr>
                  </a:solidFill>
                  <a:latin typeface="Arial" panose="020B0604020202020204" pitchFamily="34" charset="0"/>
                  <a:cs typeface="Arial" panose="020B0604020202020204" pitchFamily="34" charset="0"/>
                </a:rPr>
                <a:t>Tokatee</a:t>
              </a:r>
              <a:r>
                <a:rPr lang="en-US" sz="1400" b="1" i="1">
                  <a:solidFill>
                    <a:schemeClr val="tx1">
                      <a:lumMod val="75000"/>
                      <a:lumOff val="25000"/>
                    </a:schemeClr>
                  </a:solidFill>
                  <a:latin typeface="Arial" panose="020B0604020202020204" pitchFamily="34" charset="0"/>
                  <a:cs typeface="Arial" panose="020B0604020202020204" pitchFamily="34" charset="0"/>
                </a:rPr>
                <a:t> apartments</a:t>
              </a:r>
            </a:p>
            <a:p>
              <a:pPr algn="ctr"/>
              <a:r>
                <a:rPr lang="en-US" sz="1400" b="1" i="1">
                  <a:solidFill>
                    <a:schemeClr val="tx1">
                      <a:lumMod val="75000"/>
                      <a:lumOff val="25000"/>
                    </a:schemeClr>
                  </a:solidFill>
                  <a:latin typeface="Arial" panose="020B0604020202020204" pitchFamily="34" charset="0"/>
                  <a:cs typeface="Arial" panose="020B0604020202020204" pitchFamily="34" charset="0"/>
                </a:rPr>
                <a:t>Portland, OR (design rendering)</a:t>
              </a:r>
            </a:p>
          </p:txBody>
        </p:sp>
        <p:pic>
          <p:nvPicPr>
            <p:cNvPr id="10" name="Picture 9" descr="A picture containing building, outdoor, stone&#10;&#10;Description automatically generated">
              <a:extLst>
                <a:ext uri="{FF2B5EF4-FFF2-40B4-BE49-F238E27FC236}">
                  <a16:creationId xmlns:a16="http://schemas.microsoft.com/office/drawing/2014/main" id="{56E8C2EF-171B-47A7-9AB0-D4F40A75F6EC}"/>
                </a:ext>
              </a:extLst>
            </p:cNvPr>
            <p:cNvPicPr>
              <a:picLocks noChangeAspect="1"/>
            </p:cNvPicPr>
            <p:nvPr/>
          </p:nvPicPr>
          <p:blipFill rotWithShape="1">
            <a:blip r:embed="rId4"/>
            <a:srcRect l="1" r="10411"/>
            <a:stretch/>
          </p:blipFill>
          <p:spPr>
            <a:xfrm>
              <a:off x="8204218" y="2749504"/>
              <a:ext cx="3435662" cy="2039749"/>
            </a:xfrm>
            <a:prstGeom prst="rect">
              <a:avLst/>
            </a:prstGeom>
          </p:spPr>
        </p:pic>
      </p:grpSp>
      <p:grpSp>
        <p:nvGrpSpPr>
          <p:cNvPr id="7" name="Group 6">
            <a:extLst>
              <a:ext uri="{FF2B5EF4-FFF2-40B4-BE49-F238E27FC236}">
                <a16:creationId xmlns:a16="http://schemas.microsoft.com/office/drawing/2014/main" id="{6C2AC8A1-0E20-40EF-98F9-6B4EE101CF39}"/>
              </a:ext>
            </a:extLst>
          </p:cNvPr>
          <p:cNvGrpSpPr/>
          <p:nvPr/>
        </p:nvGrpSpPr>
        <p:grpSpPr>
          <a:xfrm>
            <a:off x="1000014" y="2107239"/>
            <a:ext cx="3301339" cy="2947720"/>
            <a:chOff x="405222" y="2736208"/>
            <a:chExt cx="3399757" cy="3035597"/>
          </a:xfrm>
        </p:grpSpPr>
        <p:sp>
          <p:nvSpPr>
            <p:cNvPr id="6" name="TextBox 5">
              <a:extLst>
                <a:ext uri="{FF2B5EF4-FFF2-40B4-BE49-F238E27FC236}">
                  <a16:creationId xmlns:a16="http://schemas.microsoft.com/office/drawing/2014/main" id="{344D14B3-B03B-4C5C-A3F5-A5FB4E95D4A6}"/>
                </a:ext>
              </a:extLst>
            </p:cNvPr>
            <p:cNvSpPr txBox="1"/>
            <p:nvPr/>
          </p:nvSpPr>
          <p:spPr>
            <a:xfrm>
              <a:off x="405222" y="4789254"/>
              <a:ext cx="3399757" cy="982551"/>
            </a:xfrm>
            <a:prstGeom prst="rect">
              <a:avLst/>
            </a:prstGeom>
            <a:noFill/>
          </p:spPr>
          <p:txBody>
            <a:bodyPr wrap="square" lIns="91440" tIns="45720" rIns="91440" bIns="45720" rtlCol="0" anchor="t">
              <a:spAutoFit/>
            </a:bodyPr>
            <a:lstStyle/>
            <a:p>
              <a:pPr algn="ctr"/>
              <a:r>
                <a:rPr lang="en-US" sz="1400" b="1" i="1">
                  <a:solidFill>
                    <a:schemeClr val="tx1">
                      <a:lumMod val="75000"/>
                      <a:lumOff val="25000"/>
                    </a:schemeClr>
                  </a:solidFill>
                  <a:latin typeface="Arial"/>
                  <a:cs typeface="Arial"/>
                </a:rPr>
                <a:t>Cedar plank house on Siletz Reservation </a:t>
              </a:r>
              <a:endParaRPr lang="en-US" sz="1400" b="1" i="1">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b="1" i="1">
                  <a:solidFill>
                    <a:schemeClr val="tx1">
                      <a:lumMod val="75000"/>
                      <a:lumOff val="25000"/>
                    </a:schemeClr>
                  </a:solidFill>
                  <a:latin typeface="Arial"/>
                  <a:cs typeface="Arial"/>
                </a:rPr>
                <a:t>Siletz, OR</a:t>
              </a:r>
            </a:p>
            <a:p>
              <a:pPr algn="ctr"/>
              <a:endParaRPr lang="en-US" sz="1400" b="1" i="1">
                <a:solidFill>
                  <a:schemeClr val="tx1">
                    <a:lumMod val="75000"/>
                    <a:lumOff val="25000"/>
                  </a:schemeClr>
                </a:solidFill>
                <a:latin typeface="Arial"/>
                <a:cs typeface="Arial"/>
              </a:endParaRPr>
            </a:p>
          </p:txBody>
        </p:sp>
        <p:pic>
          <p:nvPicPr>
            <p:cNvPr id="3" name="Picture 6" descr="A picture containing tree, grass, outdoor, sky&#10;&#10;Description automatically generated">
              <a:extLst>
                <a:ext uri="{FF2B5EF4-FFF2-40B4-BE49-F238E27FC236}">
                  <a16:creationId xmlns:a16="http://schemas.microsoft.com/office/drawing/2014/main" id="{2896DA9C-7E6A-420C-B90E-27D59B3F9448}"/>
                </a:ext>
              </a:extLst>
            </p:cNvPr>
            <p:cNvPicPr>
              <a:picLocks noChangeAspect="1"/>
            </p:cNvPicPr>
            <p:nvPr/>
          </p:nvPicPr>
          <p:blipFill rotWithShape="1">
            <a:blip r:embed="rId5"/>
            <a:srcRect b="19797"/>
            <a:stretch/>
          </p:blipFill>
          <p:spPr>
            <a:xfrm>
              <a:off x="405222" y="2736208"/>
              <a:ext cx="3399757" cy="2045027"/>
            </a:xfrm>
            <a:prstGeom prst="rect">
              <a:avLst/>
            </a:prstGeom>
          </p:spPr>
        </p:pic>
      </p:grpSp>
      <p:sp>
        <p:nvSpPr>
          <p:cNvPr id="15" name="TextBox 14">
            <a:extLst>
              <a:ext uri="{FF2B5EF4-FFF2-40B4-BE49-F238E27FC236}">
                <a16:creationId xmlns:a16="http://schemas.microsoft.com/office/drawing/2014/main" id="{991C6FD5-BFF8-F647-8DEF-2D4D0FA26776}"/>
              </a:ext>
            </a:extLst>
          </p:cNvPr>
          <p:cNvSpPr txBox="1"/>
          <p:nvPr/>
        </p:nvSpPr>
        <p:spPr>
          <a:xfrm>
            <a:off x="990600" y="6057900"/>
            <a:ext cx="1672253" cy="186783"/>
          </a:xfrm>
          <a:prstGeom prst="rect">
            <a:avLst/>
          </a:prstGeom>
          <a:noFill/>
        </p:spPr>
        <p:txBody>
          <a:bodyPr wrap="none" lIns="0" tIns="0" rIns="0" bIns="0" rtlCol="0">
            <a:noAutofit/>
          </a:bodyPr>
          <a:lstStyle/>
          <a:p>
            <a:r>
              <a:rPr lang="en-US" sz="1200" i="1">
                <a:solidFill>
                  <a:schemeClr val="tx1">
                    <a:lumMod val="65000"/>
                    <a:lumOff val="35000"/>
                  </a:schemeClr>
                </a:solidFill>
                <a:latin typeface="Arial" panose="020B0604020202020204" pitchFamily="34" charset="0"/>
                <a:cs typeface="Arial" panose="020B0604020202020204" pitchFamily="34" charset="0"/>
              </a:rPr>
              <a:t>Images source: CTSI </a:t>
            </a:r>
          </a:p>
        </p:txBody>
      </p:sp>
    </p:spTree>
    <p:extLst>
      <p:ext uri="{BB962C8B-B14F-4D97-AF65-F5344CB8AC3E}">
        <p14:creationId xmlns:p14="http://schemas.microsoft.com/office/powerpoint/2010/main" val="108671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5625"/>
            <a:ext cx="3958247" cy="3014004"/>
          </a:xfrm>
        </p:spPr>
        <p:txBody>
          <a:bodyPr lIns="0" tIns="0" rIns="0" bIns="0">
            <a:noAutofit/>
          </a:bodyPr>
          <a:lstStyle/>
          <a:p>
            <a:r>
              <a:rPr lang="en-US"/>
              <a:t>Poverty</a:t>
            </a:r>
          </a:p>
          <a:p>
            <a:r>
              <a:rPr lang="en-US"/>
              <a:t>Income inequality</a:t>
            </a:r>
          </a:p>
          <a:p>
            <a:r>
              <a:rPr lang="en-US"/>
              <a:t>Gentrification</a:t>
            </a:r>
          </a:p>
          <a:p>
            <a:r>
              <a:rPr lang="en-US"/>
              <a:t>Lack of affordable housing</a:t>
            </a:r>
          </a:p>
          <a:p>
            <a:r>
              <a:rPr lang="en-US"/>
              <a:t>Unsafe and unhealthy housing</a:t>
            </a:r>
          </a:p>
          <a:p>
            <a:r>
              <a:rPr lang="en-US"/>
              <a:t>Eviction/foreclosure</a:t>
            </a:r>
          </a:p>
          <a:p>
            <a:r>
              <a:rPr lang="en-US"/>
              <a:t>Homelessness</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latin typeface="Arial"/>
                <a:cs typeface="Arial"/>
              </a:rPr>
              <a:t>Housing Challenges</a:t>
            </a:r>
            <a:endParaRPr lang="en-US" b="1" dirty="0"/>
          </a:p>
        </p:txBody>
      </p:sp>
      <p:pic>
        <p:nvPicPr>
          <p:cNvPr id="3" name="Picture 2" descr="A picture containing outdoor, ground, trailer, transport&#10;&#10;Description automatically generated">
            <a:extLst>
              <a:ext uri="{FF2B5EF4-FFF2-40B4-BE49-F238E27FC236}">
                <a16:creationId xmlns:a16="http://schemas.microsoft.com/office/drawing/2014/main" id="{7A415169-3F94-CA47-9C67-69A1710F2F2E}"/>
              </a:ext>
            </a:extLst>
          </p:cNvPr>
          <p:cNvPicPr>
            <a:picLocks noChangeAspect="1"/>
          </p:cNvPicPr>
          <p:nvPr/>
        </p:nvPicPr>
        <p:blipFill rotWithShape="1">
          <a:blip r:embed="rId3"/>
          <a:srcRect l="33558" t="-276" r="11750" b="276"/>
          <a:stretch/>
        </p:blipFill>
        <p:spPr>
          <a:xfrm>
            <a:off x="6701883" y="-30201"/>
            <a:ext cx="5657381" cy="6896100"/>
          </a:xfrm>
          <a:prstGeom prst="rect">
            <a:avLst/>
          </a:prstGeom>
        </p:spPr>
      </p:pic>
      <p:sp>
        <p:nvSpPr>
          <p:cNvPr id="10" name="TextBox 9">
            <a:extLst>
              <a:ext uri="{FF2B5EF4-FFF2-40B4-BE49-F238E27FC236}">
                <a16:creationId xmlns:a16="http://schemas.microsoft.com/office/drawing/2014/main" id="{3844CF24-C1F7-8143-9218-7033C4CA2171}"/>
              </a:ext>
            </a:extLst>
          </p:cNvPr>
          <p:cNvSpPr txBox="1"/>
          <p:nvPr/>
        </p:nvSpPr>
        <p:spPr>
          <a:xfrm>
            <a:off x="990600" y="6057900"/>
            <a:ext cx="2510883" cy="304800"/>
          </a:xfrm>
          <a:prstGeom prst="rect">
            <a:avLst/>
          </a:prstGeom>
          <a:noFill/>
        </p:spPr>
        <p:txBody>
          <a:bodyPr wrap="none" lIns="0" tIns="0" rIns="0" bIns="0" rtlCol="0">
            <a:noAutofit/>
          </a:bodyPr>
          <a:lstStyle/>
          <a:p>
            <a:r>
              <a:rPr lang="en-US" sz="1200" i="1">
                <a:solidFill>
                  <a:schemeClr val="tx1">
                    <a:lumMod val="65000"/>
                    <a:lumOff val="35000"/>
                  </a:schemeClr>
                </a:solidFill>
                <a:latin typeface="Arial" panose="020B0604020202020204" pitchFamily="34" charset="0"/>
                <a:cs typeface="Arial" panose="020B0604020202020204" pitchFamily="34" charset="0"/>
              </a:rPr>
              <a:t>Images source: </a:t>
            </a:r>
            <a:r>
              <a:rPr lang="en-US" sz="1200" i="1" err="1">
                <a:solidFill>
                  <a:schemeClr val="tx1">
                    <a:lumMod val="65000"/>
                    <a:lumOff val="35000"/>
                  </a:schemeClr>
                </a:solidFill>
                <a:latin typeface="Arial" panose="020B0604020202020204" pitchFamily="34" charset="0"/>
                <a:cs typeface="Arial" panose="020B0604020202020204" pitchFamily="34" charset="0"/>
              </a:rPr>
              <a:t>iStockPhoto</a:t>
            </a:r>
            <a:r>
              <a:rPr lang="en-US" sz="1200" i="1">
                <a:solidFill>
                  <a:schemeClr val="tx1">
                    <a:lumMod val="65000"/>
                    <a:lumOff val="3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3266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165080" cy="809393"/>
          </a:xfrm>
        </p:spPr>
        <p:txBody>
          <a:bodyPr/>
          <a:lstStyle/>
          <a:p>
            <a:r>
              <a:rPr lang="en-US" sz="4000" b="1" dirty="0">
                <a:latin typeface="Arial"/>
                <a:cs typeface="Arial"/>
              </a:rPr>
              <a:t>Siletz Tribal Housing Department: Mission</a:t>
            </a:r>
            <a:endParaRPr lang="en-US" sz="4000" b="1" dirty="0"/>
          </a:p>
        </p:txBody>
      </p:sp>
      <p:sp>
        <p:nvSpPr>
          <p:cNvPr id="3" name="Content Placeholder 2">
            <a:extLst>
              <a:ext uri="{FF2B5EF4-FFF2-40B4-BE49-F238E27FC236}">
                <a16:creationId xmlns:a16="http://schemas.microsoft.com/office/drawing/2014/main" id="{5DD222EC-B76E-499B-A0A0-CC1F08797C29}"/>
              </a:ext>
            </a:extLst>
          </p:cNvPr>
          <p:cNvSpPr>
            <a:spLocks noGrp="1"/>
          </p:cNvSpPr>
          <p:nvPr>
            <p:ph idx="1"/>
          </p:nvPr>
        </p:nvSpPr>
        <p:spPr>
          <a:xfrm>
            <a:off x="990600" y="1828800"/>
            <a:ext cx="10165080" cy="2575932"/>
          </a:xfrm>
        </p:spPr>
        <p:txBody>
          <a:bodyPr lIns="0" tIns="0" rIns="0" bIns="0">
            <a:noAutofit/>
          </a:bodyPr>
          <a:lstStyle/>
          <a:p>
            <a:pPr marL="0" indent="0">
              <a:lnSpc>
                <a:spcPct val="110000"/>
              </a:lnSpc>
              <a:buClrTx/>
              <a:buNone/>
            </a:pPr>
            <a:r>
              <a:rPr lang="en-US" sz="2400" i="1">
                <a:solidFill>
                  <a:schemeClr val="tx1">
                    <a:lumMod val="85000"/>
                    <a:lumOff val="15000"/>
                  </a:schemeClr>
                </a:solidFill>
              </a:rPr>
              <a:t>With funds provided by the Native American Housing Assistance and Self-Determination Act and other resources, the Confederated Tribes of Siletz Indians (CTSI) will continue the operation of a housing program whose overall mission is to ensure that low-income Siletz Tribal Members have the opportunity to obtain housing that meets their needs, is affordable, and provides a safe, healthy living environment</a:t>
            </a:r>
            <a:r>
              <a:rPr lang="en-US" sz="2400" i="1">
                <a:solidFill>
                  <a:schemeClr val="tx1">
                    <a:lumMod val="85000"/>
                    <a:lumOff val="15000"/>
                  </a:schemeClr>
                </a:solidFill>
                <a:effectLst/>
                <a:ea typeface="Calibri" panose="020F0502020204030204" pitchFamily="34" charset="0"/>
              </a:rPr>
              <a:t>.</a:t>
            </a:r>
          </a:p>
        </p:txBody>
      </p:sp>
      <p:sp>
        <p:nvSpPr>
          <p:cNvPr id="7" name="TextBox 6">
            <a:extLst>
              <a:ext uri="{FF2B5EF4-FFF2-40B4-BE49-F238E27FC236}">
                <a16:creationId xmlns:a16="http://schemas.microsoft.com/office/drawing/2014/main" id="{36C7457D-2F00-4E4A-AF26-C909A3FFD208}"/>
              </a:ext>
            </a:extLst>
          </p:cNvPr>
          <p:cNvSpPr txBox="1"/>
          <p:nvPr/>
        </p:nvSpPr>
        <p:spPr>
          <a:xfrm>
            <a:off x="990600" y="6057900"/>
            <a:ext cx="3815576" cy="304800"/>
          </a:xfrm>
          <a:prstGeom prst="rect">
            <a:avLst/>
          </a:prstGeom>
          <a:noFill/>
        </p:spPr>
        <p:txBody>
          <a:bodyPr wrap="none" lIns="0" tIns="0" rIns="0" bIns="0" rtlCol="0">
            <a:noAutofit/>
          </a:bodyPr>
          <a:lstStyle/>
          <a:p>
            <a:r>
              <a:rPr lang="en-US" sz="1200" i="1">
                <a:solidFill>
                  <a:schemeClr val="tx1">
                    <a:lumMod val="65000"/>
                    <a:lumOff val="35000"/>
                  </a:schemeClr>
                </a:solidFill>
                <a:latin typeface="Arial" panose="020B0604020202020204" pitchFamily="34" charset="0"/>
                <a:cs typeface="Arial" panose="020B0604020202020204" pitchFamily="34" charset="0"/>
              </a:rPr>
              <a:t>Images source: CTSI website (accessed August 2021) </a:t>
            </a:r>
          </a:p>
        </p:txBody>
      </p:sp>
    </p:spTree>
    <p:extLst>
      <p:ext uri="{BB962C8B-B14F-4D97-AF65-F5344CB8AC3E}">
        <p14:creationId xmlns:p14="http://schemas.microsoft.com/office/powerpoint/2010/main" val="393524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6174129" cy="713294"/>
          </a:xfrm>
        </p:spPr>
        <p:txBody>
          <a:bodyPr/>
          <a:lstStyle/>
          <a:p>
            <a:r>
              <a:rPr lang="en-US" b="1" dirty="0">
                <a:latin typeface="Arial"/>
                <a:cs typeface="Arial"/>
              </a:rPr>
              <a:t>STHD Housing Help</a:t>
            </a:r>
          </a:p>
        </p:txBody>
      </p:sp>
      <p:grpSp>
        <p:nvGrpSpPr>
          <p:cNvPr id="14" name="Group 13">
            <a:extLst>
              <a:ext uri="{FF2B5EF4-FFF2-40B4-BE49-F238E27FC236}">
                <a16:creationId xmlns:a16="http://schemas.microsoft.com/office/drawing/2014/main" id="{6B740E9E-8042-4368-A358-99A29446E5A8}"/>
              </a:ext>
            </a:extLst>
          </p:cNvPr>
          <p:cNvGrpSpPr/>
          <p:nvPr/>
        </p:nvGrpSpPr>
        <p:grpSpPr>
          <a:xfrm>
            <a:off x="990600" y="3097167"/>
            <a:ext cx="1477487" cy="2061994"/>
            <a:chOff x="295558" y="3598970"/>
            <a:chExt cx="1477487" cy="2061994"/>
          </a:xfrm>
        </p:grpSpPr>
        <p:sp>
          <p:nvSpPr>
            <p:cNvPr id="3" name="Callout: Down Arrow 2">
              <a:extLst>
                <a:ext uri="{FF2B5EF4-FFF2-40B4-BE49-F238E27FC236}">
                  <a16:creationId xmlns:a16="http://schemas.microsoft.com/office/drawing/2014/main" id="{E254EDF7-A4C7-4DA4-B909-93F11C70EED4}"/>
                </a:ext>
              </a:extLst>
            </p:cNvPr>
            <p:cNvSpPr/>
            <p:nvPr/>
          </p:nvSpPr>
          <p:spPr>
            <a:xfrm>
              <a:off x="295559" y="3598970"/>
              <a:ext cx="1477486" cy="823273"/>
            </a:xfrm>
            <a:prstGeom prst="rect">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cs typeface="Arial" panose="020B0604020202020204" pitchFamily="34" charset="0"/>
                </a:rPr>
                <a:t>Emergency Housing   </a:t>
              </a:r>
            </a:p>
          </p:txBody>
        </p:sp>
        <p:sp>
          <p:nvSpPr>
            <p:cNvPr id="5" name="TextBox 4">
              <a:extLst>
                <a:ext uri="{FF2B5EF4-FFF2-40B4-BE49-F238E27FC236}">
                  <a16:creationId xmlns:a16="http://schemas.microsoft.com/office/drawing/2014/main" id="{9E0E4954-C37D-47F4-AF48-449A2CB80F65}"/>
                </a:ext>
              </a:extLst>
            </p:cNvPr>
            <p:cNvSpPr txBox="1"/>
            <p:nvPr/>
          </p:nvSpPr>
          <p:spPr>
            <a:xfrm>
              <a:off x="295558" y="4594838"/>
              <a:ext cx="1472317" cy="1066126"/>
            </a:xfrm>
            <a:prstGeom prst="rect">
              <a:avLst/>
            </a:prstGeom>
            <a:noFill/>
          </p:spPr>
          <p:txBody>
            <a:bodyPr wrap="square" lIns="0" tIns="0" rIns="0" bIns="0" rtlCol="0">
              <a:noAutofit/>
            </a:bodyPr>
            <a:lstStyle/>
            <a:p>
              <a:pPr marL="0" marR="0">
                <a:lnSpc>
                  <a:spcPct val="107000"/>
                </a:lnSpc>
                <a:spcBef>
                  <a:spcPts val="0"/>
                </a:spcBef>
                <a:spcAft>
                  <a:spcPts val="0"/>
                </a:spcAft>
              </a:pPr>
              <a:r>
                <a:rPr lang="en-US" sz="1200" i="1">
                  <a:solidFill>
                    <a:schemeClr val="tx1">
                      <a:lumMod val="85000"/>
                      <a:lumOff val="15000"/>
                    </a:schemeClr>
                  </a:solidFill>
                  <a:latin typeface="Arial" panose="020B0604020202020204" pitchFamily="34" charset="0"/>
                  <a:cs typeface="Arial" panose="020B0604020202020204" pitchFamily="34" charset="0"/>
                </a:rPr>
                <a:t>Emergency housing, shelters and support for individuals/</a:t>
              </a:r>
              <a:br>
                <a:rPr lang="en-US" sz="1200" i="1">
                  <a:solidFill>
                    <a:schemeClr val="tx1">
                      <a:lumMod val="85000"/>
                      <a:lumOff val="15000"/>
                    </a:schemeClr>
                  </a:solidFill>
                  <a:latin typeface="Arial" panose="020B0604020202020204" pitchFamily="34" charset="0"/>
                  <a:cs typeface="Arial" panose="020B0604020202020204" pitchFamily="34" charset="0"/>
                </a:rPr>
              </a:br>
              <a:r>
                <a:rPr lang="en-US" sz="1200" i="1">
                  <a:solidFill>
                    <a:schemeClr val="tx1">
                      <a:lumMod val="85000"/>
                      <a:lumOff val="15000"/>
                    </a:schemeClr>
                  </a:solidFill>
                  <a:latin typeface="Arial" panose="020B0604020202020204" pitchFamily="34" charset="0"/>
                  <a:cs typeface="Arial" panose="020B0604020202020204" pitchFamily="34" charset="0"/>
                </a:rPr>
                <a:t>families in crisis or homeless.</a:t>
              </a:r>
            </a:p>
          </p:txBody>
        </p:sp>
      </p:grpSp>
      <p:grpSp>
        <p:nvGrpSpPr>
          <p:cNvPr id="31" name="Group 30">
            <a:extLst>
              <a:ext uri="{FF2B5EF4-FFF2-40B4-BE49-F238E27FC236}">
                <a16:creationId xmlns:a16="http://schemas.microsoft.com/office/drawing/2014/main" id="{DD61BCC2-72F2-49C0-B718-803DEB057ECF}"/>
              </a:ext>
            </a:extLst>
          </p:cNvPr>
          <p:cNvGrpSpPr/>
          <p:nvPr/>
        </p:nvGrpSpPr>
        <p:grpSpPr>
          <a:xfrm>
            <a:off x="2719627" y="3093307"/>
            <a:ext cx="1477486" cy="2088155"/>
            <a:chOff x="2407700" y="3598970"/>
            <a:chExt cx="1477486" cy="2088155"/>
          </a:xfrm>
        </p:grpSpPr>
        <p:sp>
          <p:nvSpPr>
            <p:cNvPr id="10" name="Callout: Down Arrow 9">
              <a:extLst>
                <a:ext uri="{FF2B5EF4-FFF2-40B4-BE49-F238E27FC236}">
                  <a16:creationId xmlns:a16="http://schemas.microsoft.com/office/drawing/2014/main" id="{641249B0-BB6E-4336-832C-793622261212}"/>
                </a:ext>
              </a:extLst>
            </p:cNvPr>
            <p:cNvSpPr/>
            <p:nvPr/>
          </p:nvSpPr>
          <p:spPr>
            <a:xfrm>
              <a:off x="2407700" y="3598970"/>
              <a:ext cx="1477486" cy="827133"/>
            </a:xfrm>
            <a:prstGeom prst="rect">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cs typeface="Arial" panose="020B0604020202020204" pitchFamily="34" charset="0"/>
                </a:rPr>
                <a:t>Supportive Housing</a:t>
              </a:r>
            </a:p>
          </p:txBody>
        </p:sp>
        <p:sp>
          <p:nvSpPr>
            <p:cNvPr id="11" name="TextBox 10">
              <a:extLst>
                <a:ext uri="{FF2B5EF4-FFF2-40B4-BE49-F238E27FC236}">
                  <a16:creationId xmlns:a16="http://schemas.microsoft.com/office/drawing/2014/main" id="{382AE42F-C158-4490-995D-E75D9A8B8DCF}"/>
                </a:ext>
              </a:extLst>
            </p:cNvPr>
            <p:cNvSpPr txBox="1"/>
            <p:nvPr/>
          </p:nvSpPr>
          <p:spPr>
            <a:xfrm>
              <a:off x="2407700" y="4594838"/>
              <a:ext cx="1472317" cy="1092287"/>
            </a:xfrm>
            <a:prstGeom prst="rect">
              <a:avLst/>
            </a:prstGeom>
            <a:noFill/>
          </p:spPr>
          <p:txBody>
            <a:bodyPr wrap="square" lIns="0" tIns="0" rIns="0" bIns="0" rtlCol="0">
              <a:noAutofit/>
            </a:bodyPr>
            <a:lstStyle/>
            <a:p>
              <a:pPr>
                <a:lnSpc>
                  <a:spcPct val="110000"/>
                </a:lnSpc>
              </a:pPr>
              <a:r>
                <a:rPr lang="en-US" sz="1200" i="1">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rPr>
                <a:t>S</a:t>
              </a:r>
              <a:r>
                <a:rPr lang="en-US" sz="1200" i="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hort-term housing and services for  individuals/ families getting back on </a:t>
              </a:r>
              <a:br>
                <a:rPr lang="en-US" sz="1200" i="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br>
              <a:r>
                <a:rPr lang="en-US" sz="1200" i="1">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rPr>
                <a:t>their feet. </a:t>
              </a:r>
              <a:endParaRPr lang="en-US" sz="1200" i="1">
                <a:solidFill>
                  <a:schemeClr val="tx1">
                    <a:lumMod val="85000"/>
                    <a:lumOff val="15000"/>
                  </a:schemeClr>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2BF55531-9D1C-4B9C-93A3-211D3D669403}"/>
              </a:ext>
            </a:extLst>
          </p:cNvPr>
          <p:cNvGrpSpPr/>
          <p:nvPr/>
        </p:nvGrpSpPr>
        <p:grpSpPr>
          <a:xfrm>
            <a:off x="4383227" y="3097167"/>
            <a:ext cx="1480071" cy="1670737"/>
            <a:chOff x="4374082" y="3598969"/>
            <a:chExt cx="1480071" cy="1670737"/>
          </a:xfrm>
        </p:grpSpPr>
        <p:sp>
          <p:nvSpPr>
            <p:cNvPr id="12" name="Callout: Down Arrow 11">
              <a:extLst>
                <a:ext uri="{FF2B5EF4-FFF2-40B4-BE49-F238E27FC236}">
                  <a16:creationId xmlns:a16="http://schemas.microsoft.com/office/drawing/2014/main" id="{B1A11B35-3FBB-4005-AA1E-CB99BA323375}"/>
                </a:ext>
              </a:extLst>
            </p:cNvPr>
            <p:cNvSpPr/>
            <p:nvPr/>
          </p:nvSpPr>
          <p:spPr>
            <a:xfrm>
              <a:off x="4376667" y="3598969"/>
              <a:ext cx="1477486" cy="827133"/>
            </a:xfrm>
            <a:prstGeom prst="rect">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cs typeface="Arial" panose="020B0604020202020204" pitchFamily="34" charset="0"/>
                </a:rPr>
                <a:t>Affordable Housing</a:t>
              </a:r>
            </a:p>
          </p:txBody>
        </p:sp>
        <p:sp>
          <p:nvSpPr>
            <p:cNvPr id="13" name="TextBox 12">
              <a:extLst>
                <a:ext uri="{FF2B5EF4-FFF2-40B4-BE49-F238E27FC236}">
                  <a16:creationId xmlns:a16="http://schemas.microsoft.com/office/drawing/2014/main" id="{CD11CA70-EC3C-4414-9BD0-8AF0E8741D39}"/>
                </a:ext>
              </a:extLst>
            </p:cNvPr>
            <p:cNvSpPr txBox="1"/>
            <p:nvPr/>
          </p:nvSpPr>
          <p:spPr>
            <a:xfrm>
              <a:off x="4374082" y="4583684"/>
              <a:ext cx="1477487" cy="686022"/>
            </a:xfrm>
            <a:prstGeom prst="rect">
              <a:avLst/>
            </a:prstGeom>
            <a:noFill/>
          </p:spPr>
          <p:txBody>
            <a:bodyPr wrap="square" lIns="0" tIns="0" rIns="0" bIns="0" rtlCol="0">
              <a:noAutofit/>
            </a:bodyPr>
            <a:lstStyle/>
            <a:p>
              <a:pPr>
                <a:lnSpc>
                  <a:spcPct val="110000"/>
                </a:lnSpc>
              </a:pPr>
              <a:r>
                <a:rPr lang="en-US" sz="1200" i="1">
                  <a:solidFill>
                    <a:schemeClr val="tx1">
                      <a:lumMod val="85000"/>
                      <a:lumOff val="15000"/>
                    </a:schemeClr>
                  </a:solidFill>
                  <a:latin typeface="Arial" panose="020B0604020202020204" pitchFamily="34" charset="0"/>
                  <a:cs typeface="Arial" panose="020B0604020202020204" pitchFamily="34" charset="0"/>
                </a:rPr>
                <a:t>Long-term housing  for low-income individuals/ families.</a:t>
              </a:r>
            </a:p>
          </p:txBody>
        </p:sp>
      </p:grpSp>
      <p:grpSp>
        <p:nvGrpSpPr>
          <p:cNvPr id="33" name="Group 32">
            <a:extLst>
              <a:ext uri="{FF2B5EF4-FFF2-40B4-BE49-F238E27FC236}">
                <a16:creationId xmlns:a16="http://schemas.microsoft.com/office/drawing/2014/main" id="{B59F7B66-5195-4EFB-A311-19398054C68E}"/>
              </a:ext>
            </a:extLst>
          </p:cNvPr>
          <p:cNvGrpSpPr/>
          <p:nvPr/>
        </p:nvGrpSpPr>
        <p:grpSpPr>
          <a:xfrm>
            <a:off x="6087835" y="3097167"/>
            <a:ext cx="1485652" cy="1681891"/>
            <a:chOff x="6368203" y="3598969"/>
            <a:chExt cx="1485652" cy="1681891"/>
          </a:xfrm>
        </p:grpSpPr>
        <p:sp>
          <p:nvSpPr>
            <p:cNvPr id="15" name="Callout: Down Arrow 14">
              <a:extLst>
                <a:ext uri="{FF2B5EF4-FFF2-40B4-BE49-F238E27FC236}">
                  <a16:creationId xmlns:a16="http://schemas.microsoft.com/office/drawing/2014/main" id="{57234020-6F10-44F8-A57E-C3B9A8E88210}"/>
                </a:ext>
              </a:extLst>
            </p:cNvPr>
            <p:cNvSpPr/>
            <p:nvPr/>
          </p:nvSpPr>
          <p:spPr>
            <a:xfrm>
              <a:off x="6368203" y="3598969"/>
              <a:ext cx="1477487" cy="827133"/>
            </a:xfrm>
            <a:prstGeom prst="rect">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cs typeface="Arial" panose="020B0604020202020204" pitchFamily="34" charset="0"/>
                </a:rPr>
                <a:t>Renter Assistance</a:t>
              </a:r>
            </a:p>
          </p:txBody>
        </p:sp>
        <p:sp>
          <p:nvSpPr>
            <p:cNvPr id="16" name="TextBox 15">
              <a:extLst>
                <a:ext uri="{FF2B5EF4-FFF2-40B4-BE49-F238E27FC236}">
                  <a16:creationId xmlns:a16="http://schemas.microsoft.com/office/drawing/2014/main" id="{3F154EE2-4F55-4974-A594-7FE513F63833}"/>
                </a:ext>
              </a:extLst>
            </p:cNvPr>
            <p:cNvSpPr txBox="1"/>
            <p:nvPr/>
          </p:nvSpPr>
          <p:spPr>
            <a:xfrm>
              <a:off x="6376368" y="4594838"/>
              <a:ext cx="1477487" cy="686022"/>
            </a:xfrm>
            <a:prstGeom prst="rect">
              <a:avLst/>
            </a:prstGeom>
            <a:noFill/>
          </p:spPr>
          <p:txBody>
            <a:bodyPr wrap="square" lIns="0" tIns="0" rIns="0" bIns="0" rtlCol="0">
              <a:noAutofit/>
            </a:bodyPr>
            <a:lstStyle/>
            <a:p>
              <a:pPr>
                <a:lnSpc>
                  <a:spcPct val="110000"/>
                </a:lnSpc>
              </a:pPr>
              <a:r>
                <a:rPr lang="en-US" sz="1200" i="1">
                  <a:solidFill>
                    <a:schemeClr val="tx1">
                      <a:lumMod val="85000"/>
                      <a:lumOff val="15000"/>
                    </a:schemeClr>
                  </a:solidFill>
                  <a:latin typeface="Arial" panose="020B0604020202020204" pitchFamily="34" charset="0"/>
                  <a:cs typeface="Arial" panose="020B0604020202020204" pitchFamily="34" charset="0"/>
                </a:rPr>
                <a:t>Resources to help individuals/ families pay their rents.</a:t>
              </a:r>
            </a:p>
          </p:txBody>
        </p:sp>
      </p:grpSp>
      <p:grpSp>
        <p:nvGrpSpPr>
          <p:cNvPr id="34" name="Group 33">
            <a:extLst>
              <a:ext uri="{FF2B5EF4-FFF2-40B4-BE49-F238E27FC236}">
                <a16:creationId xmlns:a16="http://schemas.microsoft.com/office/drawing/2014/main" id="{920C5A56-9209-42F3-8672-0363E47AB952}"/>
              </a:ext>
            </a:extLst>
          </p:cNvPr>
          <p:cNvGrpSpPr/>
          <p:nvPr/>
        </p:nvGrpSpPr>
        <p:grpSpPr>
          <a:xfrm>
            <a:off x="7784484" y="3093307"/>
            <a:ext cx="1488639" cy="1781539"/>
            <a:chOff x="8391786" y="3598969"/>
            <a:chExt cx="1488639" cy="1781539"/>
          </a:xfrm>
        </p:grpSpPr>
        <p:sp>
          <p:nvSpPr>
            <p:cNvPr id="17" name="Callout: Down Arrow 16">
              <a:extLst>
                <a:ext uri="{FF2B5EF4-FFF2-40B4-BE49-F238E27FC236}">
                  <a16:creationId xmlns:a16="http://schemas.microsoft.com/office/drawing/2014/main" id="{412409BA-D5B4-4776-BB9B-06D77E3751A0}"/>
                </a:ext>
              </a:extLst>
            </p:cNvPr>
            <p:cNvSpPr/>
            <p:nvPr/>
          </p:nvSpPr>
          <p:spPr>
            <a:xfrm>
              <a:off x="8391786" y="3598969"/>
              <a:ext cx="1477487" cy="827133"/>
            </a:xfrm>
            <a:prstGeom prst="rect">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cs typeface="Arial" panose="020B0604020202020204" pitchFamily="34" charset="0"/>
                </a:rPr>
                <a:t>Homeowner Assistance</a:t>
              </a:r>
            </a:p>
          </p:txBody>
        </p:sp>
        <p:sp>
          <p:nvSpPr>
            <p:cNvPr id="18" name="TextBox 17">
              <a:extLst>
                <a:ext uri="{FF2B5EF4-FFF2-40B4-BE49-F238E27FC236}">
                  <a16:creationId xmlns:a16="http://schemas.microsoft.com/office/drawing/2014/main" id="{7E52990E-D1C6-4575-BB3C-FFDF7BDF330D}"/>
                </a:ext>
              </a:extLst>
            </p:cNvPr>
            <p:cNvSpPr txBox="1"/>
            <p:nvPr/>
          </p:nvSpPr>
          <p:spPr>
            <a:xfrm>
              <a:off x="8399477" y="4583687"/>
              <a:ext cx="1480948" cy="796821"/>
            </a:xfrm>
            <a:prstGeom prst="rect">
              <a:avLst/>
            </a:prstGeom>
            <a:noFill/>
          </p:spPr>
          <p:txBody>
            <a:bodyPr wrap="square" lIns="0" tIns="0" rIns="0" bIns="0" rtlCol="0">
              <a:spAutoFit/>
            </a:bodyPr>
            <a:lstStyle/>
            <a:p>
              <a:pPr>
                <a:lnSpc>
                  <a:spcPct val="110000"/>
                </a:lnSpc>
              </a:pPr>
              <a:r>
                <a:rPr lang="en-US" sz="1200" i="1">
                  <a:solidFill>
                    <a:schemeClr val="tx1">
                      <a:lumMod val="85000"/>
                      <a:lumOff val="15000"/>
                    </a:schemeClr>
                  </a:solidFill>
                  <a:latin typeface="Arial" panose="020B0604020202020204" pitchFamily="34" charset="0"/>
                  <a:cs typeface="Arial" panose="020B0604020202020204" pitchFamily="34" charset="0"/>
                </a:rPr>
                <a:t>Resources to help individuals/ families buy and pay for their own homes.</a:t>
              </a:r>
            </a:p>
          </p:txBody>
        </p:sp>
      </p:grpSp>
      <p:grpSp>
        <p:nvGrpSpPr>
          <p:cNvPr id="35" name="Group 34">
            <a:extLst>
              <a:ext uri="{FF2B5EF4-FFF2-40B4-BE49-F238E27FC236}">
                <a16:creationId xmlns:a16="http://schemas.microsoft.com/office/drawing/2014/main" id="{715AC8F9-B0AA-4630-9E81-293E7509F01A}"/>
              </a:ext>
            </a:extLst>
          </p:cNvPr>
          <p:cNvGrpSpPr/>
          <p:nvPr/>
        </p:nvGrpSpPr>
        <p:grpSpPr>
          <a:xfrm>
            <a:off x="9494947" y="3100599"/>
            <a:ext cx="1477487" cy="1781539"/>
            <a:chOff x="10388643" y="3598969"/>
            <a:chExt cx="1477487" cy="1781539"/>
          </a:xfrm>
        </p:grpSpPr>
        <p:sp>
          <p:nvSpPr>
            <p:cNvPr id="23" name="Callout: Down Arrow 22">
              <a:extLst>
                <a:ext uri="{FF2B5EF4-FFF2-40B4-BE49-F238E27FC236}">
                  <a16:creationId xmlns:a16="http://schemas.microsoft.com/office/drawing/2014/main" id="{4ED07E87-F57F-4C46-B6A1-ED11EA7EB894}"/>
                </a:ext>
              </a:extLst>
            </p:cNvPr>
            <p:cNvSpPr/>
            <p:nvPr/>
          </p:nvSpPr>
          <p:spPr>
            <a:xfrm>
              <a:off x="10388643" y="3598969"/>
              <a:ext cx="1477487" cy="819841"/>
            </a:xfrm>
            <a:prstGeom prst="rect">
              <a:avLst/>
            </a:prstGeom>
            <a:solidFill>
              <a:srgbClr val="63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Arial" panose="020B0604020202020204" pitchFamily="34" charset="0"/>
                  <a:cs typeface="Arial" panose="020B0604020202020204" pitchFamily="34" charset="0"/>
                </a:rPr>
                <a:t>Housing Expense Assistance</a:t>
              </a:r>
            </a:p>
          </p:txBody>
        </p:sp>
        <p:sp>
          <p:nvSpPr>
            <p:cNvPr id="24" name="TextBox 23">
              <a:extLst>
                <a:ext uri="{FF2B5EF4-FFF2-40B4-BE49-F238E27FC236}">
                  <a16:creationId xmlns:a16="http://schemas.microsoft.com/office/drawing/2014/main" id="{07A2575D-485D-44BD-8D95-CA5D336B2D8B}"/>
                </a:ext>
              </a:extLst>
            </p:cNvPr>
            <p:cNvSpPr txBox="1"/>
            <p:nvPr/>
          </p:nvSpPr>
          <p:spPr>
            <a:xfrm>
              <a:off x="10398643" y="4583687"/>
              <a:ext cx="1467487" cy="796821"/>
            </a:xfrm>
            <a:prstGeom prst="rect">
              <a:avLst/>
            </a:prstGeom>
            <a:noFill/>
          </p:spPr>
          <p:txBody>
            <a:bodyPr wrap="square" lIns="0" tIns="0" rIns="0" bIns="0" rtlCol="0">
              <a:noAutofit/>
            </a:bodyPr>
            <a:lstStyle/>
            <a:p>
              <a:pPr>
                <a:lnSpc>
                  <a:spcPct val="110000"/>
                </a:lnSpc>
              </a:pPr>
              <a:r>
                <a:rPr lang="en-US" sz="1200" i="1">
                  <a:solidFill>
                    <a:schemeClr val="tx1">
                      <a:lumMod val="85000"/>
                      <a:lumOff val="15000"/>
                    </a:schemeClr>
                  </a:solidFill>
                  <a:latin typeface="Arial" panose="020B0604020202020204" pitchFamily="34" charset="0"/>
                  <a:cs typeface="Arial" panose="020B0604020202020204" pitchFamily="34" charset="0"/>
                </a:rPr>
                <a:t>Resources to help individuals/ families maintain healthy </a:t>
              </a:r>
              <a:br>
                <a:rPr lang="en-US" sz="1200" i="1">
                  <a:solidFill>
                    <a:schemeClr val="tx1">
                      <a:lumMod val="85000"/>
                      <a:lumOff val="15000"/>
                    </a:schemeClr>
                  </a:solidFill>
                  <a:latin typeface="Arial" panose="020B0604020202020204" pitchFamily="34" charset="0"/>
                  <a:cs typeface="Arial" panose="020B0604020202020204" pitchFamily="34" charset="0"/>
                </a:rPr>
              </a:br>
              <a:r>
                <a:rPr lang="en-US" sz="1200" i="1">
                  <a:solidFill>
                    <a:schemeClr val="tx1">
                      <a:lumMod val="85000"/>
                      <a:lumOff val="15000"/>
                    </a:schemeClr>
                  </a:solidFill>
                  <a:latin typeface="Arial" panose="020B0604020202020204" pitchFamily="34" charset="0"/>
                  <a:cs typeface="Arial" panose="020B0604020202020204" pitchFamily="34" charset="0"/>
                </a:rPr>
                <a:t>and safe housing.</a:t>
              </a:r>
            </a:p>
          </p:txBody>
        </p:sp>
      </p:grpSp>
      <p:pic>
        <p:nvPicPr>
          <p:cNvPr id="28" name="Picture 27" descr="Icon&#10;&#10;Description automatically generated">
            <a:extLst>
              <a:ext uri="{FF2B5EF4-FFF2-40B4-BE49-F238E27FC236}">
                <a16:creationId xmlns:a16="http://schemas.microsoft.com/office/drawing/2014/main" id="{883DFE21-7AC7-AD4A-850B-F2887F937FAE}"/>
              </a:ext>
            </a:extLst>
          </p:cNvPr>
          <p:cNvPicPr>
            <a:picLocks noChangeAspect="1"/>
          </p:cNvPicPr>
          <p:nvPr/>
        </p:nvPicPr>
        <p:blipFill>
          <a:blip r:embed="rId3"/>
          <a:stretch>
            <a:fillRect/>
          </a:stretch>
        </p:blipFill>
        <p:spPr>
          <a:xfrm>
            <a:off x="4306062" y="1707820"/>
            <a:ext cx="1546085" cy="1442243"/>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A40D3D26-397B-3345-B5C9-06149F2B502B}"/>
              </a:ext>
            </a:extLst>
          </p:cNvPr>
          <p:cNvPicPr>
            <a:picLocks noChangeAspect="1"/>
          </p:cNvPicPr>
          <p:nvPr/>
        </p:nvPicPr>
        <p:blipFill>
          <a:blip r:embed="rId4"/>
          <a:stretch>
            <a:fillRect/>
          </a:stretch>
        </p:blipFill>
        <p:spPr>
          <a:xfrm>
            <a:off x="1061198" y="1767249"/>
            <a:ext cx="1280557" cy="1194550"/>
          </a:xfrm>
          <a:prstGeom prst="rect">
            <a:avLst/>
          </a:prstGeom>
        </p:spPr>
      </p:pic>
      <p:pic>
        <p:nvPicPr>
          <p:cNvPr id="37" name="Picture 36" descr="Icon&#10;&#10;Description automatically generated">
            <a:extLst>
              <a:ext uri="{FF2B5EF4-FFF2-40B4-BE49-F238E27FC236}">
                <a16:creationId xmlns:a16="http://schemas.microsoft.com/office/drawing/2014/main" id="{255D419D-F442-CF4C-A5F9-2CF260F9118A}"/>
              </a:ext>
            </a:extLst>
          </p:cNvPr>
          <p:cNvPicPr>
            <a:picLocks noChangeAspect="1"/>
          </p:cNvPicPr>
          <p:nvPr/>
        </p:nvPicPr>
        <p:blipFill>
          <a:blip r:embed="rId5"/>
          <a:stretch>
            <a:fillRect/>
          </a:stretch>
        </p:blipFill>
        <p:spPr>
          <a:xfrm>
            <a:off x="9335522" y="1513099"/>
            <a:ext cx="1701800" cy="1587500"/>
          </a:xfrm>
          <a:prstGeom prst="rect">
            <a:avLst/>
          </a:prstGeom>
        </p:spPr>
      </p:pic>
      <p:pic>
        <p:nvPicPr>
          <p:cNvPr id="39" name="Picture 38" descr="Text, icon&#10;&#10;Description automatically generated">
            <a:extLst>
              <a:ext uri="{FF2B5EF4-FFF2-40B4-BE49-F238E27FC236}">
                <a16:creationId xmlns:a16="http://schemas.microsoft.com/office/drawing/2014/main" id="{FD1B8FD0-C8F4-A444-A301-479DA5A7D816}"/>
              </a:ext>
            </a:extLst>
          </p:cNvPr>
          <p:cNvPicPr>
            <a:picLocks noChangeAspect="1"/>
          </p:cNvPicPr>
          <p:nvPr/>
        </p:nvPicPr>
        <p:blipFill>
          <a:blip r:embed="rId6"/>
          <a:stretch>
            <a:fillRect/>
          </a:stretch>
        </p:blipFill>
        <p:spPr>
          <a:xfrm>
            <a:off x="7699782" y="1581925"/>
            <a:ext cx="1624429" cy="1515326"/>
          </a:xfrm>
          <a:prstGeom prst="rect">
            <a:avLst/>
          </a:prstGeom>
        </p:spPr>
      </p:pic>
      <p:pic>
        <p:nvPicPr>
          <p:cNvPr id="41" name="Picture 40" descr="Logo, icon&#10;&#10;Description automatically generated">
            <a:extLst>
              <a:ext uri="{FF2B5EF4-FFF2-40B4-BE49-F238E27FC236}">
                <a16:creationId xmlns:a16="http://schemas.microsoft.com/office/drawing/2014/main" id="{D90A8CD7-5B29-3741-AA31-2F80D28B4A49}"/>
              </a:ext>
            </a:extLst>
          </p:cNvPr>
          <p:cNvPicPr>
            <a:picLocks noChangeAspect="1"/>
          </p:cNvPicPr>
          <p:nvPr/>
        </p:nvPicPr>
        <p:blipFill>
          <a:blip r:embed="rId7"/>
          <a:stretch>
            <a:fillRect/>
          </a:stretch>
        </p:blipFill>
        <p:spPr>
          <a:xfrm>
            <a:off x="6009130" y="1662346"/>
            <a:ext cx="1556192" cy="1451672"/>
          </a:xfrm>
          <a:prstGeom prst="rect">
            <a:avLst/>
          </a:prstGeom>
        </p:spPr>
      </p:pic>
      <p:pic>
        <p:nvPicPr>
          <p:cNvPr id="43" name="Picture 42" descr="Icon&#10;&#10;Description automatically generated">
            <a:extLst>
              <a:ext uri="{FF2B5EF4-FFF2-40B4-BE49-F238E27FC236}">
                <a16:creationId xmlns:a16="http://schemas.microsoft.com/office/drawing/2014/main" id="{9F49B8FE-A9DC-934A-863A-1D0A2A76A5F4}"/>
              </a:ext>
            </a:extLst>
          </p:cNvPr>
          <p:cNvPicPr>
            <a:picLocks noChangeAspect="1"/>
          </p:cNvPicPr>
          <p:nvPr/>
        </p:nvPicPr>
        <p:blipFill>
          <a:blip r:embed="rId8"/>
          <a:stretch>
            <a:fillRect/>
          </a:stretch>
        </p:blipFill>
        <p:spPr>
          <a:xfrm>
            <a:off x="2652721" y="1667216"/>
            <a:ext cx="1521044" cy="1418884"/>
          </a:xfrm>
          <a:prstGeom prst="rect">
            <a:avLst/>
          </a:prstGeom>
        </p:spPr>
      </p:pic>
    </p:spTree>
    <p:extLst>
      <p:ext uri="{BB962C8B-B14F-4D97-AF65-F5344CB8AC3E}">
        <p14:creationId xmlns:p14="http://schemas.microsoft.com/office/powerpoint/2010/main" val="109342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title"/>
          </p:nvPr>
        </p:nvSpPr>
        <p:spPr>
          <a:xfrm>
            <a:off x="990600" y="495300"/>
            <a:ext cx="10569054" cy="842846"/>
          </a:xfrm>
        </p:spPr>
        <p:txBody>
          <a:bodyPr/>
          <a:lstStyle/>
          <a:p>
            <a:r>
              <a:rPr lang="en-US" b="1" dirty="0">
                <a:latin typeface="Arial"/>
                <a:cs typeface="Arial"/>
              </a:rPr>
              <a:t>Case Study: Nesika Illahee Apartments </a:t>
            </a:r>
            <a:endParaRPr lang="en-US" b="1" dirty="0"/>
          </a:p>
        </p:txBody>
      </p:sp>
      <p:pic>
        <p:nvPicPr>
          <p:cNvPr id="1026" name="Picture 2">
            <a:extLst>
              <a:ext uri="{FF2B5EF4-FFF2-40B4-BE49-F238E27FC236}">
                <a16:creationId xmlns:a16="http://schemas.microsoft.com/office/drawing/2014/main" id="{7EFB5443-9F21-4152-998E-7147520F5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879" y="1491038"/>
            <a:ext cx="3244490" cy="43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EF560CF6-7A12-4875-8ACB-16964737C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622" y="1491037"/>
            <a:ext cx="3244491" cy="43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698B0C91-E816-4F97-BD4D-FD8E59E852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3028" y="1491037"/>
            <a:ext cx="3028954" cy="43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EBD367F-1AC1-1041-8897-7167286FE983}"/>
              </a:ext>
            </a:extLst>
          </p:cNvPr>
          <p:cNvSpPr txBox="1"/>
          <p:nvPr/>
        </p:nvSpPr>
        <p:spPr>
          <a:xfrm>
            <a:off x="990600" y="6057900"/>
            <a:ext cx="1672253" cy="186783"/>
          </a:xfrm>
          <a:prstGeom prst="rect">
            <a:avLst/>
          </a:prstGeom>
          <a:noFill/>
        </p:spPr>
        <p:txBody>
          <a:bodyPr wrap="none" lIns="0" tIns="0" rIns="0" bIns="0" rtlCol="0">
            <a:noAutofit/>
          </a:bodyPr>
          <a:lstStyle/>
          <a:p>
            <a:r>
              <a:rPr lang="en-US" sz="1200" i="1">
                <a:solidFill>
                  <a:schemeClr val="tx1">
                    <a:lumMod val="65000"/>
                    <a:lumOff val="35000"/>
                  </a:schemeClr>
                </a:solidFill>
                <a:latin typeface="Arial" panose="020B0604020202020204" pitchFamily="34" charset="0"/>
                <a:cs typeface="Arial" panose="020B0604020202020204" pitchFamily="34" charset="0"/>
              </a:rPr>
              <a:t>Images source: CTSI </a:t>
            </a:r>
          </a:p>
        </p:txBody>
      </p:sp>
    </p:spTree>
    <p:extLst>
      <p:ext uri="{BB962C8B-B14F-4D97-AF65-F5344CB8AC3E}">
        <p14:creationId xmlns:p14="http://schemas.microsoft.com/office/powerpoint/2010/main" val="3389374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3" ma:contentTypeDescription="Create a new document." ma:contentTypeScope="" ma:versionID="12913e354cab0d559ab4622cb3b9ad0e">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2c26d0f2f4df13f201a6827b84c50e9c"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5D58FF-84E1-45A0-ADAB-C572FBD5857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E75F21E-66CF-41F0-8DE3-D602A66E1266}">
  <ds:schemaRefs>
    <ds:schemaRef ds:uri="http://schemas.microsoft.com/sharepoint/v3/contenttype/forms"/>
  </ds:schemaRefs>
</ds:datastoreItem>
</file>

<file path=customXml/itemProps3.xml><?xml version="1.0" encoding="utf-8"?>
<ds:datastoreItem xmlns:ds="http://schemas.openxmlformats.org/officeDocument/2006/customXml" ds:itemID="{D59EAF45-D46D-4683-9609-C0C27B1F4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1424</Words>
  <Application>Microsoft Macintosh PowerPoint</Application>
  <PresentationFormat>Widescreen</PresentationFormat>
  <Paragraphs>64</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Light</vt:lpstr>
      <vt:lpstr>Palatino Linotype</vt:lpstr>
      <vt:lpstr>Office Theme</vt:lpstr>
      <vt:lpstr>GRADE 6  Housing</vt:lpstr>
      <vt:lpstr>Siletz homelands</vt:lpstr>
      <vt:lpstr>Siletz Housing </vt:lpstr>
      <vt:lpstr>Housing Challenges</vt:lpstr>
      <vt:lpstr>Siletz Tribal Housing Department: Mission</vt:lpstr>
      <vt:lpstr>STHD Housing Help</vt:lpstr>
      <vt:lpstr>Case Study: Nesika Illahee Apartments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Valerie Brodnikova</cp:lastModifiedBy>
  <cp:revision>13</cp:revision>
  <dcterms:created xsi:type="dcterms:W3CDTF">2019-04-26T16:05:13Z</dcterms:created>
  <dcterms:modified xsi:type="dcterms:W3CDTF">2022-04-12T22:36:50Z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