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56" r:id="rId5"/>
    <p:sldId id="302" r:id="rId6"/>
    <p:sldId id="262" r:id="rId7"/>
    <p:sldId id="268" r:id="rId8"/>
    <p:sldId id="264" r:id="rId9"/>
    <p:sldId id="313" r:id="rId10"/>
    <p:sldId id="304" r:id="rId11"/>
    <p:sldId id="289" r:id="rId12"/>
    <p:sldId id="309" r:id="rId13"/>
    <p:sldId id="310" r:id="rId14"/>
    <p:sldId id="311" r:id="rId15"/>
    <p:sldId id="305" r:id="rId16"/>
    <p:sldId id="30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24" userDrawn="1">
          <p15:clr>
            <a:srgbClr val="A4A3A4"/>
          </p15:clr>
        </p15:guide>
        <p15:guide id="3" pos="7056" userDrawn="1">
          <p15:clr>
            <a:srgbClr val="A4A3A4"/>
          </p15:clr>
        </p15:guide>
        <p15:guide id="4" orient="horz" pos="1944" userDrawn="1">
          <p15:clr>
            <a:srgbClr val="A4A3A4"/>
          </p15:clr>
        </p15:guide>
        <p15:guide id="5" orient="horz" pos="3264" userDrawn="1">
          <p15:clr>
            <a:srgbClr val="A4A3A4"/>
          </p15:clr>
        </p15:guide>
        <p15:guide id="6" orient="horz" pos="3120" userDrawn="1">
          <p15:clr>
            <a:srgbClr val="A4A3A4"/>
          </p15:clr>
        </p15:guide>
        <p15:guide id="7" orient="horz"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FC84A5-00C8-7FBB-22BB-CE69FC53BBBD}" name="Valerie Brodnikova" initials="VB" userId="S::valerie.brodnikova@ednw.org::8cc92941-ad6a-4ef3-bb01-a71e95f3817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ne Walther" initials="JW" lastIdx="11" clrIdx="0">
    <p:extLst>
      <p:ext uri="{19B8F6BF-5375-455C-9EA6-DF929625EA0E}">
        <p15:presenceInfo xmlns:p15="http://schemas.microsoft.com/office/powerpoint/2012/main" userId="Jane Walther" providerId="None"/>
      </p:ext>
    </p:extLst>
  </p:cmAuthor>
  <p:cmAuthor id="2" name="Nick Viles" initials="NV" lastIdx="1" clrIdx="1">
    <p:extLst>
      <p:ext uri="{19B8F6BF-5375-455C-9EA6-DF929625EA0E}">
        <p15:presenceInfo xmlns:p15="http://schemas.microsoft.com/office/powerpoint/2012/main" userId="S::nickv@ctsi.nsn.us::917d333d-4359-443a-97bf-69681caf71f1" providerId="AD"/>
      </p:ext>
    </p:extLst>
  </p:cmAuthor>
  <p:cmAuthor id="3" name="Erich Stiefvater" initials="ES" lastIdx="1" clrIdx="2">
    <p:extLst>
      <p:ext uri="{19B8F6BF-5375-455C-9EA6-DF929625EA0E}">
        <p15:presenceInfo xmlns:p15="http://schemas.microsoft.com/office/powerpoint/2012/main" userId="Erich Stiefva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365E"/>
    <a:srgbClr val="2C6754"/>
    <a:srgbClr val="63A49F"/>
    <a:srgbClr val="1B73B9"/>
    <a:srgbClr val="252525"/>
    <a:srgbClr val="587A36"/>
    <a:srgbClr val="8017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57D497-1A31-4738-ADD4-6EE18257020E}" v="45" dt="2022-08-09T00:31:14.136"/>
    <p1510:client id="{2746C312-80E8-46A4-9A22-E634FFB07491}" v="3" dt="2022-08-08T23:43:53.802"/>
    <p1510:client id="{B4D726AA-AF9A-4DE4-88C8-F3156ABB093D}" v="1" dt="2022-08-08T18:50:22.7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35"/>
    <p:restoredTop sz="66667" autoAdjust="0"/>
  </p:normalViewPr>
  <p:slideViewPr>
    <p:cSldViewPr snapToGrid="0">
      <p:cViewPr varScale="1">
        <p:scale>
          <a:sx n="66" d="100"/>
          <a:sy n="66" d="100"/>
        </p:scale>
        <p:origin x="126" y="60"/>
      </p:cViewPr>
      <p:guideLst>
        <p:guide pos="624"/>
        <p:guide pos="7056"/>
        <p:guide orient="horz" pos="1944"/>
        <p:guide orient="horz" pos="3264"/>
        <p:guide orient="horz" pos="3120"/>
        <p:guide orient="horz"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cken Reed" userId="7b3f7b2f-f476-4ceb-8f84-0edb7d0770c3" providerId="ADAL" clId="{B4D726AA-AF9A-4DE4-88C8-F3156ABB093D}"/>
    <pc:docChg chg="custSel modSld">
      <pc:chgData name="Bracken Reed" userId="7b3f7b2f-f476-4ceb-8f84-0edb7d0770c3" providerId="ADAL" clId="{B4D726AA-AF9A-4DE4-88C8-F3156ABB093D}" dt="2022-08-08T18:50:12.993" v="47" actId="20577"/>
      <pc:docMkLst>
        <pc:docMk/>
      </pc:docMkLst>
      <pc:sldChg chg="modSp mod">
        <pc:chgData name="Bracken Reed" userId="7b3f7b2f-f476-4ceb-8f84-0edb7d0770c3" providerId="ADAL" clId="{B4D726AA-AF9A-4DE4-88C8-F3156ABB093D}" dt="2022-08-08T18:46:51.088" v="5" actId="20577"/>
        <pc:sldMkLst>
          <pc:docMk/>
          <pc:sldMk cId="3211581186" sldId="264"/>
        </pc:sldMkLst>
        <pc:spChg chg="mod">
          <ac:chgData name="Bracken Reed" userId="7b3f7b2f-f476-4ceb-8f84-0edb7d0770c3" providerId="ADAL" clId="{B4D726AA-AF9A-4DE4-88C8-F3156ABB093D}" dt="2022-08-08T18:46:51.088" v="5" actId="20577"/>
          <ac:spMkLst>
            <pc:docMk/>
            <pc:sldMk cId="3211581186" sldId="264"/>
            <ac:spMk id="4" creationId="{2522A6D6-F324-DE0B-7A24-D0B5223F01D9}"/>
          </ac:spMkLst>
        </pc:spChg>
      </pc:sldChg>
      <pc:sldChg chg="modSp mod">
        <pc:chgData name="Bracken Reed" userId="7b3f7b2f-f476-4ceb-8f84-0edb7d0770c3" providerId="ADAL" clId="{B4D726AA-AF9A-4DE4-88C8-F3156ABB093D}" dt="2022-08-08T18:48:35.393" v="10" actId="20577"/>
        <pc:sldMkLst>
          <pc:docMk/>
          <pc:sldMk cId="1620502857" sldId="289"/>
        </pc:sldMkLst>
        <pc:graphicFrameChg chg="modGraphic">
          <ac:chgData name="Bracken Reed" userId="7b3f7b2f-f476-4ceb-8f84-0edb7d0770c3" providerId="ADAL" clId="{B4D726AA-AF9A-4DE4-88C8-F3156ABB093D}" dt="2022-08-08T18:48:35.393" v="10" actId="20577"/>
          <ac:graphicFrameMkLst>
            <pc:docMk/>
            <pc:sldMk cId="1620502857" sldId="289"/>
            <ac:graphicFrameMk id="8" creationId="{0866B55A-3FC3-4603-A531-6FD195056CBC}"/>
          </ac:graphicFrameMkLst>
        </pc:graphicFrameChg>
      </pc:sldChg>
      <pc:sldChg chg="modSp mod">
        <pc:chgData name="Bracken Reed" userId="7b3f7b2f-f476-4ceb-8f84-0edb7d0770c3" providerId="ADAL" clId="{B4D726AA-AF9A-4DE4-88C8-F3156ABB093D}" dt="2022-08-08T18:50:12.993" v="47" actId="20577"/>
        <pc:sldMkLst>
          <pc:docMk/>
          <pc:sldMk cId="1872882014" sldId="305"/>
        </pc:sldMkLst>
        <pc:graphicFrameChg chg="modGraphic">
          <ac:chgData name="Bracken Reed" userId="7b3f7b2f-f476-4ceb-8f84-0edb7d0770c3" providerId="ADAL" clId="{B4D726AA-AF9A-4DE4-88C8-F3156ABB093D}" dt="2022-08-08T18:50:12.993" v="47" actId="20577"/>
          <ac:graphicFrameMkLst>
            <pc:docMk/>
            <pc:sldMk cId="1872882014" sldId="305"/>
            <ac:graphicFrameMk id="16" creationId="{752277DC-6611-46DB-A291-6D21A66443E5}"/>
          </ac:graphicFrameMkLst>
        </pc:graphicFrameChg>
      </pc:sldChg>
      <pc:sldChg chg="delSp mod">
        <pc:chgData name="Bracken Reed" userId="7b3f7b2f-f476-4ceb-8f84-0edb7d0770c3" providerId="ADAL" clId="{B4D726AA-AF9A-4DE4-88C8-F3156ABB093D}" dt="2022-08-08T18:48:02.720" v="6" actId="21"/>
        <pc:sldMkLst>
          <pc:docMk/>
          <pc:sldMk cId="1952055966" sldId="313"/>
        </pc:sldMkLst>
        <pc:spChg chg="del">
          <ac:chgData name="Bracken Reed" userId="7b3f7b2f-f476-4ceb-8f84-0edb7d0770c3" providerId="ADAL" clId="{B4D726AA-AF9A-4DE4-88C8-F3156ABB093D}" dt="2022-08-08T18:48:02.720" v="6" actId="21"/>
          <ac:spMkLst>
            <pc:docMk/>
            <pc:sldMk cId="1952055966" sldId="313"/>
            <ac:spMk id="8" creationId="{F1DBD029-01DC-4E5B-9598-7B859EEEBB98}"/>
          </ac:spMkLst>
        </pc:spChg>
      </pc:sldChg>
    </pc:docChg>
  </pc:docChgLst>
  <pc:docChgLst>
    <pc:chgData name="Erich Stiefvater" userId="e3459fa7-9634-4f10-95ad-ffef91f6d884" providerId="ADAL" clId="{1D57D497-1A31-4738-ADD4-6EE18257020E}"/>
    <pc:docChg chg="modSld">
      <pc:chgData name="Erich Stiefvater" userId="e3459fa7-9634-4f10-95ad-ffef91f6d884" providerId="ADAL" clId="{1D57D497-1A31-4738-ADD4-6EE18257020E}" dt="2022-08-09T00:33:45.492" v="59" actId="20577"/>
      <pc:docMkLst>
        <pc:docMk/>
      </pc:docMkLst>
      <pc:sldChg chg="modNotesTx">
        <pc:chgData name="Erich Stiefvater" userId="e3459fa7-9634-4f10-95ad-ffef91f6d884" providerId="ADAL" clId="{1D57D497-1A31-4738-ADD4-6EE18257020E}" dt="2022-08-09T00:26:00.061" v="10" actId="6549"/>
        <pc:sldMkLst>
          <pc:docMk/>
          <pc:sldMk cId="1599904963" sldId="262"/>
        </pc:sldMkLst>
      </pc:sldChg>
      <pc:sldChg chg="modNotesTx">
        <pc:chgData name="Erich Stiefvater" userId="e3459fa7-9634-4f10-95ad-ffef91f6d884" providerId="ADAL" clId="{1D57D497-1A31-4738-ADD4-6EE18257020E}" dt="2022-08-09T00:26:58.876" v="11"/>
        <pc:sldMkLst>
          <pc:docMk/>
          <pc:sldMk cId="3211581186" sldId="264"/>
        </pc:sldMkLst>
      </pc:sldChg>
      <pc:sldChg chg="modNotesTx">
        <pc:chgData name="Erich Stiefvater" userId="e3459fa7-9634-4f10-95ad-ffef91f6d884" providerId="ADAL" clId="{1D57D497-1A31-4738-ADD4-6EE18257020E}" dt="2022-08-09T00:31:14.136" v="51" actId="20577"/>
        <pc:sldMkLst>
          <pc:docMk/>
          <pc:sldMk cId="2338775376" sldId="304"/>
        </pc:sldMkLst>
      </pc:sldChg>
      <pc:sldChg chg="modNotesTx">
        <pc:chgData name="Erich Stiefvater" userId="e3459fa7-9634-4f10-95ad-ffef91f6d884" providerId="ADAL" clId="{1D57D497-1A31-4738-ADD4-6EE18257020E}" dt="2022-08-09T00:33:45.492" v="59" actId="20577"/>
        <pc:sldMkLst>
          <pc:docMk/>
          <pc:sldMk cId="4156518012" sldId="306"/>
        </pc:sldMkLst>
      </pc:sldChg>
      <pc:sldChg chg="addSp modSp mod modNotesTx">
        <pc:chgData name="Erich Stiefvater" userId="e3459fa7-9634-4f10-95ad-ffef91f6d884" providerId="ADAL" clId="{1D57D497-1A31-4738-ADD4-6EE18257020E}" dt="2022-08-09T00:27:19.440" v="12"/>
        <pc:sldMkLst>
          <pc:docMk/>
          <pc:sldMk cId="1952055966" sldId="313"/>
        </pc:sldMkLst>
        <pc:spChg chg="mod">
          <ac:chgData name="Erich Stiefvater" userId="e3459fa7-9634-4f10-95ad-ffef91f6d884" providerId="ADAL" clId="{1D57D497-1A31-4738-ADD4-6EE18257020E}" dt="2022-08-08T23:46:43.731" v="1" actId="6549"/>
          <ac:spMkLst>
            <pc:docMk/>
            <pc:sldMk cId="1952055966" sldId="313"/>
            <ac:spMk id="3" creationId="{2D3312DF-8CC4-BF91-D0C1-AB810CEA25C5}"/>
          </ac:spMkLst>
        </pc:spChg>
        <pc:spChg chg="add mod">
          <ac:chgData name="Erich Stiefvater" userId="e3459fa7-9634-4f10-95ad-ffef91f6d884" providerId="ADAL" clId="{1D57D497-1A31-4738-ADD4-6EE18257020E}" dt="2022-08-08T23:47:46.130" v="8" actId="12788"/>
          <ac:spMkLst>
            <pc:docMk/>
            <pc:sldMk cId="1952055966" sldId="313"/>
            <ac:spMk id="4" creationId="{B018DA6D-3677-C693-56EA-AF52F1A77ED0}"/>
          </ac:spMkLst>
        </pc:spChg>
        <pc:picChg chg="mod">
          <ac:chgData name="Erich Stiefvater" userId="e3459fa7-9634-4f10-95ad-ffef91f6d884" providerId="ADAL" clId="{1D57D497-1A31-4738-ADD4-6EE18257020E}" dt="2022-08-08T23:47:46.130" v="8" actId="12788"/>
          <ac:picMkLst>
            <pc:docMk/>
            <pc:sldMk cId="1952055966" sldId="313"/>
            <ac:picMk id="7" creationId="{91EDBDDB-8050-1EE8-F90F-8699C528C7E6}"/>
          </ac:picMkLst>
        </pc:picChg>
      </pc:sldChg>
    </pc:docChg>
  </pc:docChgLst>
  <pc:docChgLst>
    <pc:chgData name="Erich Stiefvater" userId="S::erich.stiefvater@ednw.org::e3459fa7-9634-4f10-95ad-ffef91f6d884" providerId="AD" clId="Web-{2746C312-80E8-46A4-9A22-E634FFB07491}"/>
    <pc:docChg chg="modSld">
      <pc:chgData name="Erich Stiefvater" userId="S::erich.stiefvater@ednw.org::e3459fa7-9634-4f10-95ad-ffef91f6d884" providerId="AD" clId="Web-{2746C312-80E8-46A4-9A22-E634FFB07491}" dt="2022-08-08T23:43:53.802" v="2" actId="20577"/>
      <pc:docMkLst>
        <pc:docMk/>
      </pc:docMkLst>
      <pc:sldChg chg="modSp">
        <pc:chgData name="Erich Stiefvater" userId="S::erich.stiefvater@ednw.org::e3459fa7-9634-4f10-95ad-ffef91f6d884" providerId="AD" clId="Web-{2746C312-80E8-46A4-9A22-E634FFB07491}" dt="2022-08-08T23:43:53.802" v="2" actId="20577"/>
        <pc:sldMkLst>
          <pc:docMk/>
          <pc:sldMk cId="1952055966" sldId="313"/>
        </pc:sldMkLst>
        <pc:spChg chg="mod">
          <ac:chgData name="Erich Stiefvater" userId="S::erich.stiefvater@ednw.org::e3459fa7-9634-4f10-95ad-ffef91f6d884" providerId="AD" clId="Web-{2746C312-80E8-46A4-9A22-E634FFB07491}" dt="2022-08-08T23:43:53.802" v="2" actId="20577"/>
          <ac:spMkLst>
            <pc:docMk/>
            <pc:sldMk cId="1952055966" sldId="313"/>
            <ac:spMk id="3" creationId="{2D3312DF-8CC4-BF91-D0C1-AB810CEA25C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382A92-59A2-E94B-B4EA-B716E7EC92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7B4F-E01A-8E48-AE41-D99831DA8168}" type="datetimeFigureOut">
              <a:rPr lang="en-US" smtClean="0"/>
              <a:t>8/8/2022</a:t>
            </a:fld>
            <a:endParaRPr lang="en-US"/>
          </a:p>
        </p:txBody>
      </p:sp>
      <p:sp>
        <p:nvSpPr>
          <p:cNvPr id="4" name="Footer Placeholder 3">
            <a:extLst>
              <a:ext uri="{FF2B5EF4-FFF2-40B4-BE49-F238E27FC236}">
                <a16:creationId xmlns:a16="http://schemas.microsoft.com/office/drawing/2014/main" id="{2204165A-990F-9844-AF2A-DD27509DE9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E7ED6E-E692-6041-9AB1-996572A88E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42280-914E-1748-9B19-DA3CE3AA6D5C}" type="slidenum">
              <a:rPr lang="en-US" smtClean="0"/>
              <a:t>‹#›</a:t>
            </a:fld>
            <a:endParaRPr lang="en-US"/>
          </a:p>
        </p:txBody>
      </p:sp>
      <p:sp>
        <p:nvSpPr>
          <p:cNvPr id="6" name="Header Placeholder 5">
            <a:extLst>
              <a:ext uri="{FF2B5EF4-FFF2-40B4-BE49-F238E27FC236}">
                <a16:creationId xmlns:a16="http://schemas.microsoft.com/office/drawing/2014/main" id="{BC620CE9-E83C-274A-9319-3CED6B8740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15811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516DC-1FBC-D842-A341-EBAE3AF8F51A}" type="datetimeFigureOut">
              <a:rPr lang="en-US" smtClean="0"/>
              <a:t>8/8/2022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32032-1F54-7041-8EED-BD6D0B7813DA}" type="slidenum">
              <a:rPr lang="en-US" smtClean="0"/>
              <a:t>‹#›</a:t>
            </a:fld>
            <a:endParaRPr lang="en-US"/>
          </a:p>
        </p:txBody>
      </p:sp>
    </p:spTree>
    <p:extLst>
      <p:ext uri="{BB962C8B-B14F-4D97-AF65-F5344CB8AC3E}">
        <p14:creationId xmlns:p14="http://schemas.microsoft.com/office/powerpoint/2010/main" val="325684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a:t>
            </a:fld>
            <a:endParaRPr lang="en-US"/>
          </a:p>
        </p:txBody>
      </p:sp>
    </p:spTree>
    <p:extLst>
      <p:ext uri="{BB962C8B-B14F-4D97-AF65-F5344CB8AC3E}">
        <p14:creationId xmlns:p14="http://schemas.microsoft.com/office/powerpoint/2010/main" val="2749079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1418FE-01CD-4199-9FA9-F0C154A6F49D}" type="slidenum">
              <a:rPr lang="en-US" smtClean="0"/>
              <a:t>2</a:t>
            </a:fld>
            <a:endParaRPr lang="en-US"/>
          </a:p>
        </p:txBody>
      </p:sp>
    </p:spTree>
    <p:extLst>
      <p:ext uri="{BB962C8B-B14F-4D97-AF65-F5344CB8AC3E}">
        <p14:creationId xmlns:p14="http://schemas.microsoft.com/office/powerpoint/2010/main" val="1757951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FFFFFF"/>
                </a:solidFill>
                <a:effectLst/>
                <a:latin typeface="Arial" panose="020B0604020202020204" pitchFamily="34" charset="0"/>
              </a:rPr>
              <a:t>Siletz ancestors come from many different groups of Native American people from across what is now Western Oregon, Northern California, and Southwest Washington. Beginning in the mid-1850s, the U.S. government forcibly removed dozens of these groups from their ancestral homelands and concentrated them on the 1.1-million-acre Coast (Siletz) Reservation, a large strip of land that initially encompassed close to a third of the Oregon coastline. </a:t>
            </a:r>
            <a:endParaRPr lang="en-US" dirty="0"/>
          </a:p>
        </p:txBody>
      </p:sp>
      <p:sp>
        <p:nvSpPr>
          <p:cNvPr id="4" name="Slide Number Placeholder 3"/>
          <p:cNvSpPr>
            <a:spLocks noGrp="1"/>
          </p:cNvSpPr>
          <p:nvPr>
            <p:ph type="sldNum" sz="quarter" idx="5"/>
          </p:nvPr>
        </p:nvSpPr>
        <p:spPr/>
        <p:txBody>
          <a:bodyPr/>
          <a:lstStyle/>
          <a:p>
            <a:fld id="{F91418FE-01CD-4199-9FA9-F0C154A6F49D}" type="slidenum">
              <a:rPr lang="en-US" smtClean="0"/>
              <a:t>3</a:t>
            </a:fld>
            <a:endParaRPr lang="en-US"/>
          </a:p>
        </p:txBody>
      </p:sp>
    </p:spTree>
    <p:extLst>
      <p:ext uri="{BB962C8B-B14F-4D97-AF65-F5344CB8AC3E}">
        <p14:creationId xmlns:p14="http://schemas.microsoft.com/office/powerpoint/2010/main" val="3669131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Arial" panose="020B0604020202020204" pitchFamily="34" charset="0"/>
              </a:rPr>
              <a:t>Over time, the federal government abandoned its promise to secure a “permanent home” for the people removed to Siletz and instead bowed to the demands of settlers and business interests to reduce the size of the reservation. Within 20 years of its establishment in 1855, the government had reduced the Coast (Siletz) Reservation by more than 80 percent—first in 1865 by an illegal presidential executive order that opened a 200,000-acre tract of land centered on Yaquina Bay and then by an act of Congress in 1875 that removed an additional 700,000 acres (two-thirds of the original reservation).</a:t>
            </a:r>
            <a:endParaRPr lang="en-US" b="0" i="0" dirty="0">
              <a:solidFill>
                <a:srgbClr val="FFFFFF"/>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91418FE-01CD-4199-9FA9-F0C154A6F49D}" type="slidenum">
              <a:rPr lang="en-US" smtClean="0"/>
              <a:t>5</a:t>
            </a:fld>
            <a:endParaRPr lang="en-US"/>
          </a:p>
        </p:txBody>
      </p:sp>
    </p:spTree>
    <p:extLst>
      <p:ext uri="{BB962C8B-B14F-4D97-AF65-F5344CB8AC3E}">
        <p14:creationId xmlns:p14="http://schemas.microsoft.com/office/powerpoint/2010/main" val="528727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In 1887, Congress passed the General Allotment Act, also known as the Dawes Act after its main proponent, Senator Henry L. Dawes of Massachusetts. The Act authorized the president (through the Department of the Interior’s Indian Office, later renamed the Bureau of Indian Affairs in the 1940s) to break up Native American Tribal landholdings into individual parcels, called “allotments,” that would be distributed to Native American individuals and heads of families. Any remaining Tribal land not allotted to Tribal members would then be deemed “surplus” and could be made available for sale to non-Native settlers and commercial interests. Proponents of allotment justified the Act by arguing that issuing Native people individual tracts of land would aid in the federal project of assimilation. They claimed that forcing Native people to own and manage land individually would break up Tribal ties and integrate Native people into the American economy as self-sufficient farmers and ranchers. </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6</a:t>
            </a:fld>
            <a:endParaRPr lang="en-US"/>
          </a:p>
        </p:txBody>
      </p:sp>
    </p:spTree>
    <p:extLst>
      <p:ext uri="{BB962C8B-B14F-4D97-AF65-F5344CB8AC3E}">
        <p14:creationId xmlns:p14="http://schemas.microsoft.com/office/powerpoint/2010/main" val="3940692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While allotment was a nationwide initiative, the way that it played out on </a:t>
            </a:r>
            <a:r>
              <a:rPr lang="en-US" b="0" i="0" dirty="0" err="1">
                <a:effectLst/>
                <a:latin typeface="Arial" panose="020B0604020202020204" pitchFamily="34" charset="0"/>
              </a:rPr>
              <a:t>individ-ual</a:t>
            </a:r>
            <a:r>
              <a:rPr lang="en-US" b="0" i="0" dirty="0">
                <a:effectLst/>
                <a:latin typeface="Arial" panose="020B0604020202020204" pitchFamily="34" charset="0"/>
              </a:rPr>
              <a:t> reservations depended greatly on local context, including such factors as the goals of the local Indian agent, attitudes of the surrounding settler community, the value and desirability of reservation land to settlers, as well as the history and experiences of Native people with the government and its promises. At Siletz, the desirability of priceless acres of old-growth timber on the reservation played a key role in motivating federal officials to use allotment to gain as much reservation land as possible—even pushing Congress to create new ways to siphon off Indian land holdings. Those methods would eventually be used on other reservations, as well.</a:t>
            </a:r>
          </a:p>
          <a:p>
            <a:endParaRPr lang="en-US" b="0" i="0" dirty="0">
              <a:effectLst/>
              <a:latin typeface="Arial" panose="020B0604020202020204" pitchFamily="34" charset="0"/>
            </a:endParaRPr>
          </a:p>
          <a:p>
            <a:pPr algn="l"/>
            <a:r>
              <a:rPr lang="en-US" b="0" i="0" dirty="0">
                <a:solidFill>
                  <a:srgbClr val="FFFFFF"/>
                </a:solidFill>
                <a:effectLst/>
                <a:latin typeface="Arial" panose="020B0604020202020204" pitchFamily="34" charset="0"/>
              </a:rPr>
              <a:t>Allotment at Siletz began in 1891 with the arrival of special allotting agent J.S. </a:t>
            </a:r>
            <a:r>
              <a:rPr lang="en-US" b="0" i="0" dirty="0" err="1">
                <a:solidFill>
                  <a:srgbClr val="FFFFFF"/>
                </a:solidFill>
                <a:effectLst/>
                <a:latin typeface="Arial" panose="020B0604020202020204" pitchFamily="34" charset="0"/>
              </a:rPr>
              <a:t>Mayhugh</a:t>
            </a:r>
            <a:r>
              <a:rPr lang="en-US" b="0" i="0" dirty="0">
                <a:solidFill>
                  <a:srgbClr val="FFFFFF"/>
                </a:solidFill>
                <a:effectLst/>
                <a:latin typeface="Arial" panose="020B0604020202020204" pitchFamily="34" charset="0"/>
              </a:rPr>
              <a:t>. Many of the Tribal people </a:t>
            </a:r>
            <a:r>
              <a:rPr lang="en-US" b="0" i="0" dirty="0" err="1">
                <a:solidFill>
                  <a:srgbClr val="FFFFFF"/>
                </a:solidFill>
                <a:effectLst/>
                <a:latin typeface="Arial" panose="020B0604020202020204" pitchFamily="34" charset="0"/>
              </a:rPr>
              <a:t>Mayhugh</a:t>
            </a:r>
            <a:r>
              <a:rPr lang="en-US" b="0" i="0" dirty="0">
                <a:solidFill>
                  <a:srgbClr val="FFFFFF"/>
                </a:solidFill>
                <a:effectLst/>
                <a:latin typeface="Arial" panose="020B0604020202020204" pitchFamily="34" charset="0"/>
              </a:rPr>
              <a:t> first encountered seemed open to the idea of allotment. Several of the treaties that Siletz people had signed in the 1850s had provisions allowing agents to allot individual tracts of lands on the reservation, so some Native leaders had been living on their own parcels for </a:t>
            </a:r>
            <a:endParaRPr lang="en-US" b="0" i="0" dirty="0">
              <a:solidFill>
                <a:srgbClr val="FFFFFF"/>
              </a:solidFill>
              <a:effectLst/>
              <a:latin typeface="Segoe UI" panose="020B0502040204020203" pitchFamily="34" charset="0"/>
            </a:endParaRPr>
          </a:p>
          <a:p>
            <a:pPr algn="l"/>
            <a:r>
              <a:rPr lang="en-US" b="0" i="0" dirty="0">
                <a:solidFill>
                  <a:srgbClr val="FFFFFF"/>
                </a:solidFill>
                <a:effectLst/>
                <a:latin typeface="Arial" panose="020B0604020202020204" pitchFamily="34" charset="0"/>
              </a:rPr>
              <a:t>decades. A bigger appeal was a deep distrust of federal officials fueled by the illegal reservation reductions of the 1860s and 1870s. Many people at Siletz feared that it was only a matter of time before the government would eliminate the rest of the reservation, and they saw getting individual land title as a way to hold onto at least a piece of what they had been promised.</a:t>
            </a:r>
            <a:endParaRPr lang="en-US" b="0" i="0" dirty="0">
              <a:solidFill>
                <a:srgbClr val="FFFFFF"/>
              </a:solidFill>
              <a:effectLst/>
              <a:latin typeface="Segoe UI" panose="020B0502040204020203" pitchFamily="34" charset="0"/>
            </a:endParaRPr>
          </a:p>
          <a:p>
            <a:endParaRPr lang="en-US" b="0" i="0" dirty="0">
              <a:effectLst/>
              <a:latin typeface="Arial" panose="020B0604020202020204" pitchFamily="34" charset="0"/>
            </a:endParaRPr>
          </a:p>
          <a:p>
            <a:r>
              <a:rPr lang="en-US" b="0" i="0" dirty="0">
                <a:effectLst/>
                <a:latin typeface="Arial" panose="020B0604020202020204" pitchFamily="34" charset="0"/>
              </a:rPr>
              <a:t>It didn’t take long for Tribal people to realize that the promises of allotment were just as compromised as the promises of a permanent reservation. Federal officials initially announced that they would issue 40-acre allotments, only half of the amount promised in the Dawes Act, relenting to the full 80 acres only after a vigorous protest from Native people. When it came time to actually issue the allotments, however, Siletz people found themselves cut off from the most desirable land. The Indian agent at Siletz insisted on reserving large sections of the best and most productive farmland, claiming that the land was necessary to support the agency boarding school. When Tribal people and </a:t>
            </a:r>
            <a:r>
              <a:rPr lang="en-US" b="0" i="0" dirty="0" err="1">
                <a:effectLst/>
                <a:latin typeface="Arial" panose="020B0604020202020204" pitchFamily="34" charset="0"/>
              </a:rPr>
              <a:t>Mayhugh</a:t>
            </a:r>
            <a:r>
              <a:rPr lang="en-US" b="0" i="0" dirty="0">
                <a:effectLst/>
                <a:latin typeface="Arial" panose="020B0604020202020204" pitchFamily="34" charset="0"/>
              </a:rPr>
              <a:t> objected, the Indian agent convinced the Indian Office to replace </a:t>
            </a:r>
            <a:r>
              <a:rPr lang="en-US" b="0" i="0" dirty="0" err="1">
                <a:effectLst/>
                <a:latin typeface="Arial" panose="020B0604020202020204" pitchFamily="34" charset="0"/>
              </a:rPr>
              <a:t>Mayhugh</a:t>
            </a:r>
            <a:r>
              <a:rPr lang="en-US" b="0" i="0" dirty="0">
                <a:effectLst/>
                <a:latin typeface="Arial" panose="020B0604020202020204" pitchFamily="34" charset="0"/>
              </a:rPr>
              <a:t> with a different allotment agent. To make matters worse, poor surveys and other legal confusions plagued the process. In the end, some allotments seem to have been issued haphazardly on isolated and difficult to reach terrain or steep hillsides unsuitable for habitation.</a:t>
            </a:r>
          </a:p>
          <a:p>
            <a:endParaRPr lang="en-US" b="0" i="0" dirty="0">
              <a:effectLst/>
              <a:latin typeface="Arial" panose="020B0604020202020204" pitchFamily="34" charset="0"/>
            </a:endParaRPr>
          </a:p>
          <a:p>
            <a:pPr algn="l"/>
            <a:r>
              <a:rPr lang="en-US" b="0" i="0" dirty="0">
                <a:solidFill>
                  <a:srgbClr val="FFFFFF"/>
                </a:solidFill>
                <a:effectLst/>
                <a:latin typeface="Arial" panose="020B0604020202020204" pitchFamily="34" charset="0"/>
              </a:rPr>
              <a:t>From the perspective of Siletz people, this parade of allotment agents, disputes over the best land, and shifting expectations combined into a tangled mess of conflicting messages and disappointment. By the time </a:t>
            </a:r>
            <a:r>
              <a:rPr lang="en-US" b="0" i="0" dirty="0" err="1">
                <a:solidFill>
                  <a:srgbClr val="FFFFFF"/>
                </a:solidFill>
                <a:effectLst/>
                <a:latin typeface="Arial" panose="020B0604020202020204" pitchFamily="34" charset="0"/>
              </a:rPr>
              <a:t>Mayhugh</a:t>
            </a:r>
            <a:r>
              <a:rPr lang="en-US" b="0" i="0" dirty="0">
                <a:solidFill>
                  <a:srgbClr val="FFFFFF"/>
                </a:solidFill>
                <a:effectLst/>
                <a:latin typeface="Arial" panose="020B0604020202020204" pitchFamily="34" charset="0"/>
              </a:rPr>
              <a:t> was replaced, he had already promised a large number of allotments to Native people, only for his replacement to reject those allotments that included the most desirable locations. At the same time, agents at Siletz were working hard to limit the num-</a:t>
            </a:r>
            <a:r>
              <a:rPr lang="en-US" b="0" i="0" dirty="0" err="1">
                <a:solidFill>
                  <a:srgbClr val="FFFFFF"/>
                </a:solidFill>
                <a:effectLst/>
                <a:latin typeface="Arial" panose="020B0604020202020204" pitchFamily="34" charset="0"/>
              </a:rPr>
              <a:t>ber</a:t>
            </a:r>
            <a:r>
              <a:rPr lang="en-US" b="0" i="0" dirty="0">
                <a:solidFill>
                  <a:srgbClr val="FFFFFF"/>
                </a:solidFill>
                <a:effectLst/>
                <a:latin typeface="Arial" panose="020B0604020202020204" pitchFamily="34" charset="0"/>
              </a:rPr>
              <a:t> of people eligible to select allotments—ruling that Native people who had been forced to leave the reservation to support themselves were ineligible to select allotments on reservation land. Likewise, people still living in the sections ripped from the reservation in 1865 and 1875 were ruled ineligible to select land from the remaining reservation. Federal officials did eventually offer allotments from federal land to “off-reservation Indians,” but Native people found that federal regulations made actually securing an allotment very difficult. At the very least, even as the government stripped away the majority of the remaining reservation, allotment was supposed to leave each Siletz person with at least some usable land, but the government couldn’t even manage that.</a:t>
            </a:r>
            <a:endParaRPr lang="en-US" b="0" i="0" dirty="0">
              <a:solidFill>
                <a:srgbClr val="FFFFFF"/>
              </a:solidFill>
              <a:effectLst/>
              <a:latin typeface="Segoe UI" panose="020B0502040204020203"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91418FE-01CD-4199-9FA9-F0C154A6F49D}" type="slidenum">
              <a:rPr lang="en-US" smtClean="0"/>
              <a:t>7</a:t>
            </a:fld>
            <a:endParaRPr lang="en-US"/>
          </a:p>
        </p:txBody>
      </p:sp>
    </p:spTree>
    <p:extLst>
      <p:ext uri="{BB962C8B-B14F-4D97-AF65-F5344CB8AC3E}">
        <p14:creationId xmlns:p14="http://schemas.microsoft.com/office/powerpoint/2010/main" val="3947534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1418FE-01CD-4199-9FA9-F0C154A6F49D}" type="slidenum">
              <a:rPr lang="en-US" smtClean="0"/>
              <a:t>12</a:t>
            </a:fld>
            <a:endParaRPr lang="en-US"/>
          </a:p>
        </p:txBody>
      </p:sp>
    </p:spTree>
    <p:extLst>
      <p:ext uri="{BB962C8B-B14F-4D97-AF65-F5344CB8AC3E}">
        <p14:creationId xmlns:p14="http://schemas.microsoft.com/office/powerpoint/2010/main" val="390930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FFFFFF"/>
                </a:solidFill>
                <a:effectLst/>
                <a:latin typeface="Arial" panose="020B0604020202020204" pitchFamily="34" charset="0"/>
              </a:rPr>
              <a:t>The legacy of allotment and other historical land losses shapes the political, cultural, and economic realities of the Confederated Tribes of Siletz Indians to this day. Only a handful of Siletz families still reside on allotted land. Today, the Tribe manages some 4,700 acres of reservation land and has a total land base of nearly 16,000—a minuscule portion of the original Coast (Siletz) Reservation, to say nothing of the millions of acres of land throughout Western Oregon ceded in treaties. Nevertheless, the Tribe focuses on making the best use of their lands for the benefit of Tribal people as well as the plants, animals, and other non-human relatives that sustain the Tribal community. The Tribe has worked to regain control or ownership of parcels of land within their peoples’ traditional homelands to help their members retain a connection to traditional lifeways and cultural practices, provide resources to support Tribal members, and steward resources for the benefit of future generations.</a:t>
            </a:r>
            <a:endParaRPr lang="en-US" b="0" i="0" dirty="0">
              <a:solidFill>
                <a:srgbClr val="FFFFFF"/>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91418FE-01CD-4199-9FA9-F0C154A6F49D}" type="slidenum">
              <a:rPr lang="en-US" smtClean="0"/>
              <a:t>13</a:t>
            </a:fld>
            <a:endParaRPr lang="en-US"/>
          </a:p>
        </p:txBody>
      </p:sp>
    </p:spTree>
    <p:extLst>
      <p:ext uri="{BB962C8B-B14F-4D97-AF65-F5344CB8AC3E}">
        <p14:creationId xmlns:p14="http://schemas.microsoft.com/office/powerpoint/2010/main" val="106794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FC9FC1-764D-4B44-91A3-F099B13B3DA1}"/>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Tree>
    <p:extLst>
      <p:ext uri="{BB962C8B-B14F-4D97-AF65-F5344CB8AC3E}">
        <p14:creationId xmlns:p14="http://schemas.microsoft.com/office/powerpoint/2010/main" val="2746987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0DC6B-F0C6-1F4A-A6CA-E0ED4F42A45B}"/>
              </a:ext>
            </a:extLst>
          </p:cNvPr>
          <p:cNvSpPr>
            <a:spLocks noGrp="1"/>
          </p:cNvSpPr>
          <p:nvPr>
            <p:ph idx="1"/>
          </p:nvPr>
        </p:nvSpPr>
        <p:spPr>
          <a:xfrm>
            <a:off x="1004046" y="1825625"/>
            <a:ext cx="986117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65C4486-4B87-6A42-827E-8E1B5D29D0C2}"/>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Tree>
    <p:extLst>
      <p:ext uri="{BB962C8B-B14F-4D97-AF65-F5344CB8AC3E}">
        <p14:creationId xmlns:p14="http://schemas.microsoft.com/office/powerpoint/2010/main" val="2533002960"/>
      </p:ext>
    </p:extLst>
  </p:cSld>
  <p:clrMapOvr>
    <a:masterClrMapping/>
  </p:clrMapOvr>
  <p:extLst>
    <p:ext uri="{DCECCB84-F9BA-43D5-87BE-67443E8EF086}">
      <p15:sldGuideLst xmlns:p15="http://schemas.microsoft.com/office/powerpoint/2012/main">
        <p15:guide id="1" orient="horz" pos="115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2E3643-BE44-9A40-B13C-C20C0E576FAF}"/>
              </a:ext>
            </a:extLst>
          </p:cNvPr>
          <p:cNvSpPr>
            <a:spLocks noGrp="1"/>
          </p:cNvSpPr>
          <p:nvPr>
            <p:ph type="ctrTitle" hasCustomPrompt="1"/>
          </p:nvPr>
        </p:nvSpPr>
        <p:spPr>
          <a:xfrm>
            <a:off x="967946" y="2480073"/>
            <a:ext cx="9144000" cy="1655806"/>
          </a:xfrm>
          <a:prstGeom prst="rect">
            <a:avLst/>
          </a:prstGeom>
        </p:spPr>
        <p:txBody>
          <a:bodyPr lIns="0" tIns="0" rIns="0" bIns="0" anchor="t" anchorCtr="0">
            <a:noAutofit/>
          </a:bodyPr>
          <a:lstStyle>
            <a:lvl1pPr>
              <a:defRPr sz="6000">
                <a:solidFill>
                  <a:srgbClr val="2C6754"/>
                </a:solidFill>
              </a:defRPr>
            </a:lvl1pPr>
          </a:lstStyle>
          <a:p>
            <a:pPr algn="l"/>
            <a:r>
              <a:rPr lang="en-US"/>
              <a:t>Title</a:t>
            </a:r>
          </a:p>
        </p:txBody>
      </p:sp>
    </p:spTree>
    <p:extLst>
      <p:ext uri="{BB962C8B-B14F-4D97-AF65-F5344CB8AC3E}">
        <p14:creationId xmlns:p14="http://schemas.microsoft.com/office/powerpoint/2010/main" val="417746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
        <p:nvSpPr>
          <p:cNvPr id="8" name="Title 1">
            <a:extLst>
              <a:ext uri="{FF2B5EF4-FFF2-40B4-BE49-F238E27FC236}">
                <a16:creationId xmlns:a16="http://schemas.microsoft.com/office/drawing/2014/main" id="{5D147E33-80AE-2A44-A5B1-C8FFCCA49685}"/>
              </a:ext>
            </a:extLst>
          </p:cNvPr>
          <p:cNvSpPr txBox="1">
            <a:spLocks/>
          </p:cNvSpPr>
          <p:nvPr userDrawn="1"/>
        </p:nvSpPr>
        <p:spPr>
          <a:xfrm>
            <a:off x="1004046" y="2400300"/>
            <a:ext cx="9484660" cy="320537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pP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l"/>
            <a:endParaRPr lang="en-US" sz="320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l"/>
            <a:endParaRPr lang="en-US" sz="320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484616802"/>
      </p:ext>
    </p:extLst>
  </p:cSld>
  <p:clrMapOvr>
    <a:masterClrMapping/>
  </p:clrMapOvr>
  <p:extLst>
    <p:ext uri="{DCECCB84-F9BA-43D5-87BE-67443E8EF086}">
      <p15:sldGuideLst xmlns:p15="http://schemas.microsoft.com/office/powerpoint/2012/main">
        <p15:guide id="1" orient="horz" pos="151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
        <p:nvSpPr>
          <p:cNvPr id="4" name="Title 1">
            <a:extLst>
              <a:ext uri="{FF2B5EF4-FFF2-40B4-BE49-F238E27FC236}">
                <a16:creationId xmlns:a16="http://schemas.microsoft.com/office/drawing/2014/main" id="{60B204CB-F132-9845-8A82-AE290FD8A871}"/>
              </a:ext>
            </a:extLst>
          </p:cNvPr>
          <p:cNvSpPr txBox="1">
            <a:spLocks/>
          </p:cNvSpPr>
          <p:nvPr userDrawn="1"/>
        </p:nvSpPr>
        <p:spPr>
          <a:xfrm>
            <a:off x="1004046" y="2401824"/>
            <a:ext cx="9292893" cy="3791448"/>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p:txBody>
      </p:sp>
    </p:spTree>
    <p:extLst>
      <p:ext uri="{BB962C8B-B14F-4D97-AF65-F5344CB8AC3E}">
        <p14:creationId xmlns:p14="http://schemas.microsoft.com/office/powerpoint/2010/main" val="2155880779"/>
      </p:ext>
    </p:extLst>
  </p:cSld>
  <p:clrMapOvr>
    <a:masterClrMapping/>
  </p:clrMapOvr>
  <p:extLst>
    <p:ext uri="{DCECCB84-F9BA-43D5-87BE-67443E8EF086}">
      <p15:sldGuideLst xmlns:p15="http://schemas.microsoft.com/office/powerpoint/2012/main">
        <p15:guide id="1" orient="horz" pos="1512">
          <p15:clr>
            <a:srgbClr val="FBAE40"/>
          </p15:clr>
        </p15:guide>
        <p15:guide id="2" orient="horz" pos="312">
          <p15:clr>
            <a:srgbClr val="FBAE40"/>
          </p15:clr>
        </p15:guide>
        <p15:guide id="3" pos="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223E14-6CE7-BF4E-AAD5-05A4122466C2}"/>
              </a:ext>
            </a:extLst>
          </p:cNvPr>
          <p:cNvSpPr>
            <a:spLocks noGrp="1"/>
          </p:cNvSpPr>
          <p:nvPr>
            <p:ph type="ctrTitle" hasCustomPrompt="1"/>
          </p:nvPr>
        </p:nvSpPr>
        <p:spPr>
          <a:xfrm>
            <a:off x="4512364" y="495300"/>
            <a:ext cx="6689036" cy="1474177"/>
          </a:xfrm>
        </p:spPr>
        <p:txBody>
          <a:bodyPr lIns="0" tIns="0" rIns="0" bIns="0" anchor="t" anchorCtr="0">
            <a:noAutofit/>
          </a:bodyPr>
          <a:lstStyle/>
          <a:p>
            <a:pPr algn="r"/>
            <a:r>
              <a:rPr lang="en-US" sz="4400"/>
              <a:t>Header goes here</a:t>
            </a:r>
          </a:p>
        </p:txBody>
      </p:sp>
      <p:sp>
        <p:nvSpPr>
          <p:cNvPr id="8" name="Title 1">
            <a:extLst>
              <a:ext uri="{FF2B5EF4-FFF2-40B4-BE49-F238E27FC236}">
                <a16:creationId xmlns:a16="http://schemas.microsoft.com/office/drawing/2014/main" id="{0B522221-339B-1A4B-B612-71A1CA43D774}"/>
              </a:ext>
            </a:extLst>
          </p:cNvPr>
          <p:cNvSpPr txBox="1">
            <a:spLocks/>
          </p:cNvSpPr>
          <p:nvPr userDrawn="1"/>
        </p:nvSpPr>
        <p:spPr>
          <a:xfrm>
            <a:off x="4651513" y="2400300"/>
            <a:ext cx="6549887" cy="372220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r">
              <a:lnSpc>
                <a:spcPct val="110000"/>
              </a:lnSpc>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r"/>
            <a:endParaRPr lang="en-US" sz="280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r"/>
            <a:endParaRPr lang="en-US" sz="280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9" name="Picture 8">
            <a:extLst>
              <a:ext uri="{FF2B5EF4-FFF2-40B4-BE49-F238E27FC236}">
                <a16:creationId xmlns:a16="http://schemas.microsoft.com/office/drawing/2014/main" id="{1860A9AE-8C6D-D74D-BB8E-0FA4DA9CB2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9148" y="-30370"/>
            <a:ext cx="4194314" cy="6918739"/>
          </a:xfrm>
          <a:prstGeom prst="rect">
            <a:avLst/>
          </a:prstGeom>
        </p:spPr>
      </p:pic>
    </p:spTree>
    <p:extLst>
      <p:ext uri="{BB962C8B-B14F-4D97-AF65-F5344CB8AC3E}">
        <p14:creationId xmlns:p14="http://schemas.microsoft.com/office/powerpoint/2010/main" val="225349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63A49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522803-E98B-6C4E-8362-A40CA90B27AC}"/>
              </a:ext>
            </a:extLst>
          </p:cNvPr>
          <p:cNvSpPr>
            <a:spLocks noGrp="1"/>
          </p:cNvSpPr>
          <p:nvPr>
            <p:ph type="ctrTitle" hasCustomPrompt="1"/>
          </p:nvPr>
        </p:nvSpPr>
        <p:spPr>
          <a:xfrm>
            <a:off x="990600" y="2400300"/>
            <a:ext cx="7855226" cy="2117912"/>
          </a:xfrm>
        </p:spPr>
        <p:txBody>
          <a:bodyPr lIns="0" tIns="0" rIns="0" bIns="0" anchor="t" anchorCtr="0">
            <a:noAutofit/>
          </a:bodyPr>
          <a:lstStyle/>
          <a:p>
            <a:pPr algn="l"/>
            <a:r>
              <a:rPr lang="en-US" sz="4800">
                <a:solidFill>
                  <a:schemeClr val="bg1"/>
                </a:solidFill>
              </a:rPr>
              <a:t>Divider section header goes here</a:t>
            </a:r>
          </a:p>
        </p:txBody>
      </p:sp>
      <p:cxnSp>
        <p:nvCxnSpPr>
          <p:cNvPr id="4" name="Straight Connector 3">
            <a:extLst>
              <a:ext uri="{FF2B5EF4-FFF2-40B4-BE49-F238E27FC236}">
                <a16:creationId xmlns:a16="http://schemas.microsoft.com/office/drawing/2014/main" id="{4D94EE6C-309C-8241-9796-B41E3B97EEF1}"/>
              </a:ext>
            </a:extLst>
          </p:cNvPr>
          <p:cNvCxnSpPr>
            <a:cxnSpLocks/>
          </p:cNvCxnSpPr>
          <p:nvPr userDrawn="1"/>
        </p:nvCxnSpPr>
        <p:spPr>
          <a:xfrm>
            <a:off x="990600" y="2163233"/>
            <a:ext cx="119600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07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63A4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6B578-CF4B-DF47-9B27-E182C9A375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3"/>
          <a:stretch/>
        </p:blipFill>
        <p:spPr>
          <a:xfrm>
            <a:off x="-111370" y="-82062"/>
            <a:ext cx="12414739" cy="7022124"/>
          </a:xfrm>
          <a:prstGeom prst="rect">
            <a:avLst/>
          </a:prstGeom>
        </p:spPr>
      </p:pic>
      <p:sp>
        <p:nvSpPr>
          <p:cNvPr id="6" name="Title 1">
            <a:extLst>
              <a:ext uri="{FF2B5EF4-FFF2-40B4-BE49-F238E27FC236}">
                <a16:creationId xmlns:a16="http://schemas.microsoft.com/office/drawing/2014/main" id="{E5F2B2CA-92F2-FC42-B600-734D92EFDAF3}"/>
              </a:ext>
            </a:extLst>
          </p:cNvPr>
          <p:cNvSpPr>
            <a:spLocks noGrp="1"/>
          </p:cNvSpPr>
          <p:nvPr>
            <p:ph type="ctrTitle"/>
          </p:nvPr>
        </p:nvSpPr>
        <p:spPr>
          <a:xfrm>
            <a:off x="990600" y="495300"/>
            <a:ext cx="9861176" cy="1286608"/>
          </a:xfrm>
        </p:spPr>
        <p:txBody>
          <a:bodyPr lIns="0" tIns="0" rIns="0" bIns="0" anchor="t" anchorCtr="0">
            <a:noAutofit/>
          </a:bodyPr>
          <a:lstStyle/>
          <a:p>
            <a:pPr algn="l"/>
            <a:r>
              <a:rPr lang="en-US" sz="4400">
                <a:solidFill>
                  <a:schemeClr val="bg1"/>
                </a:solidFill>
              </a:rPr>
              <a:t>Header goes here</a:t>
            </a:r>
          </a:p>
        </p:txBody>
      </p:sp>
    </p:spTree>
    <p:extLst>
      <p:ext uri="{BB962C8B-B14F-4D97-AF65-F5344CB8AC3E}">
        <p14:creationId xmlns:p14="http://schemas.microsoft.com/office/powerpoint/2010/main" val="4167526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D356-8910-49F6-8476-4260561EA6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14DB7-950A-41C6-962D-16899A7084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BDD26E-6EF9-4BBE-B687-FFB92C2A128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68ABB2-C582-491E-BE96-CF545DF2AC01}"/>
              </a:ext>
            </a:extLst>
          </p:cNvPr>
          <p:cNvSpPr>
            <a:spLocks noGrp="1"/>
          </p:cNvSpPr>
          <p:nvPr>
            <p:ph type="dt" sz="half" idx="10"/>
          </p:nvPr>
        </p:nvSpPr>
        <p:spPr/>
        <p:txBody>
          <a:bodyPr/>
          <a:lstStyle/>
          <a:p>
            <a:fld id="{368A4D96-0EAF-4733-8D1F-5E9F42E68E23}" type="datetimeFigureOut">
              <a:rPr lang="en-US" smtClean="0"/>
              <a:t>8/8/2022</a:t>
            </a:fld>
            <a:endParaRPr lang="en-US"/>
          </a:p>
        </p:txBody>
      </p:sp>
      <p:sp>
        <p:nvSpPr>
          <p:cNvPr id="6" name="Footer Placeholder 5">
            <a:extLst>
              <a:ext uri="{FF2B5EF4-FFF2-40B4-BE49-F238E27FC236}">
                <a16:creationId xmlns:a16="http://schemas.microsoft.com/office/drawing/2014/main" id="{603E0DAE-5DB1-45C4-9976-8B3EBD07C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78527-60D7-4FF4-BCC7-C7165304A500}"/>
              </a:ext>
            </a:extLst>
          </p:cNvPr>
          <p:cNvSpPr>
            <a:spLocks noGrp="1"/>
          </p:cNvSpPr>
          <p:nvPr>
            <p:ph type="sldNum" sz="quarter" idx="12"/>
          </p:nvPr>
        </p:nvSpPr>
        <p:spPr/>
        <p:txBody>
          <a:bodyPr/>
          <a:lstStyle/>
          <a:p>
            <a:fld id="{D84ED1D9-BD41-47F7-B6F0-E616DE67B440}" type="slidenum">
              <a:rPr lang="en-US" smtClean="0"/>
              <a:t>‹#›</a:t>
            </a:fld>
            <a:endParaRPr lang="en-US"/>
          </a:p>
        </p:txBody>
      </p:sp>
    </p:spTree>
    <p:extLst>
      <p:ext uri="{BB962C8B-B14F-4D97-AF65-F5344CB8AC3E}">
        <p14:creationId xmlns:p14="http://schemas.microsoft.com/office/powerpoint/2010/main" val="2884047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87286-3C60-194F-A3FA-589D786D1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D821537-F67A-AD4B-961C-8E36928C0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710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5" r:id="rId7"/>
    <p:sldLayoutId id="2147483661" r:id="rId8"/>
    <p:sldLayoutId id="2147483662" r:id="rId9"/>
  </p:sldLayoutIdLst>
  <p:txStyles>
    <p:titleStyle>
      <a:lvl1pPr algn="l" defTabSz="914400" rtl="0" eaLnBrk="1" latinLnBrk="0" hangingPunct="1">
        <a:lnSpc>
          <a:spcPct val="90000"/>
        </a:lnSpc>
        <a:spcBef>
          <a:spcPct val="0"/>
        </a:spcBef>
        <a:buNone/>
        <a:defRPr sz="4400" b="1" i="0" kern="1200">
          <a:solidFill>
            <a:srgbClr val="2C6754"/>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110000"/>
        </a:lnSpc>
        <a:spcBef>
          <a:spcPts val="0"/>
        </a:spcBef>
        <a:spcAft>
          <a:spcPts val="800"/>
        </a:spcAft>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110000"/>
        </a:lnSpc>
        <a:spcBef>
          <a:spcPts val="0"/>
        </a:spcBef>
        <a:spcAft>
          <a:spcPts val="800"/>
        </a:spcAft>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110000"/>
        </a:lnSpc>
        <a:spcBef>
          <a:spcPts val="0"/>
        </a:spcBef>
        <a:spcAft>
          <a:spcPts val="800"/>
        </a:spcAft>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110000"/>
        </a:lnSpc>
        <a:spcBef>
          <a:spcPts val="0"/>
        </a:spcBef>
        <a:spcAft>
          <a:spcPts val="800"/>
        </a:spcAft>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110000"/>
        </a:lnSpc>
        <a:spcBef>
          <a:spcPts val="0"/>
        </a:spcBef>
        <a:spcAft>
          <a:spcPts val="800"/>
        </a:spcAft>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illustrations/horizontal-pan-balance-weigh-2071320/"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Acre#/media/File:Acre_superimposed_over_football_fields.svg" TargetMode="External"/><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pixabay.com/vectors/house-icon-symbol-architecture-2492054/" TargetMode="External"/><Relationship Id="rId4" Type="http://schemas.openxmlformats.org/officeDocument/2006/relationships/hyperlink" Target="https://pixabay.com/images/id-4032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oregonnews.uoregon.edu/lccn/sn85033162/1905-04-14/ed-1/seq-4/print/image_523x817_from_603,724_to_3769,5666/" TargetMode="External"/><Relationship Id="rId5" Type="http://schemas.openxmlformats.org/officeDocument/2006/relationships/hyperlink" Target="https://www.loc.gov/pictures/item/2017895198/" TargetMode="Externa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hyperlink" Target="http://www.ctsi.nsn.us/uploads/downloads/maps/allotment_map_2020.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photos/glasses-reading-glasses-spectacles-1246611"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9AA7D6-9CC3-7B4F-B371-010AB127EE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96" y="5185140"/>
            <a:ext cx="12239709" cy="1699136"/>
          </a:xfrm>
          <a:prstGeom prst="rect">
            <a:avLst/>
          </a:prstGeom>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990599" y="2006097"/>
            <a:ext cx="10455730" cy="2911122"/>
          </a:xfrm>
        </p:spPr>
        <p:txBody>
          <a:bodyPr lIns="0" tIns="0" rIns="0" bIns="0" anchor="t" anchorCtr="0">
            <a:noAutofit/>
          </a:bodyPr>
          <a:lstStyle/>
          <a:p>
            <a:r>
              <a:rPr lang="en-US" sz="2400" b="1" dirty="0">
                <a:solidFill>
                  <a:srgbClr val="63A49F"/>
                </a:solidFill>
                <a:latin typeface="Helvetica Neue"/>
                <a:ea typeface="Helvetica Neue" panose="02000503000000020004" pitchFamily="2" charset="0"/>
                <a:cs typeface="Helvetica Neue" panose="02000503000000020004" pitchFamily="2" charset="0"/>
              </a:rPr>
              <a:t>GRADE 11 </a:t>
            </a:r>
            <a:br>
              <a:rPr lang="en-US" sz="7200" dirty="0"/>
            </a:br>
            <a:r>
              <a:rPr lang="en-US" dirty="0"/>
              <a:t>From Homelands to Homesteads: Understanding the Legacy of Allotment</a:t>
            </a:r>
            <a:endParaRPr lang="en-US" b="1" dirty="0">
              <a:latin typeface="Arial"/>
              <a:cs typeface="Arial"/>
            </a:endParaRPr>
          </a:p>
        </p:txBody>
      </p:sp>
      <p:pic>
        <p:nvPicPr>
          <p:cNvPr id="4" name="Picture 3" descr="Logo&#10;&#10;Description automatically generated">
            <a:extLst>
              <a:ext uri="{FF2B5EF4-FFF2-40B4-BE49-F238E27FC236}">
                <a16:creationId xmlns:a16="http://schemas.microsoft.com/office/drawing/2014/main" id="{F506D4C8-7BE1-D242-BF48-976C83DF6A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76785" y="495300"/>
            <a:ext cx="1459340" cy="1684079"/>
          </a:xfrm>
          <a:prstGeom prst="rect">
            <a:avLst/>
          </a:prstGeom>
        </p:spPr>
      </p:pic>
    </p:spTree>
    <p:extLst>
      <p:ext uri="{BB962C8B-B14F-4D97-AF65-F5344CB8AC3E}">
        <p14:creationId xmlns:p14="http://schemas.microsoft.com/office/powerpoint/2010/main" val="246569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rizontal, Pan, Balance, Weigh">
            <a:extLst>
              <a:ext uri="{FF2B5EF4-FFF2-40B4-BE49-F238E27FC236}">
                <a16:creationId xmlns:a16="http://schemas.microsoft.com/office/drawing/2014/main" id="{E91DAB37-2A53-48C2-B36A-EB34D71BEF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2" r="3" b="3"/>
          <a:stretch/>
        </p:blipFill>
        <p:spPr bwMode="auto">
          <a:xfrm>
            <a:off x="6775157" y="836024"/>
            <a:ext cx="4749909" cy="4850889"/>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661F0B4-A1DC-494C-B0A4-33EB698B1B28}"/>
              </a:ext>
            </a:extLst>
          </p:cNvPr>
          <p:cNvSpPr>
            <a:spLocks noGrp="1"/>
          </p:cNvSpPr>
          <p:nvPr>
            <p:ph idx="1"/>
          </p:nvPr>
        </p:nvSpPr>
        <p:spPr>
          <a:xfrm>
            <a:off x="1004046" y="1825625"/>
            <a:ext cx="5461725" cy="4351338"/>
          </a:xfrm>
        </p:spPr>
        <p:txBody>
          <a:bodyPr lIns="0" tIns="0" rIns="0" bIns="0">
            <a:noAutofit/>
          </a:bodyPr>
          <a:lstStyle/>
          <a:p>
            <a:pPr marL="0" indent="0">
              <a:buNone/>
            </a:pPr>
            <a:r>
              <a:rPr lang="en-US" altLang="en-US" dirty="0"/>
              <a:t>P</a:t>
            </a:r>
            <a:r>
              <a:rPr lang="en-US" dirty="0"/>
              <a:t>rejudice in favor of or against one thing, person, or group compared with another. </a:t>
            </a:r>
            <a:r>
              <a:rPr lang="en-US" altLang="en-US" dirty="0"/>
              <a:t>Sometimes people who observe or interpret an event in history make judgments that are based on their own biases. </a:t>
            </a:r>
            <a:endParaRPr lang="en-US" dirty="0"/>
          </a:p>
        </p:txBody>
      </p:sp>
      <p:sp>
        <p:nvSpPr>
          <p:cNvPr id="3" name="Title 2">
            <a:extLst>
              <a:ext uri="{FF2B5EF4-FFF2-40B4-BE49-F238E27FC236}">
                <a16:creationId xmlns:a16="http://schemas.microsoft.com/office/drawing/2014/main" id="{BCAE5BAF-4F24-4190-B692-59CBD92F0369}"/>
              </a:ext>
            </a:extLst>
          </p:cNvPr>
          <p:cNvSpPr>
            <a:spLocks noGrp="1"/>
          </p:cNvSpPr>
          <p:nvPr>
            <p:ph type="ctrTitle"/>
          </p:nvPr>
        </p:nvSpPr>
        <p:spPr/>
        <p:txBody>
          <a:bodyPr>
            <a:normAutofit/>
          </a:bodyPr>
          <a:lstStyle/>
          <a:p>
            <a:r>
              <a:rPr lang="en-US"/>
              <a:t>Bias</a:t>
            </a:r>
          </a:p>
        </p:txBody>
      </p:sp>
      <p:sp>
        <p:nvSpPr>
          <p:cNvPr id="5" name="Content Placeholder 3">
            <a:extLst>
              <a:ext uri="{FF2B5EF4-FFF2-40B4-BE49-F238E27FC236}">
                <a16:creationId xmlns:a16="http://schemas.microsoft.com/office/drawing/2014/main" id="{038AE3BB-2929-487D-84F4-1F636D3E4648}"/>
              </a:ext>
            </a:extLst>
          </p:cNvPr>
          <p:cNvSpPr txBox="1">
            <a:spLocks/>
          </p:cNvSpPr>
          <p:nvPr/>
        </p:nvSpPr>
        <p:spPr>
          <a:xfrm>
            <a:off x="6561667" y="1825625"/>
            <a:ext cx="5918200" cy="4338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endParaRPr lang="en-US" altLang="en-US" sz="3200" i="1"/>
          </a:p>
        </p:txBody>
      </p:sp>
      <p:sp>
        <p:nvSpPr>
          <p:cNvPr id="10" name="TextBox 9">
            <a:extLst>
              <a:ext uri="{FF2B5EF4-FFF2-40B4-BE49-F238E27FC236}">
                <a16:creationId xmlns:a16="http://schemas.microsoft.com/office/drawing/2014/main" id="{4702B682-1E01-D656-8A2C-EC443D6FBB97}"/>
              </a:ext>
            </a:extLst>
          </p:cNvPr>
          <p:cNvSpPr txBox="1"/>
          <p:nvPr/>
        </p:nvSpPr>
        <p:spPr>
          <a:xfrm>
            <a:off x="990601" y="5977466"/>
            <a:ext cx="8517718" cy="672763"/>
          </a:xfrm>
          <a:prstGeom prst="rect">
            <a:avLst/>
          </a:prstGeom>
          <a:noFill/>
        </p:spPr>
        <p:txBody>
          <a:bodyPr wrap="square" lIns="0" tIns="0" rIns="0" bIns="0" rtlCol="0">
            <a:noAutofit/>
          </a:bodyPr>
          <a:lstStyle/>
          <a:p>
            <a:r>
              <a:rPr lang="en-US" sz="1200" dirty="0">
                <a:solidFill>
                  <a:schemeClr val="tx1">
                    <a:lumMod val="75000"/>
                    <a:lumOff val="25000"/>
                  </a:schemeClr>
                </a:solidFill>
              </a:rPr>
              <a:t>Image Source: </a:t>
            </a:r>
            <a:r>
              <a:rPr lang="en-US" sz="1200" dirty="0" err="1">
                <a:solidFill>
                  <a:schemeClr val="tx1">
                    <a:lumMod val="75000"/>
                    <a:lumOff val="25000"/>
                  </a:schemeClr>
                </a:solidFill>
              </a:rPr>
              <a:t>Pixabay</a:t>
            </a:r>
            <a:r>
              <a:rPr lang="en-US" sz="1200" dirty="0">
                <a:solidFill>
                  <a:schemeClr val="tx1">
                    <a:lumMod val="75000"/>
                    <a:lumOff val="25000"/>
                  </a:schemeClr>
                </a:solidFill>
              </a:rPr>
              <a:t> (</a:t>
            </a:r>
            <a:r>
              <a:rPr lang="en-US" sz="1200" dirty="0">
                <a:solidFill>
                  <a:schemeClr val="tx1">
                    <a:lumMod val="75000"/>
                    <a:lumOff val="25000"/>
                  </a:schemeClr>
                </a:solidFill>
                <a:hlinkClick r:id="rId3"/>
              </a:rPr>
              <a:t>https://pixabay.com/illustrations/horizontal-pan-balance-weigh-2071320/</a:t>
            </a:r>
            <a:r>
              <a:rPr lang="en-US" sz="1200" dirty="0">
                <a:solidFill>
                  <a:schemeClr val="tx1">
                    <a:lumMod val="75000"/>
                    <a:lumOff val="25000"/>
                  </a:schemeClr>
                </a:solidFill>
              </a:rPr>
              <a:t>)</a:t>
            </a:r>
          </a:p>
        </p:txBody>
      </p:sp>
    </p:spTree>
    <p:extLst>
      <p:ext uri="{BB962C8B-B14F-4D97-AF65-F5344CB8AC3E}">
        <p14:creationId xmlns:p14="http://schemas.microsoft.com/office/powerpoint/2010/main" val="3225892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C495F-F0F0-4A37-06CF-42DFB5A79F08}"/>
              </a:ext>
            </a:extLst>
          </p:cNvPr>
          <p:cNvSpPr>
            <a:spLocks noGrp="1"/>
          </p:cNvSpPr>
          <p:nvPr>
            <p:ph idx="1"/>
          </p:nvPr>
        </p:nvSpPr>
        <p:spPr>
          <a:xfrm>
            <a:off x="1004046" y="1825625"/>
            <a:ext cx="8711454" cy="4351338"/>
          </a:xfrm>
        </p:spPr>
        <p:txBody>
          <a:bodyPr lIns="0" tIns="0" rIns="0" bIns="0"/>
          <a:lstStyle/>
          <a:p>
            <a:pPr>
              <a:spcAft>
                <a:spcPts val="1000"/>
              </a:spcAft>
            </a:pPr>
            <a:r>
              <a:rPr lang="en-US" dirty="0"/>
              <a:t>Together with your group, read the documents provided in your handout pertaining to allotment and the Tribes of Siletz</a:t>
            </a:r>
          </a:p>
          <a:p>
            <a:pPr>
              <a:spcAft>
                <a:spcPts val="1000"/>
              </a:spcAft>
            </a:pPr>
            <a:r>
              <a:rPr lang="en-US" dirty="0"/>
              <a:t>Answer the reading reflection questions provided in the document organizer</a:t>
            </a:r>
          </a:p>
          <a:p>
            <a:pPr>
              <a:spcAft>
                <a:spcPts val="1000"/>
              </a:spcAft>
            </a:pPr>
            <a:r>
              <a:rPr lang="en-US" dirty="0"/>
              <a:t>Be prepared to share what you discuss with the whole class</a:t>
            </a:r>
          </a:p>
        </p:txBody>
      </p:sp>
      <p:sp>
        <p:nvSpPr>
          <p:cNvPr id="2" name="Title 1">
            <a:extLst>
              <a:ext uri="{FF2B5EF4-FFF2-40B4-BE49-F238E27FC236}">
                <a16:creationId xmlns:a16="http://schemas.microsoft.com/office/drawing/2014/main" id="{A8378D23-B028-485E-BADA-4AB6A58873B4}"/>
              </a:ext>
            </a:extLst>
          </p:cNvPr>
          <p:cNvSpPr>
            <a:spLocks noGrp="1"/>
          </p:cNvSpPr>
          <p:nvPr>
            <p:ph type="ctrTitle"/>
          </p:nvPr>
        </p:nvSpPr>
        <p:spPr/>
        <p:txBody>
          <a:bodyPr/>
          <a:lstStyle/>
          <a:p>
            <a:r>
              <a:rPr lang="en-US"/>
              <a:t>Reading analysis instructions</a:t>
            </a:r>
          </a:p>
        </p:txBody>
      </p:sp>
    </p:spTree>
    <p:extLst>
      <p:ext uri="{BB962C8B-B14F-4D97-AF65-F5344CB8AC3E}">
        <p14:creationId xmlns:p14="http://schemas.microsoft.com/office/powerpoint/2010/main" val="2288726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6">
            <a:extLst>
              <a:ext uri="{FF2B5EF4-FFF2-40B4-BE49-F238E27FC236}">
                <a16:creationId xmlns:a16="http://schemas.microsoft.com/office/drawing/2014/main" id="{752277DC-6611-46DB-A291-6D21A66443E5}"/>
              </a:ext>
            </a:extLst>
          </p:cNvPr>
          <p:cNvGraphicFramePr>
            <a:graphicFrameLocks noGrp="1"/>
          </p:cNvGraphicFramePr>
          <p:nvPr>
            <p:ph idx="1"/>
            <p:extLst>
              <p:ext uri="{D42A27DB-BD31-4B8C-83A1-F6EECF244321}">
                <p14:modId xmlns:p14="http://schemas.microsoft.com/office/powerpoint/2010/main" val="3594029377"/>
              </p:ext>
            </p:extLst>
          </p:nvPr>
        </p:nvGraphicFramePr>
        <p:xfrm>
          <a:off x="1003300" y="1825625"/>
          <a:ext cx="9861549" cy="2286000"/>
        </p:xfrm>
        <a:graphic>
          <a:graphicData uri="http://schemas.openxmlformats.org/drawingml/2006/table">
            <a:tbl>
              <a:tblPr firstRow="1" bandRow="1">
                <a:tableStyleId>{5C22544A-7EE6-4342-B048-85BDC9FD1C3A}</a:tableStyleId>
              </a:tblPr>
              <a:tblGrid>
                <a:gridCol w="7560521">
                  <a:extLst>
                    <a:ext uri="{9D8B030D-6E8A-4147-A177-3AD203B41FA5}">
                      <a16:colId xmlns:a16="http://schemas.microsoft.com/office/drawing/2014/main" val="147429176"/>
                    </a:ext>
                  </a:extLst>
                </a:gridCol>
                <a:gridCol w="2301028">
                  <a:extLst>
                    <a:ext uri="{9D8B030D-6E8A-4147-A177-3AD203B41FA5}">
                      <a16:colId xmlns:a16="http://schemas.microsoft.com/office/drawing/2014/main" val="1497466932"/>
                    </a:ext>
                  </a:extLst>
                </a:gridCol>
              </a:tblGrid>
              <a:tr h="370840">
                <a:tc>
                  <a:txBody>
                    <a:bodyPr/>
                    <a:lstStyle/>
                    <a:p>
                      <a:r>
                        <a:rPr lang="en-US" sz="2400" baseline="0" dirty="0">
                          <a:solidFill>
                            <a:schemeClr val="tx1"/>
                          </a:solidFill>
                          <a:latin typeface="Arial" panose="020B0604020202020204" pitchFamily="34" charset="0"/>
                          <a:cs typeface="Arial" panose="020B0604020202020204" pitchFamily="34" charset="0"/>
                        </a:rPr>
                        <a:t>Original Coast (Siletz) Reservation (1855)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baseline="0">
                          <a:solidFill>
                            <a:schemeClr val="tx1"/>
                          </a:solidFill>
                          <a:latin typeface="Arial" panose="020B0604020202020204" pitchFamily="34" charset="0"/>
                          <a:cs typeface="Arial" panose="020B0604020202020204" pitchFamily="34" charset="0"/>
                        </a:rPr>
                        <a:t>1,125,000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8940982"/>
                  </a:ext>
                </a:extLst>
              </a:tr>
              <a:tr h="370840">
                <a:tc>
                  <a:txBody>
                    <a:bodyPr/>
                    <a:lstStyle/>
                    <a:p>
                      <a:pPr lvl="1"/>
                      <a:r>
                        <a:rPr lang="en-US" sz="2400" baseline="0" dirty="0">
                          <a:solidFill>
                            <a:srgbClr val="9D365E"/>
                          </a:solidFill>
                          <a:latin typeface="Arial" panose="020B0604020202020204" pitchFamily="34" charset="0"/>
                          <a:cs typeface="Arial" panose="020B0604020202020204" pitchFamily="34" charset="0"/>
                        </a:rPr>
                        <a:t>President Andrew Johnson executive order (1865)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baseline="0" dirty="0">
                          <a:solidFill>
                            <a:srgbClr val="9D365E"/>
                          </a:solidFill>
                          <a:latin typeface="Arial" panose="020B0604020202020204" pitchFamily="34" charset="0"/>
                          <a:cs typeface="Arial" panose="020B0604020202020204" pitchFamily="34" charset="0"/>
                        </a:rPr>
                        <a:t>-200,000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2419087"/>
                  </a:ext>
                </a:extLst>
              </a:tr>
              <a:tr h="117568">
                <a:tc>
                  <a:txBody>
                    <a:bodyPr/>
                    <a:lstStyle/>
                    <a:p>
                      <a:pPr lvl="1"/>
                      <a:r>
                        <a:rPr lang="en-US" sz="2400" baseline="0" dirty="0">
                          <a:solidFill>
                            <a:srgbClr val="9D365E"/>
                          </a:solidFill>
                          <a:latin typeface="Arial" panose="020B0604020202020204" pitchFamily="34" charset="0"/>
                          <a:cs typeface="Arial" panose="020B0604020202020204" pitchFamily="34" charset="0"/>
                        </a:rPr>
                        <a:t>Reductions by congress (1875)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baseline="0" dirty="0">
                          <a:solidFill>
                            <a:srgbClr val="9D365E"/>
                          </a:solidFill>
                          <a:latin typeface="Arial" panose="020B0604020202020204" pitchFamily="34" charset="0"/>
                          <a:cs typeface="Arial" panose="020B0604020202020204" pitchFamily="34" charset="0"/>
                        </a:rPr>
                        <a:t>-700,000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7068981"/>
                  </a:ext>
                </a:extLst>
              </a:tr>
              <a:tr h="117568">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rgbClr val="9D365E"/>
                          </a:solidFill>
                          <a:latin typeface="Arial" panose="020B0604020202020204" pitchFamily="34" charset="0"/>
                          <a:cs typeface="Arial" panose="020B0604020202020204" pitchFamily="34" charset="0"/>
                        </a:rPr>
                        <a:t>Allotment and sale of surplus land </a:t>
                      </a:r>
                      <a:r>
                        <a:rPr lang="en-US" sz="2400" baseline="0">
                          <a:solidFill>
                            <a:srgbClr val="9D365E"/>
                          </a:solidFill>
                          <a:latin typeface="Arial" panose="020B0604020202020204" pitchFamily="34" charset="0"/>
                          <a:cs typeface="Arial" panose="020B0604020202020204" pitchFamily="34" charset="0"/>
                        </a:rPr>
                        <a:t>(1894–1934</a:t>
                      </a:r>
                      <a:r>
                        <a:rPr lang="en-US" sz="2400" baseline="0" dirty="0">
                          <a:solidFill>
                            <a:srgbClr val="9D365E"/>
                          </a:solidFill>
                          <a:latin typeface="Arial" panose="020B0604020202020204" pitchFamily="34" charset="0"/>
                          <a:cs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aseline="0" dirty="0">
                          <a:solidFill>
                            <a:srgbClr val="9D365E"/>
                          </a:solidFill>
                          <a:latin typeface="Arial" panose="020B0604020202020204" pitchFamily="34" charset="0"/>
                          <a:cs typeface="Arial" panose="020B0604020202020204" pitchFamily="34" charset="0"/>
                        </a:rPr>
                        <a:t>-222,000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0291760"/>
                  </a:ext>
                </a:extLst>
              </a:tr>
              <a:tr h="370840">
                <a:tc>
                  <a:txBody>
                    <a:bodyPr/>
                    <a:lstStyle/>
                    <a:p>
                      <a:pPr algn="l"/>
                      <a:r>
                        <a:rPr lang="en-US" sz="2400" baseline="0" dirty="0">
                          <a:solidFill>
                            <a:schemeClr val="tx1"/>
                          </a:solidFill>
                          <a:latin typeface="Arial" panose="020B0604020202020204" pitchFamily="34" charset="0"/>
                          <a:cs typeface="Arial" panose="020B0604020202020204" pitchFamily="34" charset="0"/>
                        </a:rPr>
                        <a:t>Remaining Tribal land as of 1934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b="1" baseline="0" dirty="0">
                          <a:solidFill>
                            <a:schemeClr val="tx1"/>
                          </a:solidFill>
                          <a:latin typeface="Arial" panose="020B0604020202020204" pitchFamily="34" charset="0"/>
                          <a:cs typeface="Arial" panose="020B0604020202020204" pitchFamily="34" charset="0"/>
                        </a:rPr>
                        <a:t>3,000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9011078"/>
                  </a:ext>
                </a:extLst>
              </a:tr>
            </a:tbl>
          </a:graphicData>
        </a:graphic>
      </p:graphicFrame>
      <p:sp>
        <p:nvSpPr>
          <p:cNvPr id="2" name="Title 1">
            <a:extLst>
              <a:ext uri="{FF2B5EF4-FFF2-40B4-BE49-F238E27FC236}">
                <a16:creationId xmlns:a16="http://schemas.microsoft.com/office/drawing/2014/main" id="{A8378D23-B028-485E-BADA-4AB6A58873B4}"/>
              </a:ext>
            </a:extLst>
          </p:cNvPr>
          <p:cNvSpPr>
            <a:spLocks noGrp="1"/>
          </p:cNvSpPr>
          <p:nvPr>
            <p:ph type="ctrTitle"/>
          </p:nvPr>
        </p:nvSpPr>
        <p:spPr/>
        <p:txBody>
          <a:bodyPr/>
          <a:lstStyle/>
          <a:p>
            <a:r>
              <a:rPr lang="en-US"/>
              <a:t>Land losses (acres)*</a:t>
            </a:r>
          </a:p>
        </p:txBody>
      </p:sp>
      <p:sp>
        <p:nvSpPr>
          <p:cNvPr id="8" name="TextBox 7">
            <a:extLst>
              <a:ext uri="{FF2B5EF4-FFF2-40B4-BE49-F238E27FC236}">
                <a16:creationId xmlns:a16="http://schemas.microsoft.com/office/drawing/2014/main" id="{39C9F760-06C4-C5C6-43DE-2C4F4759C82B}"/>
              </a:ext>
            </a:extLst>
          </p:cNvPr>
          <p:cNvSpPr txBox="1"/>
          <p:nvPr/>
        </p:nvSpPr>
        <p:spPr>
          <a:xfrm>
            <a:off x="990601" y="5943600"/>
            <a:ext cx="9874248" cy="672763"/>
          </a:xfrm>
          <a:prstGeom prst="rect">
            <a:avLst/>
          </a:prstGeom>
          <a:noFill/>
        </p:spPr>
        <p:txBody>
          <a:bodyPr wrap="square" lIns="0" tIns="0" rIns="0" bIns="0" rtlCol="0">
            <a:noAutofit/>
          </a:bodyPr>
          <a:lstStyle/>
          <a:p>
            <a:r>
              <a:rPr lang="en-US" sz="1200" dirty="0">
                <a:solidFill>
                  <a:schemeClr val="tx1">
                    <a:lumMod val="75000"/>
                    <a:lumOff val="25000"/>
                  </a:schemeClr>
                </a:solidFill>
                <a:latin typeface="Arial" panose="020B0604020202020204" pitchFamily="34" charset="0"/>
                <a:cs typeface="Arial" panose="020B0604020202020204" pitchFamily="34" charset="0"/>
              </a:rPr>
              <a:t>*Approximations for illustrative purposes.</a:t>
            </a:r>
          </a:p>
          <a:p>
            <a:r>
              <a:rPr lang="en-US" sz="1200" dirty="0">
                <a:solidFill>
                  <a:schemeClr val="tx1">
                    <a:lumMod val="75000"/>
                    <a:lumOff val="25000"/>
                  </a:schemeClr>
                </a:solidFill>
                <a:latin typeface="Arial" panose="020B0604020202020204" pitchFamily="34" charset="0"/>
                <a:cs typeface="Arial" panose="020B0604020202020204" pitchFamily="34" charset="0"/>
              </a:rPr>
              <a:t>Source: Wilkinson, C. (2010). </a:t>
            </a:r>
            <a:r>
              <a:rPr lang="en-US" sz="1200" i="1" dirty="0">
                <a:solidFill>
                  <a:schemeClr val="tx1">
                    <a:lumMod val="75000"/>
                    <a:lumOff val="25000"/>
                  </a:schemeClr>
                </a:solidFill>
                <a:latin typeface="Arial" panose="020B0604020202020204" pitchFamily="34" charset="0"/>
                <a:cs typeface="Arial" panose="020B0604020202020204" pitchFamily="34" charset="0"/>
              </a:rPr>
              <a:t>The people are dancing again: The history of the Siletz Tribe of Western Oregon. </a:t>
            </a:r>
            <a:r>
              <a:rPr lang="en-US" sz="1200" dirty="0">
                <a:solidFill>
                  <a:schemeClr val="tx1">
                    <a:lumMod val="75000"/>
                    <a:lumOff val="25000"/>
                  </a:schemeClr>
                </a:solidFill>
                <a:latin typeface="Arial" panose="020B0604020202020204" pitchFamily="34" charset="0"/>
                <a:cs typeface="Arial" panose="020B0604020202020204" pitchFamily="34" charset="0"/>
              </a:rPr>
              <a:t>University of Washington Press.</a:t>
            </a:r>
          </a:p>
          <a:p>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2882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78D23-B028-485E-BADA-4AB6A58873B4}"/>
              </a:ext>
            </a:extLst>
          </p:cNvPr>
          <p:cNvSpPr>
            <a:spLocks noGrp="1"/>
          </p:cNvSpPr>
          <p:nvPr>
            <p:ph type="ctrTitle"/>
          </p:nvPr>
        </p:nvSpPr>
        <p:spPr/>
        <p:txBody>
          <a:bodyPr vert="horz" lIns="91440" tIns="45720" rIns="91440" bIns="45720" rtlCol="0" anchor="t" anchorCtr="0">
            <a:normAutofit/>
          </a:bodyPr>
          <a:lstStyle/>
          <a:p>
            <a:r>
              <a:rPr lang="en-US" sz="3700" dirty="0"/>
              <a:t>Current Siletz Tribal land ownership</a:t>
            </a:r>
          </a:p>
        </p:txBody>
      </p:sp>
      <p:pic>
        <p:nvPicPr>
          <p:cNvPr id="3" name="Picture 3" descr="Map&#10;&#10;Description automatically generated">
            <a:extLst>
              <a:ext uri="{FF2B5EF4-FFF2-40B4-BE49-F238E27FC236}">
                <a16:creationId xmlns:a16="http://schemas.microsoft.com/office/drawing/2014/main" id="{4B713201-B43C-4DFE-9563-56B18860150B}"/>
              </a:ext>
            </a:extLst>
          </p:cNvPr>
          <p:cNvPicPr>
            <a:picLocks noChangeAspect="1"/>
          </p:cNvPicPr>
          <p:nvPr/>
        </p:nvPicPr>
        <p:blipFill rotWithShape="1">
          <a:blip r:embed="rId3"/>
          <a:srcRect l="4994" r="28"/>
          <a:stretch/>
        </p:blipFill>
        <p:spPr>
          <a:xfrm>
            <a:off x="2940726" y="1519214"/>
            <a:ext cx="6310548" cy="4983186"/>
          </a:xfrm>
          <a:prstGeom prst="rect">
            <a:avLst/>
          </a:prstGeom>
        </p:spPr>
      </p:pic>
    </p:spTree>
    <p:extLst>
      <p:ext uri="{BB962C8B-B14F-4D97-AF65-F5344CB8AC3E}">
        <p14:creationId xmlns:p14="http://schemas.microsoft.com/office/powerpoint/2010/main" val="4156518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F5D40AD-8091-6F37-2506-810AE9F2C171}"/>
              </a:ext>
            </a:extLst>
          </p:cNvPr>
          <p:cNvSpPr>
            <a:spLocks noGrp="1"/>
          </p:cNvSpPr>
          <p:nvPr>
            <p:ph idx="1"/>
          </p:nvPr>
        </p:nvSpPr>
        <p:spPr>
          <a:xfrm>
            <a:off x="1004046" y="1825625"/>
            <a:ext cx="4041483" cy="4351338"/>
          </a:xfrm>
        </p:spPr>
        <p:txBody>
          <a:bodyPr/>
          <a:lstStyle/>
          <a:p>
            <a:pPr>
              <a:spcAft>
                <a:spcPts val="1000"/>
              </a:spcAft>
            </a:pPr>
            <a:r>
              <a:rPr lang="en-US" dirty="0"/>
              <a:t>Have you ever visited </a:t>
            </a:r>
            <a:br>
              <a:rPr lang="en-US" dirty="0"/>
            </a:br>
            <a:r>
              <a:rPr lang="en-US" dirty="0"/>
              <a:t>Depoe Bay, Oregon?</a:t>
            </a:r>
          </a:p>
          <a:p>
            <a:pPr>
              <a:spcAft>
                <a:spcPts val="1000"/>
              </a:spcAft>
            </a:pPr>
            <a:r>
              <a:rPr lang="en-US" dirty="0"/>
              <a:t>What did you see and do </a:t>
            </a:r>
            <a:br>
              <a:rPr lang="en-US" dirty="0"/>
            </a:br>
            <a:r>
              <a:rPr lang="en-US" dirty="0"/>
              <a:t>while you were there?</a:t>
            </a:r>
          </a:p>
          <a:p>
            <a:pPr>
              <a:spcAft>
                <a:spcPts val="1000"/>
              </a:spcAft>
            </a:pPr>
            <a:r>
              <a:rPr lang="en-US" dirty="0"/>
              <a:t>What do you know, if anything, about the history of the city?</a:t>
            </a:r>
          </a:p>
        </p:txBody>
      </p:sp>
      <p:sp>
        <p:nvSpPr>
          <p:cNvPr id="2" name="Title 1">
            <a:extLst>
              <a:ext uri="{FF2B5EF4-FFF2-40B4-BE49-F238E27FC236}">
                <a16:creationId xmlns:a16="http://schemas.microsoft.com/office/drawing/2014/main" id="{A8378D23-B028-485E-BADA-4AB6A58873B4}"/>
              </a:ext>
            </a:extLst>
          </p:cNvPr>
          <p:cNvSpPr>
            <a:spLocks noGrp="1"/>
          </p:cNvSpPr>
          <p:nvPr>
            <p:ph type="ctrTitle"/>
          </p:nvPr>
        </p:nvSpPr>
        <p:spPr/>
        <p:txBody>
          <a:bodyPr/>
          <a:lstStyle/>
          <a:p>
            <a:r>
              <a:rPr lang="en-US" dirty="0"/>
              <a:t>Warm up</a:t>
            </a:r>
          </a:p>
        </p:txBody>
      </p:sp>
      <p:pic>
        <p:nvPicPr>
          <p:cNvPr id="3" name="Picture 4" descr="Aerial view of the harbor and center of Depoe Bay">
            <a:extLst>
              <a:ext uri="{FF2B5EF4-FFF2-40B4-BE49-F238E27FC236}">
                <a16:creationId xmlns:a16="http://schemas.microsoft.com/office/drawing/2014/main" id="{2CAC1324-97DA-5D00-2702-F93CF7AC2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924" y="1828800"/>
            <a:ext cx="5837405" cy="38535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EAD4E1-8A2F-12E7-F7BF-8FF6490E6083}"/>
              </a:ext>
            </a:extLst>
          </p:cNvPr>
          <p:cNvSpPr txBox="1"/>
          <p:nvPr/>
        </p:nvSpPr>
        <p:spPr>
          <a:xfrm>
            <a:off x="1004046" y="5948444"/>
            <a:ext cx="10197354" cy="414256"/>
          </a:xfrm>
          <a:prstGeom prst="rect">
            <a:avLst/>
          </a:prstGeom>
          <a:noFill/>
        </p:spPr>
        <p:txBody>
          <a:bodyPr wrap="square" lIns="0" tIns="0" rIns="0" bIns="0" rtlCol="0">
            <a:noAutofit/>
          </a:bodyPr>
          <a:lstStyle/>
          <a:p>
            <a:r>
              <a:rPr lang="en-US" sz="1200">
                <a:solidFill>
                  <a:schemeClr val="tx1">
                    <a:lumMod val="65000"/>
                    <a:lumOff val="35000"/>
                  </a:schemeClr>
                </a:solidFill>
                <a:latin typeface="Arial" panose="020B0604020202020204" pitchFamily="34" charset="0"/>
                <a:cs typeface="Arial" panose="020B0604020202020204" pitchFamily="34" charset="0"/>
              </a:rPr>
              <a:t>Image source: Bob </a:t>
            </a:r>
            <a:r>
              <a:rPr lang="en-US" sz="1200" err="1">
                <a:solidFill>
                  <a:schemeClr val="tx1">
                    <a:lumMod val="65000"/>
                    <a:lumOff val="35000"/>
                  </a:schemeClr>
                </a:solidFill>
                <a:latin typeface="Arial" panose="020B0604020202020204" pitchFamily="34" charset="0"/>
                <a:cs typeface="Arial" panose="020B0604020202020204" pitchFamily="34" charset="0"/>
              </a:rPr>
              <a:t>Heims</a:t>
            </a:r>
            <a:r>
              <a:rPr lang="en-US" sz="1200">
                <a:solidFill>
                  <a:schemeClr val="tx1">
                    <a:lumMod val="65000"/>
                    <a:lumOff val="35000"/>
                  </a:schemeClr>
                </a:solidFill>
                <a:latin typeface="Arial" panose="020B0604020202020204" pitchFamily="34" charset="0"/>
                <a:cs typeface="Arial" panose="020B0604020202020204" pitchFamily="34" charset="0"/>
              </a:rPr>
              <a:t>, U.S. Army Corps of Engineers via Wikimedia Commons (Public Domain)</a:t>
            </a:r>
          </a:p>
        </p:txBody>
      </p:sp>
    </p:spTree>
    <p:extLst>
      <p:ext uri="{BB962C8B-B14F-4D97-AF65-F5344CB8AC3E}">
        <p14:creationId xmlns:p14="http://schemas.microsoft.com/office/powerpoint/2010/main" val="699213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78D23-B028-485E-BADA-4AB6A58873B4}"/>
              </a:ext>
            </a:extLst>
          </p:cNvPr>
          <p:cNvSpPr>
            <a:spLocks noGrp="1"/>
          </p:cNvSpPr>
          <p:nvPr>
            <p:ph type="ctrTitle"/>
          </p:nvPr>
        </p:nvSpPr>
        <p:spPr>
          <a:xfrm>
            <a:off x="1004046" y="495300"/>
            <a:ext cx="10197354" cy="1286608"/>
          </a:xfrm>
        </p:spPr>
        <p:txBody>
          <a:bodyPr/>
          <a:lstStyle/>
          <a:p>
            <a:r>
              <a:rPr lang="en-US" dirty="0"/>
              <a:t>Siletz ancestral homelands </a:t>
            </a:r>
            <a:br>
              <a:rPr lang="en-US" dirty="0"/>
            </a:br>
            <a:r>
              <a:rPr lang="en-US" dirty="0"/>
              <a:t>and languages  </a:t>
            </a:r>
          </a:p>
        </p:txBody>
      </p:sp>
      <p:pic>
        <p:nvPicPr>
          <p:cNvPr id="3" name="Picture 4" descr="Map&#10;&#10;Description automatically generated">
            <a:extLst>
              <a:ext uri="{FF2B5EF4-FFF2-40B4-BE49-F238E27FC236}">
                <a16:creationId xmlns:a16="http://schemas.microsoft.com/office/drawing/2014/main" id="{C6E4A47A-5E7C-4E86-8E25-A8F8604EC84C}"/>
              </a:ext>
            </a:extLst>
          </p:cNvPr>
          <p:cNvPicPr>
            <a:picLocks noChangeAspect="1"/>
          </p:cNvPicPr>
          <p:nvPr/>
        </p:nvPicPr>
        <p:blipFill>
          <a:blip r:embed="rId3"/>
          <a:stretch>
            <a:fillRect/>
          </a:stretch>
        </p:blipFill>
        <p:spPr>
          <a:xfrm>
            <a:off x="6689273" y="1730994"/>
            <a:ext cx="2927118" cy="4375892"/>
          </a:xfrm>
          <a:prstGeom prst="rect">
            <a:avLst/>
          </a:prstGeom>
        </p:spPr>
      </p:pic>
      <p:sp>
        <p:nvSpPr>
          <p:cNvPr id="5" name="TextBox 4">
            <a:extLst>
              <a:ext uri="{FF2B5EF4-FFF2-40B4-BE49-F238E27FC236}">
                <a16:creationId xmlns:a16="http://schemas.microsoft.com/office/drawing/2014/main" id="{870BEB9D-48D6-20A0-4454-11FB61A28418}"/>
              </a:ext>
            </a:extLst>
          </p:cNvPr>
          <p:cNvSpPr txBox="1"/>
          <p:nvPr/>
        </p:nvSpPr>
        <p:spPr>
          <a:xfrm>
            <a:off x="990601" y="5943601"/>
            <a:ext cx="4904014" cy="163285"/>
          </a:xfrm>
          <a:prstGeom prst="rect">
            <a:avLst/>
          </a:prstGeom>
          <a:noFill/>
        </p:spPr>
        <p:txBody>
          <a:bodyPr wrap="square" lIns="0" tIns="0" rIns="0" bIns="0" rtlCol="0">
            <a:noAutofit/>
          </a:bodyPr>
          <a:lstStyle/>
          <a:p>
            <a:r>
              <a:rPr lang="en-US" sz="1200" dirty="0">
                <a:solidFill>
                  <a:schemeClr val="tx1">
                    <a:lumMod val="75000"/>
                    <a:lumOff val="25000"/>
                  </a:schemeClr>
                </a:solidFill>
                <a:latin typeface="Arial" panose="020B0604020202020204" pitchFamily="34" charset="0"/>
                <a:cs typeface="Arial" panose="020B0604020202020204" pitchFamily="34" charset="0"/>
              </a:rPr>
              <a:t>Image source: CTSI</a:t>
            </a:r>
          </a:p>
        </p:txBody>
      </p:sp>
      <p:pic>
        <p:nvPicPr>
          <p:cNvPr id="4" name="Picture 2">
            <a:extLst>
              <a:ext uri="{FF2B5EF4-FFF2-40B4-BE49-F238E27FC236}">
                <a16:creationId xmlns:a16="http://schemas.microsoft.com/office/drawing/2014/main" id="{CFA6526C-89A9-C3C0-18DC-D83DBB1BD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8753" y="2209476"/>
            <a:ext cx="4517488" cy="3372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904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FD0D17-B0AF-4898-A3D2-3C5C1EAC631B}"/>
              </a:ext>
            </a:extLst>
          </p:cNvPr>
          <p:cNvSpPr>
            <a:spLocks noGrp="1"/>
          </p:cNvSpPr>
          <p:nvPr>
            <p:ph idx="1"/>
          </p:nvPr>
        </p:nvSpPr>
        <p:spPr>
          <a:xfrm>
            <a:off x="1004046" y="1825625"/>
            <a:ext cx="6631825" cy="3559655"/>
          </a:xfrm>
        </p:spPr>
        <p:txBody>
          <a:bodyPr/>
          <a:lstStyle/>
          <a:p>
            <a:pPr marL="0" indent="0">
              <a:buNone/>
            </a:pPr>
            <a:r>
              <a:rPr lang="en-US" dirty="0"/>
              <a:t>A measure of an area of land that equals:</a:t>
            </a:r>
          </a:p>
          <a:p>
            <a:r>
              <a:rPr lang="en-US" dirty="0"/>
              <a:t>“1 furlong by 1 chain” (660 feet x 66 feet</a:t>
            </a:r>
            <a:r>
              <a:rPr lang="en-US"/>
              <a:t>)   [</a:t>
            </a:r>
            <a:r>
              <a:rPr lang="en-US" dirty="0"/>
              <a:t>land survey measurement terms]</a:t>
            </a:r>
          </a:p>
          <a:p>
            <a:r>
              <a:rPr lang="en-US" dirty="0"/>
              <a:t>4,046.86 square meters</a:t>
            </a:r>
          </a:p>
          <a:p>
            <a:r>
              <a:rPr lang="en-US" dirty="0"/>
              <a:t>4,840 square yards</a:t>
            </a:r>
          </a:p>
          <a:p>
            <a:r>
              <a:rPr lang="en-US" dirty="0"/>
              <a:t>43,560 square feet</a:t>
            </a:r>
          </a:p>
          <a:p>
            <a:r>
              <a:rPr lang="en-US" dirty="0"/>
              <a:t>1/640</a:t>
            </a:r>
            <a:r>
              <a:rPr lang="en-US" baseline="30000" dirty="0"/>
              <a:t>th</a:t>
            </a:r>
            <a:r>
              <a:rPr lang="en-US" dirty="0"/>
              <a:t> of a square mile</a:t>
            </a:r>
          </a:p>
          <a:p>
            <a:endParaRPr lang="en-US" dirty="0"/>
          </a:p>
          <a:p>
            <a:pPr lvl="1"/>
            <a:endParaRPr lang="en-US" dirty="0"/>
          </a:p>
        </p:txBody>
      </p:sp>
      <p:sp>
        <p:nvSpPr>
          <p:cNvPr id="2" name="Title 1">
            <a:extLst>
              <a:ext uri="{FF2B5EF4-FFF2-40B4-BE49-F238E27FC236}">
                <a16:creationId xmlns:a16="http://schemas.microsoft.com/office/drawing/2014/main" id="{A8378D23-B028-485E-BADA-4AB6A58873B4}"/>
              </a:ext>
            </a:extLst>
          </p:cNvPr>
          <p:cNvSpPr>
            <a:spLocks noGrp="1"/>
          </p:cNvSpPr>
          <p:nvPr>
            <p:ph type="ctrTitle"/>
          </p:nvPr>
        </p:nvSpPr>
        <p:spPr/>
        <p:txBody>
          <a:bodyPr/>
          <a:lstStyle/>
          <a:p>
            <a:r>
              <a:rPr lang="en-US"/>
              <a:t>What is an acre?</a:t>
            </a:r>
          </a:p>
        </p:txBody>
      </p:sp>
      <p:pic>
        <p:nvPicPr>
          <p:cNvPr id="1026" name="Picture 2">
            <a:extLst>
              <a:ext uri="{FF2B5EF4-FFF2-40B4-BE49-F238E27FC236}">
                <a16:creationId xmlns:a16="http://schemas.microsoft.com/office/drawing/2014/main" id="{68C49E69-0786-436E-9EB5-5A5CE2040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4317" y="400981"/>
            <a:ext cx="2871360" cy="15493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3D13CF-8C3B-4FEE-AD23-6279BAA0552B}"/>
              </a:ext>
            </a:extLst>
          </p:cNvPr>
          <p:cNvSpPr txBox="1"/>
          <p:nvPr/>
        </p:nvSpPr>
        <p:spPr>
          <a:xfrm>
            <a:off x="8120405" y="2005362"/>
            <a:ext cx="3259183" cy="584775"/>
          </a:xfrm>
          <a:prstGeom prst="rect">
            <a:avLst/>
          </a:prstGeom>
          <a:noFill/>
        </p:spPr>
        <p:txBody>
          <a:bodyPr wrap="square" rtlCol="0">
            <a:spAutoFit/>
          </a:bodyPr>
          <a:lstStyle/>
          <a:p>
            <a:pPr algn="ctr"/>
            <a:r>
              <a:rPr lang="en-US" sz="1600" b="1" dirty="0">
                <a:solidFill>
                  <a:srgbClr val="2C6754"/>
                </a:solidFill>
                <a:latin typeface="Arial" panose="020B0604020202020204" pitchFamily="34" charset="0"/>
                <a:cs typeface="Arial" panose="020B0604020202020204" pitchFamily="34" charset="0"/>
              </a:rPr>
              <a:t>Almost as big as a football field (green) or soccer pitch (blue)</a:t>
            </a:r>
          </a:p>
        </p:txBody>
      </p:sp>
      <p:sp>
        <p:nvSpPr>
          <p:cNvPr id="8" name="TextBox 7">
            <a:extLst>
              <a:ext uri="{FF2B5EF4-FFF2-40B4-BE49-F238E27FC236}">
                <a16:creationId xmlns:a16="http://schemas.microsoft.com/office/drawing/2014/main" id="{F1DBD029-01DC-4E5B-9598-7B859EEEBB98}"/>
              </a:ext>
            </a:extLst>
          </p:cNvPr>
          <p:cNvSpPr txBox="1"/>
          <p:nvPr/>
        </p:nvSpPr>
        <p:spPr>
          <a:xfrm>
            <a:off x="990600" y="5584371"/>
            <a:ext cx="6893161" cy="1015663"/>
          </a:xfrm>
          <a:prstGeom prst="rect">
            <a:avLst/>
          </a:prstGeom>
          <a:noFill/>
        </p:spPr>
        <p:txBody>
          <a:bodyPr wrap="square" lIns="0" tIns="0" rIns="0" bIns="0" rtlCol="0">
            <a:noAutofit/>
          </a:bodyPr>
          <a:lstStyle/>
          <a:p>
            <a:r>
              <a:rPr lang="en-US" sz="1200" dirty="0">
                <a:solidFill>
                  <a:schemeClr val="tx1">
                    <a:lumMod val="75000"/>
                    <a:lumOff val="25000"/>
                  </a:schemeClr>
                </a:solidFill>
                <a:latin typeface="Arial" panose="020B0604020202020204" pitchFamily="34" charset="0"/>
                <a:cs typeface="Arial" panose="020B0604020202020204" pitchFamily="34" charset="0"/>
              </a:rPr>
              <a:t>Image sources: a) “Acre Superimposed Over Football Fields.” Jc3s5h via Wikimedia Commons. </a:t>
            </a:r>
            <a:r>
              <a:rPr lang="en-US" sz="1200" dirty="0">
                <a:solidFill>
                  <a:srgbClr val="2C6754"/>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en.wikipedia.org/wiki/Acre#/media/File:Acre_superimposed_over_football_fields.svg</a:t>
            </a:r>
            <a:r>
              <a:rPr lang="en-US" sz="1200" dirty="0">
                <a:solidFill>
                  <a:schemeClr val="tx1">
                    <a:lumMod val="75000"/>
                    <a:lumOff val="25000"/>
                  </a:schemeClr>
                </a:solidFill>
                <a:latin typeface="Arial" panose="020B0604020202020204" pitchFamily="34" charset="0"/>
                <a:cs typeface="Arial" panose="020B0604020202020204" pitchFamily="34" charset="0"/>
              </a:rPr>
              <a:t>. b) “Eye View Diagram Outline.” </a:t>
            </a:r>
            <a:r>
              <a:rPr lang="en-US" sz="1200" dirty="0" err="1">
                <a:solidFill>
                  <a:schemeClr val="tx1">
                    <a:lumMod val="75000"/>
                    <a:lumOff val="25000"/>
                  </a:schemeClr>
                </a:solidFill>
                <a:latin typeface="Arial" panose="020B0604020202020204" pitchFamily="34" charset="0"/>
                <a:cs typeface="Arial" panose="020B0604020202020204" pitchFamily="34" charset="0"/>
              </a:rPr>
              <a:t>Clker</a:t>
            </a:r>
            <a:r>
              <a:rPr lang="en-US" sz="1200" dirty="0">
                <a:solidFill>
                  <a:schemeClr val="tx1">
                    <a:lumMod val="75000"/>
                    <a:lumOff val="25000"/>
                  </a:schemeClr>
                </a:solidFill>
                <a:latin typeface="Arial" panose="020B0604020202020204" pitchFamily="34" charset="0"/>
                <a:cs typeface="Arial" panose="020B0604020202020204" pitchFamily="34" charset="0"/>
              </a:rPr>
              <a:t> Free Vector Images via </a:t>
            </a:r>
            <a:r>
              <a:rPr lang="en-US" sz="1200" dirty="0" err="1">
                <a:solidFill>
                  <a:schemeClr val="tx1">
                    <a:lumMod val="75000"/>
                    <a:lumOff val="25000"/>
                  </a:schemeClr>
                </a:solidFill>
                <a:latin typeface="Arial" panose="020B0604020202020204" pitchFamily="34" charset="0"/>
                <a:cs typeface="Arial" panose="020B0604020202020204" pitchFamily="34" charset="0"/>
              </a:rPr>
              <a:t>Pixabay</a:t>
            </a:r>
            <a:r>
              <a:rPr lang="en-US" sz="1200" dirty="0">
                <a:solidFill>
                  <a:schemeClr val="tx1">
                    <a:lumMod val="75000"/>
                    <a:lumOff val="25000"/>
                  </a:schemeClr>
                </a:solidFill>
                <a:latin typeface="Arial" panose="020B0604020202020204" pitchFamily="34" charset="0"/>
                <a:cs typeface="Arial" panose="020B0604020202020204" pitchFamily="34" charset="0"/>
              </a:rPr>
              <a:t>. </a:t>
            </a:r>
            <a:r>
              <a:rPr lang="en-US" sz="1200" dirty="0">
                <a:solidFill>
                  <a:srgbClr val="2C6754"/>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pixabay.com/images/id-40326</a:t>
            </a:r>
            <a:r>
              <a:rPr lang="en-US" sz="1200" dirty="0">
                <a:solidFill>
                  <a:schemeClr val="tx1">
                    <a:lumMod val="75000"/>
                    <a:lumOff val="25000"/>
                  </a:schemeClr>
                </a:solidFill>
                <a:latin typeface="Arial" panose="020B0604020202020204" pitchFamily="34" charset="0"/>
                <a:cs typeface="Arial" panose="020B0604020202020204" pitchFamily="34" charset="0"/>
              </a:rPr>
              <a:t>. c) “House Icon Symbol Architecture.” janjf93 via </a:t>
            </a:r>
            <a:r>
              <a:rPr lang="en-US" sz="1200" dirty="0" err="1">
                <a:solidFill>
                  <a:schemeClr val="tx1">
                    <a:lumMod val="75000"/>
                    <a:lumOff val="25000"/>
                  </a:schemeClr>
                </a:solidFill>
                <a:latin typeface="Arial" panose="020B0604020202020204" pitchFamily="34" charset="0"/>
                <a:cs typeface="Arial" panose="020B0604020202020204" pitchFamily="34" charset="0"/>
              </a:rPr>
              <a:t>Pixabay</a:t>
            </a:r>
            <a:r>
              <a:rPr lang="en-US" sz="1200" dirty="0">
                <a:solidFill>
                  <a:schemeClr val="tx1">
                    <a:lumMod val="75000"/>
                    <a:lumOff val="25000"/>
                  </a:schemeClr>
                </a:solidFill>
                <a:latin typeface="Arial" panose="020B0604020202020204" pitchFamily="34" charset="0"/>
                <a:cs typeface="Arial" panose="020B0604020202020204" pitchFamily="34" charset="0"/>
              </a:rPr>
              <a:t>. </a:t>
            </a:r>
            <a:r>
              <a:rPr lang="en-US" sz="1200" dirty="0">
                <a:solidFill>
                  <a:srgbClr val="2C6754"/>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pixabay.com/vectors/house-icon-symbol-architecture-2492054</a:t>
            </a:r>
            <a:r>
              <a:rPr lang="en-US" sz="1200" dirty="0">
                <a:solidFill>
                  <a:schemeClr val="tx1">
                    <a:lumMod val="75000"/>
                    <a:lumOff val="25000"/>
                  </a:schemeClr>
                </a:solidFill>
                <a:latin typeface="Arial" panose="020B0604020202020204" pitchFamily="34" charset="0"/>
                <a:cs typeface="Arial" panose="020B0604020202020204" pitchFamily="34" charset="0"/>
              </a:rPr>
              <a:t>. </a:t>
            </a:r>
          </a:p>
        </p:txBody>
      </p:sp>
      <p:grpSp>
        <p:nvGrpSpPr>
          <p:cNvPr id="9" name="Group 8">
            <a:extLst>
              <a:ext uri="{FF2B5EF4-FFF2-40B4-BE49-F238E27FC236}">
                <a16:creationId xmlns:a16="http://schemas.microsoft.com/office/drawing/2014/main" id="{CF1DD4FB-D4E6-4660-9975-FF4CBE931B4E}"/>
              </a:ext>
            </a:extLst>
          </p:cNvPr>
          <p:cNvGrpSpPr/>
          <p:nvPr/>
        </p:nvGrpSpPr>
        <p:grpSpPr>
          <a:xfrm>
            <a:off x="8314317" y="2766425"/>
            <a:ext cx="2871360" cy="1379814"/>
            <a:chOff x="2576606" y="893094"/>
            <a:chExt cx="7645078" cy="3553014"/>
          </a:xfrm>
        </p:grpSpPr>
        <p:grpSp>
          <p:nvGrpSpPr>
            <p:cNvPr id="10" name="Group 9">
              <a:extLst>
                <a:ext uri="{FF2B5EF4-FFF2-40B4-BE49-F238E27FC236}">
                  <a16:creationId xmlns:a16="http://schemas.microsoft.com/office/drawing/2014/main" id="{1BC6930C-94D4-4587-9940-8E32CAAA17F0}"/>
                </a:ext>
              </a:extLst>
            </p:cNvPr>
            <p:cNvGrpSpPr/>
            <p:nvPr/>
          </p:nvGrpSpPr>
          <p:grpSpPr>
            <a:xfrm>
              <a:off x="2576606" y="893094"/>
              <a:ext cx="1897422" cy="3553014"/>
              <a:chOff x="3501892" y="764573"/>
              <a:chExt cx="1897422" cy="3553014"/>
            </a:xfrm>
          </p:grpSpPr>
          <p:pic>
            <p:nvPicPr>
              <p:cNvPr id="26" name="Picture 25">
                <a:extLst>
                  <a:ext uri="{FF2B5EF4-FFF2-40B4-BE49-F238E27FC236}">
                    <a16:creationId xmlns:a16="http://schemas.microsoft.com/office/drawing/2014/main" id="{EC178B38-7CDA-46EF-A733-62A2C1520127}"/>
                  </a:ext>
                </a:extLst>
              </p:cNvPr>
              <p:cNvPicPr>
                <a:picLocks noChangeAspect="1"/>
              </p:cNvPicPr>
              <p:nvPr/>
            </p:nvPicPr>
            <p:blipFill>
              <a:blip r:embed="rId6"/>
              <a:stretch>
                <a:fillRect/>
              </a:stretch>
            </p:blipFill>
            <p:spPr>
              <a:xfrm rot="5400000">
                <a:off x="4015148" y="2040717"/>
                <a:ext cx="870910" cy="1897422"/>
              </a:xfrm>
              <a:prstGeom prst="rect">
                <a:avLst/>
              </a:prstGeom>
            </p:spPr>
          </p:pic>
          <p:pic>
            <p:nvPicPr>
              <p:cNvPr id="27" name="Picture 26">
                <a:extLst>
                  <a:ext uri="{FF2B5EF4-FFF2-40B4-BE49-F238E27FC236}">
                    <a16:creationId xmlns:a16="http://schemas.microsoft.com/office/drawing/2014/main" id="{2A21D360-696B-4DC4-B332-BFF5860DBEB9}"/>
                  </a:ext>
                </a:extLst>
              </p:cNvPr>
              <p:cNvPicPr>
                <a:picLocks noChangeAspect="1"/>
              </p:cNvPicPr>
              <p:nvPr/>
            </p:nvPicPr>
            <p:blipFill>
              <a:blip r:embed="rId6"/>
              <a:stretch>
                <a:fillRect/>
              </a:stretch>
            </p:blipFill>
            <p:spPr>
              <a:xfrm rot="5400000">
                <a:off x="4015148" y="1143999"/>
                <a:ext cx="870910" cy="1897422"/>
              </a:xfrm>
              <a:prstGeom prst="rect">
                <a:avLst/>
              </a:prstGeom>
            </p:spPr>
          </p:pic>
          <p:pic>
            <p:nvPicPr>
              <p:cNvPr id="28" name="Picture 27">
                <a:extLst>
                  <a:ext uri="{FF2B5EF4-FFF2-40B4-BE49-F238E27FC236}">
                    <a16:creationId xmlns:a16="http://schemas.microsoft.com/office/drawing/2014/main" id="{EBE63606-0980-413E-872B-FF11A5BA80C9}"/>
                  </a:ext>
                </a:extLst>
              </p:cNvPr>
              <p:cNvPicPr>
                <a:picLocks noChangeAspect="1"/>
              </p:cNvPicPr>
              <p:nvPr/>
            </p:nvPicPr>
            <p:blipFill>
              <a:blip r:embed="rId6"/>
              <a:stretch>
                <a:fillRect/>
              </a:stretch>
            </p:blipFill>
            <p:spPr>
              <a:xfrm rot="5400000">
                <a:off x="4015148" y="251317"/>
                <a:ext cx="870910" cy="1897422"/>
              </a:xfrm>
              <a:prstGeom prst="rect">
                <a:avLst/>
              </a:prstGeom>
            </p:spPr>
          </p:pic>
          <p:pic>
            <p:nvPicPr>
              <p:cNvPr id="29" name="Picture 28">
                <a:extLst>
                  <a:ext uri="{FF2B5EF4-FFF2-40B4-BE49-F238E27FC236}">
                    <a16:creationId xmlns:a16="http://schemas.microsoft.com/office/drawing/2014/main" id="{C8E9ECD3-0A79-4C0E-B981-13405D8A78FA}"/>
                  </a:ext>
                </a:extLst>
              </p:cNvPr>
              <p:cNvPicPr>
                <a:picLocks noChangeAspect="1"/>
              </p:cNvPicPr>
              <p:nvPr/>
            </p:nvPicPr>
            <p:blipFill>
              <a:blip r:embed="rId6"/>
              <a:stretch>
                <a:fillRect/>
              </a:stretch>
            </p:blipFill>
            <p:spPr>
              <a:xfrm rot="5400000">
                <a:off x="4015148" y="2933421"/>
                <a:ext cx="870910" cy="1897422"/>
              </a:xfrm>
              <a:prstGeom prst="rect">
                <a:avLst/>
              </a:prstGeom>
            </p:spPr>
          </p:pic>
        </p:grpSp>
        <p:grpSp>
          <p:nvGrpSpPr>
            <p:cNvPr id="11" name="Group 10">
              <a:extLst>
                <a:ext uri="{FF2B5EF4-FFF2-40B4-BE49-F238E27FC236}">
                  <a16:creationId xmlns:a16="http://schemas.microsoft.com/office/drawing/2014/main" id="{98FC4DDF-54B4-4ED8-8DF7-E856FD6B8BB0}"/>
                </a:ext>
              </a:extLst>
            </p:cNvPr>
            <p:cNvGrpSpPr/>
            <p:nvPr/>
          </p:nvGrpSpPr>
          <p:grpSpPr>
            <a:xfrm>
              <a:off x="4492491" y="893094"/>
              <a:ext cx="1897422" cy="3553014"/>
              <a:chOff x="3501892" y="764573"/>
              <a:chExt cx="1897422" cy="3553014"/>
            </a:xfrm>
          </p:grpSpPr>
          <p:pic>
            <p:nvPicPr>
              <p:cNvPr id="22" name="Picture 21">
                <a:extLst>
                  <a:ext uri="{FF2B5EF4-FFF2-40B4-BE49-F238E27FC236}">
                    <a16:creationId xmlns:a16="http://schemas.microsoft.com/office/drawing/2014/main" id="{386BCF5C-0C0A-4189-9B37-8C6D4AE9D182}"/>
                  </a:ext>
                </a:extLst>
              </p:cNvPr>
              <p:cNvPicPr>
                <a:picLocks noChangeAspect="1"/>
              </p:cNvPicPr>
              <p:nvPr/>
            </p:nvPicPr>
            <p:blipFill>
              <a:blip r:embed="rId6"/>
              <a:stretch>
                <a:fillRect/>
              </a:stretch>
            </p:blipFill>
            <p:spPr>
              <a:xfrm rot="5400000">
                <a:off x="4015148" y="2040717"/>
                <a:ext cx="870910" cy="1897422"/>
              </a:xfrm>
              <a:prstGeom prst="rect">
                <a:avLst/>
              </a:prstGeom>
            </p:spPr>
          </p:pic>
          <p:pic>
            <p:nvPicPr>
              <p:cNvPr id="23" name="Picture 22">
                <a:extLst>
                  <a:ext uri="{FF2B5EF4-FFF2-40B4-BE49-F238E27FC236}">
                    <a16:creationId xmlns:a16="http://schemas.microsoft.com/office/drawing/2014/main" id="{CD09456F-E989-46BB-921C-93671181CFFC}"/>
                  </a:ext>
                </a:extLst>
              </p:cNvPr>
              <p:cNvPicPr>
                <a:picLocks noChangeAspect="1"/>
              </p:cNvPicPr>
              <p:nvPr/>
            </p:nvPicPr>
            <p:blipFill>
              <a:blip r:embed="rId6"/>
              <a:stretch>
                <a:fillRect/>
              </a:stretch>
            </p:blipFill>
            <p:spPr>
              <a:xfrm rot="5400000">
                <a:off x="4015148" y="1143999"/>
                <a:ext cx="870910" cy="1897422"/>
              </a:xfrm>
              <a:prstGeom prst="rect">
                <a:avLst/>
              </a:prstGeom>
            </p:spPr>
          </p:pic>
          <p:pic>
            <p:nvPicPr>
              <p:cNvPr id="24" name="Picture 23">
                <a:extLst>
                  <a:ext uri="{FF2B5EF4-FFF2-40B4-BE49-F238E27FC236}">
                    <a16:creationId xmlns:a16="http://schemas.microsoft.com/office/drawing/2014/main" id="{44218015-8FE1-420B-8C7B-BC7976AEB746}"/>
                  </a:ext>
                </a:extLst>
              </p:cNvPr>
              <p:cNvPicPr>
                <a:picLocks noChangeAspect="1"/>
              </p:cNvPicPr>
              <p:nvPr/>
            </p:nvPicPr>
            <p:blipFill>
              <a:blip r:embed="rId6"/>
              <a:stretch>
                <a:fillRect/>
              </a:stretch>
            </p:blipFill>
            <p:spPr>
              <a:xfrm rot="5400000">
                <a:off x="4015148" y="251317"/>
                <a:ext cx="870910" cy="1897422"/>
              </a:xfrm>
              <a:prstGeom prst="rect">
                <a:avLst/>
              </a:prstGeom>
            </p:spPr>
          </p:pic>
          <p:pic>
            <p:nvPicPr>
              <p:cNvPr id="25" name="Picture 24">
                <a:extLst>
                  <a:ext uri="{FF2B5EF4-FFF2-40B4-BE49-F238E27FC236}">
                    <a16:creationId xmlns:a16="http://schemas.microsoft.com/office/drawing/2014/main" id="{F60DF766-6708-4338-916A-E6DD156075FE}"/>
                  </a:ext>
                </a:extLst>
              </p:cNvPr>
              <p:cNvPicPr>
                <a:picLocks noChangeAspect="1"/>
              </p:cNvPicPr>
              <p:nvPr/>
            </p:nvPicPr>
            <p:blipFill>
              <a:blip r:embed="rId6"/>
              <a:stretch>
                <a:fillRect/>
              </a:stretch>
            </p:blipFill>
            <p:spPr>
              <a:xfrm rot="5400000">
                <a:off x="4015148" y="2933421"/>
                <a:ext cx="870910" cy="1897422"/>
              </a:xfrm>
              <a:prstGeom prst="rect">
                <a:avLst/>
              </a:prstGeom>
            </p:spPr>
          </p:pic>
        </p:grpSp>
        <p:grpSp>
          <p:nvGrpSpPr>
            <p:cNvPr id="12" name="Group 11">
              <a:extLst>
                <a:ext uri="{FF2B5EF4-FFF2-40B4-BE49-F238E27FC236}">
                  <a16:creationId xmlns:a16="http://schemas.microsoft.com/office/drawing/2014/main" id="{F5460528-615F-4C0E-A8D4-66FB0FB46158}"/>
                </a:ext>
              </a:extLst>
            </p:cNvPr>
            <p:cNvGrpSpPr/>
            <p:nvPr/>
          </p:nvGrpSpPr>
          <p:grpSpPr>
            <a:xfrm>
              <a:off x="6408376" y="893094"/>
              <a:ext cx="1897422" cy="3553014"/>
              <a:chOff x="3501892" y="764573"/>
              <a:chExt cx="1897422" cy="3553014"/>
            </a:xfrm>
          </p:grpSpPr>
          <p:pic>
            <p:nvPicPr>
              <p:cNvPr id="18" name="Picture 17">
                <a:extLst>
                  <a:ext uri="{FF2B5EF4-FFF2-40B4-BE49-F238E27FC236}">
                    <a16:creationId xmlns:a16="http://schemas.microsoft.com/office/drawing/2014/main" id="{AACF99FC-15FE-4400-8616-8C76F5798CF7}"/>
                  </a:ext>
                </a:extLst>
              </p:cNvPr>
              <p:cNvPicPr>
                <a:picLocks noChangeAspect="1"/>
              </p:cNvPicPr>
              <p:nvPr/>
            </p:nvPicPr>
            <p:blipFill>
              <a:blip r:embed="rId6"/>
              <a:stretch>
                <a:fillRect/>
              </a:stretch>
            </p:blipFill>
            <p:spPr>
              <a:xfrm rot="5400000">
                <a:off x="4015148" y="2040717"/>
                <a:ext cx="870910" cy="1897422"/>
              </a:xfrm>
              <a:prstGeom prst="rect">
                <a:avLst/>
              </a:prstGeom>
            </p:spPr>
          </p:pic>
          <p:pic>
            <p:nvPicPr>
              <p:cNvPr id="19" name="Picture 18">
                <a:extLst>
                  <a:ext uri="{FF2B5EF4-FFF2-40B4-BE49-F238E27FC236}">
                    <a16:creationId xmlns:a16="http://schemas.microsoft.com/office/drawing/2014/main" id="{AE408837-2587-43AB-8F58-2F6C82025B79}"/>
                  </a:ext>
                </a:extLst>
              </p:cNvPr>
              <p:cNvPicPr>
                <a:picLocks noChangeAspect="1"/>
              </p:cNvPicPr>
              <p:nvPr/>
            </p:nvPicPr>
            <p:blipFill>
              <a:blip r:embed="rId6"/>
              <a:stretch>
                <a:fillRect/>
              </a:stretch>
            </p:blipFill>
            <p:spPr>
              <a:xfrm rot="5400000">
                <a:off x="4015148" y="1143999"/>
                <a:ext cx="870910" cy="1897422"/>
              </a:xfrm>
              <a:prstGeom prst="rect">
                <a:avLst/>
              </a:prstGeom>
            </p:spPr>
          </p:pic>
          <p:pic>
            <p:nvPicPr>
              <p:cNvPr id="20" name="Picture 19">
                <a:extLst>
                  <a:ext uri="{FF2B5EF4-FFF2-40B4-BE49-F238E27FC236}">
                    <a16:creationId xmlns:a16="http://schemas.microsoft.com/office/drawing/2014/main" id="{A17FF31A-CDCE-4E13-97E8-F93A2B93C3BD}"/>
                  </a:ext>
                </a:extLst>
              </p:cNvPr>
              <p:cNvPicPr>
                <a:picLocks noChangeAspect="1"/>
              </p:cNvPicPr>
              <p:nvPr/>
            </p:nvPicPr>
            <p:blipFill>
              <a:blip r:embed="rId6"/>
              <a:stretch>
                <a:fillRect/>
              </a:stretch>
            </p:blipFill>
            <p:spPr>
              <a:xfrm rot="5400000">
                <a:off x="4015148" y="251317"/>
                <a:ext cx="870910" cy="1897422"/>
              </a:xfrm>
              <a:prstGeom prst="rect">
                <a:avLst/>
              </a:prstGeom>
            </p:spPr>
          </p:pic>
          <p:pic>
            <p:nvPicPr>
              <p:cNvPr id="21" name="Picture 20">
                <a:extLst>
                  <a:ext uri="{FF2B5EF4-FFF2-40B4-BE49-F238E27FC236}">
                    <a16:creationId xmlns:a16="http://schemas.microsoft.com/office/drawing/2014/main" id="{101D4717-4C49-4A0D-94EE-41D5DFCDBB04}"/>
                  </a:ext>
                </a:extLst>
              </p:cNvPr>
              <p:cNvPicPr>
                <a:picLocks noChangeAspect="1"/>
              </p:cNvPicPr>
              <p:nvPr/>
            </p:nvPicPr>
            <p:blipFill>
              <a:blip r:embed="rId6"/>
              <a:stretch>
                <a:fillRect/>
              </a:stretch>
            </p:blipFill>
            <p:spPr>
              <a:xfrm rot="5400000">
                <a:off x="4015148" y="2933421"/>
                <a:ext cx="870910" cy="1897422"/>
              </a:xfrm>
              <a:prstGeom prst="rect">
                <a:avLst/>
              </a:prstGeom>
            </p:spPr>
          </p:pic>
        </p:grpSp>
        <p:grpSp>
          <p:nvGrpSpPr>
            <p:cNvPr id="13" name="Group 12">
              <a:extLst>
                <a:ext uri="{FF2B5EF4-FFF2-40B4-BE49-F238E27FC236}">
                  <a16:creationId xmlns:a16="http://schemas.microsoft.com/office/drawing/2014/main" id="{E9488C71-32F9-4997-B8CF-1592CA25C090}"/>
                </a:ext>
              </a:extLst>
            </p:cNvPr>
            <p:cNvGrpSpPr/>
            <p:nvPr/>
          </p:nvGrpSpPr>
          <p:grpSpPr>
            <a:xfrm>
              <a:off x="8324262" y="893094"/>
              <a:ext cx="1897422" cy="3553014"/>
              <a:chOff x="3501892" y="764573"/>
              <a:chExt cx="1897422" cy="3553014"/>
            </a:xfrm>
          </p:grpSpPr>
          <p:pic>
            <p:nvPicPr>
              <p:cNvPr id="14" name="Picture 13">
                <a:extLst>
                  <a:ext uri="{FF2B5EF4-FFF2-40B4-BE49-F238E27FC236}">
                    <a16:creationId xmlns:a16="http://schemas.microsoft.com/office/drawing/2014/main" id="{98103081-E177-48C0-918E-247F482DE2AD}"/>
                  </a:ext>
                </a:extLst>
              </p:cNvPr>
              <p:cNvPicPr>
                <a:picLocks noChangeAspect="1"/>
              </p:cNvPicPr>
              <p:nvPr/>
            </p:nvPicPr>
            <p:blipFill>
              <a:blip r:embed="rId6"/>
              <a:stretch>
                <a:fillRect/>
              </a:stretch>
            </p:blipFill>
            <p:spPr>
              <a:xfrm rot="5400000">
                <a:off x="4015148" y="2040717"/>
                <a:ext cx="870910" cy="1897422"/>
              </a:xfrm>
              <a:prstGeom prst="rect">
                <a:avLst/>
              </a:prstGeom>
            </p:spPr>
          </p:pic>
          <p:pic>
            <p:nvPicPr>
              <p:cNvPr id="15" name="Picture 14">
                <a:extLst>
                  <a:ext uri="{FF2B5EF4-FFF2-40B4-BE49-F238E27FC236}">
                    <a16:creationId xmlns:a16="http://schemas.microsoft.com/office/drawing/2014/main" id="{664E377B-DB47-4F0D-9AD7-BDB47F2AB221}"/>
                  </a:ext>
                </a:extLst>
              </p:cNvPr>
              <p:cNvPicPr>
                <a:picLocks noChangeAspect="1"/>
              </p:cNvPicPr>
              <p:nvPr/>
            </p:nvPicPr>
            <p:blipFill>
              <a:blip r:embed="rId6"/>
              <a:stretch>
                <a:fillRect/>
              </a:stretch>
            </p:blipFill>
            <p:spPr>
              <a:xfrm rot="5400000">
                <a:off x="4015148" y="1143999"/>
                <a:ext cx="870910" cy="1897422"/>
              </a:xfrm>
              <a:prstGeom prst="rect">
                <a:avLst/>
              </a:prstGeom>
            </p:spPr>
          </p:pic>
          <p:pic>
            <p:nvPicPr>
              <p:cNvPr id="16" name="Picture 15">
                <a:extLst>
                  <a:ext uri="{FF2B5EF4-FFF2-40B4-BE49-F238E27FC236}">
                    <a16:creationId xmlns:a16="http://schemas.microsoft.com/office/drawing/2014/main" id="{6165DE21-CB19-4061-BC5B-C4DEA1AB5F91}"/>
                  </a:ext>
                </a:extLst>
              </p:cNvPr>
              <p:cNvPicPr>
                <a:picLocks noChangeAspect="1"/>
              </p:cNvPicPr>
              <p:nvPr/>
            </p:nvPicPr>
            <p:blipFill>
              <a:blip r:embed="rId6"/>
              <a:stretch>
                <a:fillRect/>
              </a:stretch>
            </p:blipFill>
            <p:spPr>
              <a:xfrm rot="5400000">
                <a:off x="4015148" y="251317"/>
                <a:ext cx="870910" cy="1897422"/>
              </a:xfrm>
              <a:prstGeom prst="rect">
                <a:avLst/>
              </a:prstGeom>
            </p:spPr>
          </p:pic>
          <p:pic>
            <p:nvPicPr>
              <p:cNvPr id="17" name="Picture 16">
                <a:extLst>
                  <a:ext uri="{FF2B5EF4-FFF2-40B4-BE49-F238E27FC236}">
                    <a16:creationId xmlns:a16="http://schemas.microsoft.com/office/drawing/2014/main" id="{98482A8C-C9DB-497E-BE94-EB73253D93D5}"/>
                  </a:ext>
                </a:extLst>
              </p:cNvPr>
              <p:cNvPicPr>
                <a:picLocks noChangeAspect="1"/>
              </p:cNvPicPr>
              <p:nvPr/>
            </p:nvPicPr>
            <p:blipFill>
              <a:blip r:embed="rId6"/>
              <a:stretch>
                <a:fillRect/>
              </a:stretch>
            </p:blipFill>
            <p:spPr>
              <a:xfrm rot="5400000">
                <a:off x="4015148" y="2933421"/>
                <a:ext cx="870910" cy="1897422"/>
              </a:xfrm>
              <a:prstGeom prst="rect">
                <a:avLst/>
              </a:prstGeom>
            </p:spPr>
          </p:pic>
        </p:grpSp>
      </p:grpSp>
      <p:sp>
        <p:nvSpPr>
          <p:cNvPr id="30" name="TextBox 29">
            <a:extLst>
              <a:ext uri="{FF2B5EF4-FFF2-40B4-BE49-F238E27FC236}">
                <a16:creationId xmlns:a16="http://schemas.microsoft.com/office/drawing/2014/main" id="{D44B8522-8A1C-4EB6-93B7-24BA91022F64}"/>
              </a:ext>
            </a:extLst>
          </p:cNvPr>
          <p:cNvSpPr txBox="1"/>
          <p:nvPr/>
        </p:nvSpPr>
        <p:spPr>
          <a:xfrm>
            <a:off x="8116938" y="4167439"/>
            <a:ext cx="3259183" cy="338554"/>
          </a:xfrm>
          <a:prstGeom prst="rect">
            <a:avLst/>
          </a:prstGeom>
          <a:noFill/>
        </p:spPr>
        <p:txBody>
          <a:bodyPr wrap="square" rtlCol="0">
            <a:spAutoFit/>
          </a:bodyPr>
          <a:lstStyle/>
          <a:p>
            <a:pPr algn="ctr"/>
            <a:r>
              <a:rPr lang="en-US" sz="1600" b="1">
                <a:solidFill>
                  <a:srgbClr val="2C6754"/>
                </a:solidFill>
                <a:latin typeface="Arial" panose="020B0604020202020204" pitchFamily="34" charset="0"/>
                <a:cs typeface="Arial" panose="020B0604020202020204" pitchFamily="34" charset="0"/>
              </a:rPr>
              <a:t>As big as 16 tennis courts</a:t>
            </a:r>
          </a:p>
        </p:txBody>
      </p:sp>
      <p:grpSp>
        <p:nvGrpSpPr>
          <p:cNvPr id="38" name="Group 37">
            <a:extLst>
              <a:ext uri="{FF2B5EF4-FFF2-40B4-BE49-F238E27FC236}">
                <a16:creationId xmlns:a16="http://schemas.microsoft.com/office/drawing/2014/main" id="{139BE14B-310A-48BC-B8EB-36365A945B4D}"/>
              </a:ext>
            </a:extLst>
          </p:cNvPr>
          <p:cNvGrpSpPr/>
          <p:nvPr/>
        </p:nvGrpSpPr>
        <p:grpSpPr>
          <a:xfrm>
            <a:off x="8314316" y="4620391"/>
            <a:ext cx="2871362" cy="1550490"/>
            <a:chOff x="4410752" y="1605644"/>
            <a:chExt cx="5055744" cy="2607130"/>
          </a:xfrm>
        </p:grpSpPr>
        <p:grpSp>
          <p:nvGrpSpPr>
            <p:cNvPr id="39" name="Group 38">
              <a:extLst>
                <a:ext uri="{FF2B5EF4-FFF2-40B4-BE49-F238E27FC236}">
                  <a16:creationId xmlns:a16="http://schemas.microsoft.com/office/drawing/2014/main" id="{2A56FA49-D264-43BE-A2AB-C5BA4D40F70A}"/>
                </a:ext>
              </a:extLst>
            </p:cNvPr>
            <p:cNvGrpSpPr/>
            <p:nvPr/>
          </p:nvGrpSpPr>
          <p:grpSpPr>
            <a:xfrm>
              <a:off x="4410752" y="1605644"/>
              <a:ext cx="5055744" cy="865414"/>
              <a:chOff x="4410752" y="1605644"/>
              <a:chExt cx="5055744" cy="865414"/>
            </a:xfrm>
          </p:grpSpPr>
          <p:pic>
            <p:nvPicPr>
              <p:cNvPr id="54" name="Picture 2" descr="House, Icon, Symbol, Architecture, Roof, Window, Door">
                <a:extLst>
                  <a:ext uri="{FF2B5EF4-FFF2-40B4-BE49-F238E27FC236}">
                    <a16:creationId xmlns:a16="http://schemas.microsoft.com/office/drawing/2014/main" id="{51A28779-FCED-4054-8583-8286BA14A3B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8623872" y="1605644"/>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ouse, Icon, Symbol, Architecture, Roof, Window, Door">
                <a:extLst>
                  <a:ext uri="{FF2B5EF4-FFF2-40B4-BE49-F238E27FC236}">
                    <a16:creationId xmlns:a16="http://schemas.microsoft.com/office/drawing/2014/main" id="{BBC6D7B5-B134-4E59-8BE2-A2F2A4CB8F8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7771381"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ouse, Icon, Symbol, Architecture, Roof, Window, Door">
                <a:extLst>
                  <a:ext uri="{FF2B5EF4-FFF2-40B4-BE49-F238E27FC236}">
                    <a16:creationId xmlns:a16="http://schemas.microsoft.com/office/drawing/2014/main" id="{6E876B16-AEA4-470C-AD14-0A7D8E17C41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6938624"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ouse, Icon, Symbol, Architecture, Roof, Window, Door">
                <a:extLst>
                  <a:ext uri="{FF2B5EF4-FFF2-40B4-BE49-F238E27FC236}">
                    <a16:creationId xmlns:a16="http://schemas.microsoft.com/office/drawing/2014/main" id="{D03BB104-D455-4F05-BE84-9CA52E4B576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6096000"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ouse, Icon, Symbol, Architecture, Roof, Window, Door">
                <a:extLst>
                  <a:ext uri="{FF2B5EF4-FFF2-40B4-BE49-F238E27FC236}">
                    <a16:creationId xmlns:a16="http://schemas.microsoft.com/office/drawing/2014/main" id="{3389BE7F-5994-46D5-8767-311953EC7A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4410752"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ouse, Icon, Symbol, Architecture, Roof, Window, Door">
                <a:extLst>
                  <a:ext uri="{FF2B5EF4-FFF2-40B4-BE49-F238E27FC236}">
                    <a16:creationId xmlns:a16="http://schemas.microsoft.com/office/drawing/2014/main" id="{2CB9AFF1-E059-42C8-894D-06E2DB1E886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5253376" y="1611086"/>
                <a:ext cx="842624" cy="8599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0BAFE435-483C-4A2A-8E27-5D8B3C8A1D9B}"/>
                </a:ext>
              </a:extLst>
            </p:cNvPr>
            <p:cNvGrpSpPr/>
            <p:nvPr/>
          </p:nvGrpSpPr>
          <p:grpSpPr>
            <a:xfrm>
              <a:off x="4410752" y="2476502"/>
              <a:ext cx="5055744" cy="865414"/>
              <a:chOff x="4410752" y="1605644"/>
              <a:chExt cx="5055744" cy="865414"/>
            </a:xfrm>
          </p:grpSpPr>
          <p:pic>
            <p:nvPicPr>
              <p:cNvPr id="48" name="Picture 2" descr="House, Icon, Symbol, Architecture, Roof, Window, Door">
                <a:extLst>
                  <a:ext uri="{FF2B5EF4-FFF2-40B4-BE49-F238E27FC236}">
                    <a16:creationId xmlns:a16="http://schemas.microsoft.com/office/drawing/2014/main" id="{512146CE-7385-4BE8-AA76-2DF64AF2F1A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8623872" y="1605644"/>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ouse, Icon, Symbol, Architecture, Roof, Window, Door">
                <a:extLst>
                  <a:ext uri="{FF2B5EF4-FFF2-40B4-BE49-F238E27FC236}">
                    <a16:creationId xmlns:a16="http://schemas.microsoft.com/office/drawing/2014/main" id="{BB5C6138-BF8E-4C16-A2EE-AC8D50EC0F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7771381"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ouse, Icon, Symbol, Architecture, Roof, Window, Door">
                <a:extLst>
                  <a:ext uri="{FF2B5EF4-FFF2-40B4-BE49-F238E27FC236}">
                    <a16:creationId xmlns:a16="http://schemas.microsoft.com/office/drawing/2014/main" id="{216B6D9C-0DA6-49DB-99D6-07EB5C3B50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6938624"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ouse, Icon, Symbol, Architecture, Roof, Window, Door">
                <a:extLst>
                  <a:ext uri="{FF2B5EF4-FFF2-40B4-BE49-F238E27FC236}">
                    <a16:creationId xmlns:a16="http://schemas.microsoft.com/office/drawing/2014/main" id="{A53012E5-C6CE-434B-9820-B241225687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6096000"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ouse, Icon, Symbol, Architecture, Roof, Window, Door">
                <a:extLst>
                  <a:ext uri="{FF2B5EF4-FFF2-40B4-BE49-F238E27FC236}">
                    <a16:creationId xmlns:a16="http://schemas.microsoft.com/office/drawing/2014/main" id="{8886C721-11D2-4200-B8D7-A16B47BADFA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4410752"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ouse, Icon, Symbol, Architecture, Roof, Window, Door">
                <a:extLst>
                  <a:ext uri="{FF2B5EF4-FFF2-40B4-BE49-F238E27FC236}">
                    <a16:creationId xmlns:a16="http://schemas.microsoft.com/office/drawing/2014/main" id="{7B9AF3C8-00CD-4EDF-BA17-3E7DB3FA538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5253376" y="1611086"/>
                <a:ext cx="842624" cy="8599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9C6F2293-166F-4084-92FF-5553E726FA11}"/>
                </a:ext>
              </a:extLst>
            </p:cNvPr>
            <p:cNvGrpSpPr/>
            <p:nvPr/>
          </p:nvGrpSpPr>
          <p:grpSpPr>
            <a:xfrm>
              <a:off x="4410752" y="3347360"/>
              <a:ext cx="5055744" cy="865414"/>
              <a:chOff x="4410752" y="1605644"/>
              <a:chExt cx="5055744" cy="865414"/>
            </a:xfrm>
          </p:grpSpPr>
          <p:pic>
            <p:nvPicPr>
              <p:cNvPr id="42" name="Picture 2" descr="House, Icon, Symbol, Architecture, Roof, Window, Door">
                <a:extLst>
                  <a:ext uri="{FF2B5EF4-FFF2-40B4-BE49-F238E27FC236}">
                    <a16:creationId xmlns:a16="http://schemas.microsoft.com/office/drawing/2014/main" id="{26E46623-CD9C-4738-9119-F40385658E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8623872" y="1605644"/>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ouse, Icon, Symbol, Architecture, Roof, Window, Door">
                <a:extLst>
                  <a:ext uri="{FF2B5EF4-FFF2-40B4-BE49-F238E27FC236}">
                    <a16:creationId xmlns:a16="http://schemas.microsoft.com/office/drawing/2014/main" id="{1FBB1018-5988-4CA6-9EFA-66EFE0B1DF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7771381"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ouse, Icon, Symbol, Architecture, Roof, Window, Door">
                <a:extLst>
                  <a:ext uri="{FF2B5EF4-FFF2-40B4-BE49-F238E27FC236}">
                    <a16:creationId xmlns:a16="http://schemas.microsoft.com/office/drawing/2014/main" id="{C60FD55F-BFEC-4082-A051-945AF5663F0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6938624"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ouse, Icon, Symbol, Architecture, Roof, Window, Door">
                <a:extLst>
                  <a:ext uri="{FF2B5EF4-FFF2-40B4-BE49-F238E27FC236}">
                    <a16:creationId xmlns:a16="http://schemas.microsoft.com/office/drawing/2014/main" id="{9C3BCBFB-6BF3-41B4-A240-44F2AC8D2A1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6096000"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ouse, Icon, Symbol, Architecture, Roof, Window, Door">
                <a:extLst>
                  <a:ext uri="{FF2B5EF4-FFF2-40B4-BE49-F238E27FC236}">
                    <a16:creationId xmlns:a16="http://schemas.microsoft.com/office/drawing/2014/main" id="{1803B9A5-048D-4FFB-8E87-4DADC7B717E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4410752" y="1611086"/>
                <a:ext cx="842624" cy="85997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ouse, Icon, Symbol, Architecture, Roof, Window, Door">
                <a:extLst>
                  <a:ext uri="{FF2B5EF4-FFF2-40B4-BE49-F238E27FC236}">
                    <a16:creationId xmlns:a16="http://schemas.microsoft.com/office/drawing/2014/main" id="{A6CC00C7-97D0-4361-AF2D-5CC391E3722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174" t="21746" r="22857" b="23175"/>
              <a:stretch/>
            </p:blipFill>
            <p:spPr bwMode="auto">
              <a:xfrm>
                <a:off x="5253376" y="1611086"/>
                <a:ext cx="842624" cy="85997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0" name="TextBox 59">
            <a:extLst>
              <a:ext uri="{FF2B5EF4-FFF2-40B4-BE49-F238E27FC236}">
                <a16:creationId xmlns:a16="http://schemas.microsoft.com/office/drawing/2014/main" id="{597AD88C-5FA0-4C51-98D3-2058F18A41F3}"/>
              </a:ext>
            </a:extLst>
          </p:cNvPr>
          <p:cNvSpPr txBox="1"/>
          <p:nvPr/>
        </p:nvSpPr>
        <p:spPr>
          <a:xfrm>
            <a:off x="7495418" y="6171296"/>
            <a:ext cx="4593771" cy="338554"/>
          </a:xfrm>
          <a:prstGeom prst="rect">
            <a:avLst/>
          </a:prstGeom>
          <a:noFill/>
        </p:spPr>
        <p:txBody>
          <a:bodyPr wrap="square" rtlCol="0">
            <a:spAutoFit/>
          </a:bodyPr>
          <a:lstStyle/>
          <a:p>
            <a:pPr algn="ctr"/>
            <a:r>
              <a:rPr lang="en-US" sz="1600" b="1" dirty="0">
                <a:solidFill>
                  <a:srgbClr val="2C6754"/>
                </a:solidFill>
                <a:latin typeface="Arial" panose="020B0604020202020204" pitchFamily="34" charset="0"/>
                <a:cs typeface="Arial" panose="020B0604020202020204" pitchFamily="34" charset="0"/>
              </a:rPr>
              <a:t>As big as 18, 2,400 square-ft houses</a:t>
            </a:r>
          </a:p>
        </p:txBody>
      </p:sp>
    </p:spTree>
    <p:extLst>
      <p:ext uri="{BB962C8B-B14F-4D97-AF65-F5344CB8AC3E}">
        <p14:creationId xmlns:p14="http://schemas.microsoft.com/office/powerpoint/2010/main" val="2512046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522A6D6-F324-DE0B-7A24-D0B5223F01D9}"/>
              </a:ext>
            </a:extLst>
          </p:cNvPr>
          <p:cNvSpPr>
            <a:spLocks noGrp="1"/>
          </p:cNvSpPr>
          <p:nvPr>
            <p:ph idx="1"/>
          </p:nvPr>
        </p:nvSpPr>
        <p:spPr>
          <a:xfrm>
            <a:off x="1004046" y="1825625"/>
            <a:ext cx="6458111" cy="4351338"/>
          </a:xfrm>
        </p:spPr>
        <p:txBody>
          <a:bodyPr/>
          <a:lstStyle/>
          <a:p>
            <a:r>
              <a:rPr lang="en-US" dirty="0"/>
              <a:t>Yaquina Tract (200,000 acres) opened to white settlement by a presidential executive order of Andrew Johnson in 1865 (blue)</a:t>
            </a:r>
          </a:p>
          <a:p>
            <a:r>
              <a:rPr lang="en-US" dirty="0"/>
              <a:t>Congress removed an additional two-thirds of reservation lands (700,000 acres) in 1875 (yellow and purple)</a:t>
            </a:r>
          </a:p>
          <a:p>
            <a:r>
              <a:rPr lang="en-US" dirty="0"/>
              <a:t>Most of the remaining reservation land (green) was lost through allotment and termination (described in other lessons)</a:t>
            </a:r>
          </a:p>
          <a:p>
            <a:endParaRPr lang="en-US" dirty="0"/>
          </a:p>
          <a:p>
            <a:endParaRPr lang="en-US" dirty="0"/>
          </a:p>
          <a:p>
            <a:endParaRPr lang="en-US" dirty="0"/>
          </a:p>
        </p:txBody>
      </p:sp>
      <p:sp>
        <p:nvSpPr>
          <p:cNvPr id="2" name="Title 1">
            <a:extLst>
              <a:ext uri="{FF2B5EF4-FFF2-40B4-BE49-F238E27FC236}">
                <a16:creationId xmlns:a16="http://schemas.microsoft.com/office/drawing/2014/main" id="{A8378D23-B028-485E-BADA-4AB6A58873B4}"/>
              </a:ext>
            </a:extLst>
          </p:cNvPr>
          <p:cNvSpPr>
            <a:spLocks noGrp="1"/>
          </p:cNvSpPr>
          <p:nvPr>
            <p:ph type="ctrTitle"/>
          </p:nvPr>
        </p:nvSpPr>
        <p:spPr/>
        <p:txBody>
          <a:bodyPr/>
          <a:lstStyle/>
          <a:p>
            <a:r>
              <a:rPr lang="en-US"/>
              <a:t>Reservation reductions</a:t>
            </a:r>
          </a:p>
        </p:txBody>
      </p:sp>
      <p:pic>
        <p:nvPicPr>
          <p:cNvPr id="3" name="Picture 2">
            <a:extLst>
              <a:ext uri="{FF2B5EF4-FFF2-40B4-BE49-F238E27FC236}">
                <a16:creationId xmlns:a16="http://schemas.microsoft.com/office/drawing/2014/main" id="{C2DC5180-77FA-4888-BD3C-DCAAF6562DA9}"/>
              </a:ext>
            </a:extLst>
          </p:cNvPr>
          <p:cNvPicPr>
            <a:picLocks noChangeAspect="1"/>
          </p:cNvPicPr>
          <p:nvPr/>
        </p:nvPicPr>
        <p:blipFill rotWithShape="1">
          <a:blip r:embed="rId3"/>
          <a:srcRect l="3129" t="1822" r="3781" b="1653"/>
          <a:stretch/>
        </p:blipFill>
        <p:spPr>
          <a:xfrm>
            <a:off x="7480303" y="496511"/>
            <a:ext cx="4339501" cy="6035187"/>
          </a:xfrm>
          <a:prstGeom prst="rect">
            <a:avLst/>
          </a:prstGeom>
        </p:spPr>
      </p:pic>
      <p:sp>
        <p:nvSpPr>
          <p:cNvPr id="7" name="TextBox 6">
            <a:extLst>
              <a:ext uri="{FF2B5EF4-FFF2-40B4-BE49-F238E27FC236}">
                <a16:creationId xmlns:a16="http://schemas.microsoft.com/office/drawing/2014/main" id="{1151AF9C-6649-1CF9-678F-A3F25B16DFAC}"/>
              </a:ext>
            </a:extLst>
          </p:cNvPr>
          <p:cNvSpPr txBox="1"/>
          <p:nvPr/>
        </p:nvSpPr>
        <p:spPr>
          <a:xfrm>
            <a:off x="990601" y="6090561"/>
            <a:ext cx="4904014" cy="672763"/>
          </a:xfrm>
          <a:prstGeom prst="rect">
            <a:avLst/>
          </a:prstGeom>
          <a:noFill/>
        </p:spPr>
        <p:txBody>
          <a:bodyPr wrap="square" lIns="0" tIns="0" rIns="0" bIns="0" rtlCol="0">
            <a:noAutofit/>
          </a:bodyPr>
          <a:lstStyle/>
          <a:p>
            <a:r>
              <a:rPr lang="en-US" sz="1200" dirty="0">
                <a:solidFill>
                  <a:schemeClr val="tx1">
                    <a:lumMod val="75000"/>
                    <a:lumOff val="25000"/>
                  </a:schemeClr>
                </a:solidFill>
                <a:latin typeface="Arial" panose="020B0604020202020204" pitchFamily="34" charset="0"/>
                <a:cs typeface="Arial" panose="020B0604020202020204" pitchFamily="34" charset="0"/>
              </a:rPr>
              <a:t>Image source: Confederated Tribes of Siletz Indians.</a:t>
            </a:r>
          </a:p>
        </p:txBody>
      </p:sp>
    </p:spTree>
    <p:extLst>
      <p:ext uri="{BB962C8B-B14F-4D97-AF65-F5344CB8AC3E}">
        <p14:creationId xmlns:p14="http://schemas.microsoft.com/office/powerpoint/2010/main" val="3211581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78D23-B028-485E-BADA-4AB6A58873B4}"/>
              </a:ext>
            </a:extLst>
          </p:cNvPr>
          <p:cNvSpPr>
            <a:spLocks noGrp="1"/>
          </p:cNvSpPr>
          <p:nvPr>
            <p:ph type="ctrTitle"/>
          </p:nvPr>
        </p:nvSpPr>
        <p:spPr>
          <a:xfrm>
            <a:off x="1004046" y="495300"/>
            <a:ext cx="10458611" cy="1286608"/>
          </a:xfrm>
        </p:spPr>
        <p:txBody>
          <a:bodyPr/>
          <a:lstStyle/>
          <a:p>
            <a:r>
              <a:rPr lang="en-US" dirty="0"/>
              <a:t>General Allotment (Dawes) Act of 1887</a:t>
            </a:r>
          </a:p>
        </p:txBody>
      </p:sp>
      <p:pic>
        <p:nvPicPr>
          <p:cNvPr id="7" name="Picture 6" descr="A black and white photo of a person in a suit and tie&#10;&#10;Description automatically generated">
            <a:extLst>
              <a:ext uri="{FF2B5EF4-FFF2-40B4-BE49-F238E27FC236}">
                <a16:creationId xmlns:a16="http://schemas.microsoft.com/office/drawing/2014/main" id="{91EDBDDB-8050-1EE8-F90F-8699C528C7E6}"/>
              </a:ext>
            </a:extLst>
          </p:cNvPr>
          <p:cNvPicPr>
            <a:picLocks noChangeAspect="1"/>
          </p:cNvPicPr>
          <p:nvPr/>
        </p:nvPicPr>
        <p:blipFill rotWithShape="1">
          <a:blip r:embed="rId3">
            <a:extLst>
              <a:ext uri="{28A0092B-C50C-407E-A947-70E740481C1C}">
                <a14:useLocalDpi xmlns:a14="http://schemas.microsoft.com/office/drawing/2010/main" val="0"/>
              </a:ext>
            </a:extLst>
          </a:blip>
          <a:srcRect l="21025" t="27033" r="12690" b="3652"/>
          <a:stretch/>
        </p:blipFill>
        <p:spPr>
          <a:xfrm>
            <a:off x="2356410" y="1315914"/>
            <a:ext cx="2620171" cy="3294185"/>
          </a:xfrm>
          <a:prstGeom prst="rect">
            <a:avLst/>
          </a:prstGeom>
        </p:spPr>
      </p:pic>
      <p:pic>
        <p:nvPicPr>
          <p:cNvPr id="31" name="Picture 30" descr="A picture containing text, newspaper, document, receipt&#10;&#10;Description automatically generated">
            <a:extLst>
              <a:ext uri="{FF2B5EF4-FFF2-40B4-BE49-F238E27FC236}">
                <a16:creationId xmlns:a16="http://schemas.microsoft.com/office/drawing/2014/main" id="{E595930B-11BD-D34C-803B-E12DE091669D}"/>
              </a:ext>
            </a:extLst>
          </p:cNvPr>
          <p:cNvPicPr>
            <a:picLocks noChangeAspect="1"/>
          </p:cNvPicPr>
          <p:nvPr/>
        </p:nvPicPr>
        <p:blipFill>
          <a:blip r:embed="rId4"/>
          <a:stretch>
            <a:fillRect/>
          </a:stretch>
        </p:blipFill>
        <p:spPr>
          <a:xfrm>
            <a:off x="5285561" y="2670232"/>
            <a:ext cx="4881198" cy="1630575"/>
          </a:xfrm>
          <a:prstGeom prst="rect">
            <a:avLst/>
          </a:prstGeom>
        </p:spPr>
      </p:pic>
      <p:sp>
        <p:nvSpPr>
          <p:cNvPr id="3" name="TextBox 2">
            <a:extLst>
              <a:ext uri="{FF2B5EF4-FFF2-40B4-BE49-F238E27FC236}">
                <a16:creationId xmlns:a16="http://schemas.microsoft.com/office/drawing/2014/main" id="{2D3312DF-8CC4-BF91-D0C1-AB810CEA25C5}"/>
              </a:ext>
            </a:extLst>
          </p:cNvPr>
          <p:cNvSpPr txBox="1"/>
          <p:nvPr/>
        </p:nvSpPr>
        <p:spPr>
          <a:xfrm>
            <a:off x="990600" y="5584371"/>
            <a:ext cx="9769929" cy="1015663"/>
          </a:xfrm>
          <a:prstGeom prst="rect">
            <a:avLst/>
          </a:prstGeom>
          <a:noFill/>
        </p:spPr>
        <p:txBody>
          <a:bodyPr wrap="square" lIns="0" tIns="0" rIns="0" bIns="0" rtlCol="0" anchor="t">
            <a:noAutofit/>
          </a:bodyPr>
          <a:lstStyle/>
          <a:p>
            <a:r>
              <a:rPr lang="en-US" sz="1200" dirty="0">
                <a:solidFill>
                  <a:schemeClr val="tx1">
                    <a:lumMod val="75000"/>
                    <a:lumOff val="25000"/>
                  </a:schemeClr>
                </a:solidFill>
                <a:latin typeface="Arial"/>
                <a:cs typeface="Arial"/>
              </a:rPr>
              <a:t>Image sources: a) Library of Congress. (n.d.). Dawes, Hon. Henry L. of Mass. [Online]. Downloaded April 14, 2020 from </a:t>
            </a:r>
            <a:r>
              <a:rPr lang="en-US" sz="1200" dirty="0">
                <a:solidFill>
                  <a:schemeClr val="tx1">
                    <a:lumMod val="75000"/>
                    <a:lumOff val="25000"/>
                  </a:schemeClr>
                </a:solidFill>
                <a:latin typeface="Arial"/>
                <a:cs typeface="Arial"/>
                <a:hlinkClick r:id="rId5">
                  <a:extLst>
                    <a:ext uri="{A12FA001-AC4F-418D-AE19-62706E023703}">
                      <ahyp:hlinkClr xmlns:ahyp="http://schemas.microsoft.com/office/drawing/2018/hyperlinkcolor" val="tx"/>
                    </a:ext>
                  </a:extLst>
                </a:hlinkClick>
              </a:rPr>
              <a:t>https://www.loc.gov/pictures/item/2017895198/</a:t>
            </a:r>
            <a:r>
              <a:rPr lang="en-US" sz="1200" dirty="0">
                <a:solidFill>
                  <a:schemeClr val="tx1">
                    <a:lumMod val="75000"/>
                    <a:lumOff val="25000"/>
                  </a:schemeClr>
                </a:solidFill>
                <a:latin typeface="Arial"/>
                <a:cs typeface="Arial"/>
              </a:rPr>
              <a:t>. </a:t>
            </a:r>
          </a:p>
          <a:p>
            <a:r>
              <a:rPr lang="en-US" sz="1200" dirty="0">
                <a:solidFill>
                  <a:schemeClr val="tx1">
                    <a:lumMod val="75000"/>
                    <a:lumOff val="25000"/>
                  </a:schemeClr>
                </a:solidFill>
                <a:latin typeface="Arial"/>
                <a:cs typeface="Arial"/>
              </a:rPr>
              <a:t>b) Lincoln County Leader, April 14, 1905, Image University of Oregon Libraries; Eugene, OR</a:t>
            </a:r>
            <a:br>
              <a:rPr lang="en-US" sz="1200" dirty="0">
                <a:latin typeface="Arial" panose="020B0604020202020204" pitchFamily="34" charset="0"/>
                <a:cs typeface="Arial" panose="020B0604020202020204" pitchFamily="34" charset="0"/>
              </a:rPr>
            </a:br>
            <a:r>
              <a:rPr lang="en-US" sz="1200" dirty="0">
                <a:solidFill>
                  <a:schemeClr val="tx1">
                    <a:lumMod val="75000"/>
                    <a:lumOff val="25000"/>
                  </a:schemeClr>
                </a:solidFill>
                <a:latin typeface="Arial"/>
                <a:cs typeface="Arial"/>
              </a:rPr>
              <a:t>Persistent link: </a:t>
            </a:r>
            <a:r>
              <a:rPr lang="en-US" sz="1200" dirty="0">
                <a:solidFill>
                  <a:schemeClr val="tx1">
                    <a:lumMod val="75000"/>
                    <a:lumOff val="25000"/>
                  </a:schemeClr>
                </a:solidFill>
                <a:latin typeface="Arial"/>
                <a:cs typeface="Arial"/>
                <a:hlinkClick r:id="rId6">
                  <a:extLst>
                    <a:ext uri="{A12FA001-AC4F-418D-AE19-62706E023703}">
                      <ahyp:hlinkClr xmlns:ahyp="http://schemas.microsoft.com/office/drawing/2018/hyperlinkcolor" val="tx"/>
                    </a:ext>
                  </a:extLst>
                </a:hlinkClick>
              </a:rPr>
              <a:t>https://oregonnews.uoregon.edu/lccn/sn85033162/1905-04-14/ed-1/seq-4/print/image_523x817_from_603,724_to_3769,5666/</a:t>
            </a:r>
            <a:endParaRPr lang="en-US" sz="1200" dirty="0">
              <a:solidFill>
                <a:schemeClr val="tx1">
                  <a:lumMod val="75000"/>
                  <a:lumOff val="2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endParaRPr lang="en-US" sz="1200" dirty="0">
              <a:solidFill>
                <a:schemeClr val="tx1">
                  <a:lumMod val="75000"/>
                  <a:lumOff val="25000"/>
                </a:schemeClr>
              </a:solidFill>
              <a:latin typeface="Arial" panose="020B0604020202020204" pitchFamily="34" charset="0"/>
              <a:cs typeface="Arial" panose="020B0604020202020204" pitchFamily="34" charset="0"/>
            </a:endParaRPr>
          </a:p>
          <a:p>
            <a:endParaRPr lang="en-US" sz="1200" dirty="0">
              <a:solidFill>
                <a:schemeClr val="tx1">
                  <a:lumMod val="75000"/>
                  <a:lumOff val="25000"/>
                </a:schemeClr>
              </a:solidFill>
              <a:latin typeface="Arial" panose="020B0604020202020204" pitchFamily="34" charset="0"/>
              <a:cs typeface="Arial" panose="020B0604020202020204" pitchFamily="34" charset="0"/>
            </a:endParaRPr>
          </a:p>
          <a:p>
            <a:endParaRPr lang="en-US" sz="1200" dirty="0">
              <a:solidFill>
                <a:schemeClr val="tx1">
                  <a:lumMod val="75000"/>
                  <a:lumOff val="25000"/>
                </a:schemeClr>
              </a:solidFill>
              <a:latin typeface="Arial" panose="020B0604020202020204" pitchFamily="34" charset="0"/>
              <a:cs typeface="Arial" panose="020B0604020202020204" pitchFamily="34" charset="0"/>
            </a:endParaRPr>
          </a:p>
          <a:p>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018DA6D-3677-C693-56EA-AF52F1A77ED0}"/>
              </a:ext>
            </a:extLst>
          </p:cNvPr>
          <p:cNvSpPr txBox="1"/>
          <p:nvPr/>
        </p:nvSpPr>
        <p:spPr>
          <a:xfrm>
            <a:off x="1777196" y="4727903"/>
            <a:ext cx="377859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Sen. Henry L. Dawes of Massachusetts</a:t>
            </a:r>
          </a:p>
        </p:txBody>
      </p:sp>
    </p:spTree>
    <p:extLst>
      <p:ext uri="{BB962C8B-B14F-4D97-AF65-F5344CB8AC3E}">
        <p14:creationId xmlns:p14="http://schemas.microsoft.com/office/powerpoint/2010/main" val="1952055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8C9A1713-9C7F-413C-9105-B0B994C0CB8C}"/>
              </a:ext>
            </a:extLst>
          </p:cNvPr>
          <p:cNvSpPr>
            <a:spLocks noGrp="1"/>
          </p:cNvSpPr>
          <p:nvPr>
            <p:ph idx="1"/>
          </p:nvPr>
        </p:nvSpPr>
        <p:spPr>
          <a:xfrm>
            <a:off x="1004046" y="1825625"/>
            <a:ext cx="5693230" cy="4351338"/>
          </a:xfrm>
        </p:spPr>
        <p:txBody>
          <a:bodyPr vert="horz" lIns="91440" tIns="45720" rIns="91440" bIns="45720" rtlCol="0" anchor="t">
            <a:noAutofit/>
          </a:bodyPr>
          <a:lstStyle/>
          <a:p>
            <a:r>
              <a:rPr lang="en-US" b="1" dirty="0"/>
              <a:t>1887 - </a:t>
            </a:r>
            <a:r>
              <a:rPr lang="en-US" dirty="0"/>
              <a:t>Dawes Act passed</a:t>
            </a:r>
          </a:p>
          <a:p>
            <a:r>
              <a:rPr lang="en-US" b="1" dirty="0"/>
              <a:t>1892 - </a:t>
            </a:r>
            <a:r>
              <a:rPr lang="en-US" dirty="0"/>
              <a:t>Allotments and “surplus land” agreement negotiated</a:t>
            </a:r>
          </a:p>
          <a:p>
            <a:r>
              <a:rPr lang="en-US" b="1" dirty="0"/>
              <a:t>1894 - </a:t>
            </a:r>
            <a:r>
              <a:rPr lang="en-US" dirty="0"/>
              <a:t>Congress approves surplus land agreement</a:t>
            </a:r>
          </a:p>
          <a:p>
            <a:r>
              <a:rPr lang="en-US" b="1" dirty="0"/>
              <a:t>1901 - </a:t>
            </a:r>
            <a:r>
              <a:rPr lang="en-US" dirty="0"/>
              <a:t>Siletz Inherited Lands Act (heirs forced to sell inherited allotments)</a:t>
            </a:r>
          </a:p>
          <a:p>
            <a:r>
              <a:rPr lang="en-US" b="1" dirty="0"/>
              <a:t>1934 - </a:t>
            </a:r>
            <a:r>
              <a:rPr lang="en-US" dirty="0"/>
              <a:t>Allotment ended by Indian Reorganization Act</a:t>
            </a:r>
          </a:p>
        </p:txBody>
      </p:sp>
      <p:sp>
        <p:nvSpPr>
          <p:cNvPr id="2" name="Title 1">
            <a:extLst>
              <a:ext uri="{FF2B5EF4-FFF2-40B4-BE49-F238E27FC236}">
                <a16:creationId xmlns:a16="http://schemas.microsoft.com/office/drawing/2014/main" id="{A8378D23-B028-485E-BADA-4AB6A58873B4}"/>
              </a:ext>
            </a:extLst>
          </p:cNvPr>
          <p:cNvSpPr>
            <a:spLocks noGrp="1"/>
          </p:cNvSpPr>
          <p:nvPr>
            <p:ph type="ctrTitle"/>
          </p:nvPr>
        </p:nvSpPr>
        <p:spPr>
          <a:xfrm>
            <a:off x="1004046" y="495300"/>
            <a:ext cx="9861176" cy="631207"/>
          </a:xfrm>
        </p:spPr>
        <p:txBody>
          <a:bodyPr/>
          <a:lstStyle/>
          <a:p>
            <a:r>
              <a:rPr lang="en-US" dirty="0"/>
              <a:t>Allotment on the Siletz Reservation</a:t>
            </a:r>
          </a:p>
        </p:txBody>
      </p:sp>
      <p:sp>
        <p:nvSpPr>
          <p:cNvPr id="7" name="TextBox 6">
            <a:extLst>
              <a:ext uri="{FF2B5EF4-FFF2-40B4-BE49-F238E27FC236}">
                <a16:creationId xmlns:a16="http://schemas.microsoft.com/office/drawing/2014/main" id="{274BE96F-1468-55BB-4643-282026A83436}"/>
              </a:ext>
            </a:extLst>
          </p:cNvPr>
          <p:cNvSpPr txBox="1"/>
          <p:nvPr/>
        </p:nvSpPr>
        <p:spPr>
          <a:xfrm>
            <a:off x="990600" y="6090561"/>
            <a:ext cx="10210799" cy="672763"/>
          </a:xfrm>
          <a:prstGeom prst="rect">
            <a:avLst/>
          </a:prstGeom>
          <a:noFill/>
        </p:spPr>
        <p:txBody>
          <a:bodyPr wrap="square" lIns="0" tIns="0" rIns="0" bIns="0" rtlCol="0">
            <a:noAutofit/>
          </a:bodyPr>
          <a:lstStyle/>
          <a:p>
            <a:r>
              <a:rPr lang="en-US" sz="1200" dirty="0">
                <a:solidFill>
                  <a:schemeClr val="tx1">
                    <a:lumMod val="75000"/>
                    <a:lumOff val="25000"/>
                  </a:schemeClr>
                </a:solidFill>
                <a:latin typeface="Arial" panose="020B0604020202020204" pitchFamily="34" charset="0"/>
                <a:cs typeface="Arial" panose="020B0604020202020204" pitchFamily="34" charset="0"/>
              </a:rPr>
              <a:t>Image source: Confederated Tribes of Siletz Indians. (n.d.). Siletz Indian Reservation and original allotments. [Online]. Downloaded April 15, 2020, from </a:t>
            </a:r>
            <a:r>
              <a:rPr lang="en-US" sz="1200" dirty="0">
                <a:solidFill>
                  <a:schemeClr val="tx1">
                    <a:lumMod val="75000"/>
                    <a:lumOff val="25000"/>
                  </a:schemeClr>
                </a:solidFill>
                <a:latin typeface="Arial" panose="020B0604020202020204" pitchFamily="34" charset="0"/>
                <a:cs typeface="Arial" panose="020B0604020202020204" pitchFamily="34" charset="0"/>
                <a:hlinkClick r:id="rId3"/>
              </a:rPr>
              <a:t>http://www.ctsi.nsn.us/uploads/downloads/maps/allotment_map_2020.pdf</a:t>
            </a:r>
            <a:r>
              <a:rPr lang="en-US" sz="1200" dirty="0">
                <a:solidFill>
                  <a:schemeClr val="tx1">
                    <a:lumMod val="75000"/>
                    <a:lumOff val="25000"/>
                  </a:schemeClr>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8F50287F-3338-7245-3B20-C49802049874}"/>
              </a:ext>
            </a:extLst>
          </p:cNvPr>
          <p:cNvPicPr>
            <a:picLocks noChangeAspect="1"/>
          </p:cNvPicPr>
          <p:nvPr/>
        </p:nvPicPr>
        <p:blipFill>
          <a:blip r:embed="rId4"/>
          <a:stretch>
            <a:fillRect/>
          </a:stretch>
        </p:blipFill>
        <p:spPr>
          <a:xfrm>
            <a:off x="6941438" y="1828800"/>
            <a:ext cx="5299549" cy="3575957"/>
          </a:xfrm>
          <a:prstGeom prst="rect">
            <a:avLst/>
          </a:prstGeom>
        </p:spPr>
      </p:pic>
    </p:spTree>
    <p:extLst>
      <p:ext uri="{BB962C8B-B14F-4D97-AF65-F5344CB8AC3E}">
        <p14:creationId xmlns:p14="http://schemas.microsoft.com/office/powerpoint/2010/main" val="2338775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AE5BAF-4F24-4190-B692-59CBD92F0369}"/>
              </a:ext>
            </a:extLst>
          </p:cNvPr>
          <p:cNvSpPr>
            <a:spLocks noGrp="1"/>
          </p:cNvSpPr>
          <p:nvPr>
            <p:ph type="title"/>
          </p:nvPr>
        </p:nvSpPr>
        <p:spPr/>
        <p:txBody>
          <a:bodyPr/>
          <a:lstStyle/>
          <a:p>
            <a:r>
              <a:rPr lang="en-US"/>
              <a:t>Primary and secondary sources</a:t>
            </a:r>
          </a:p>
        </p:txBody>
      </p:sp>
      <p:sp>
        <p:nvSpPr>
          <p:cNvPr id="5" name="Content Placeholder 3">
            <a:extLst>
              <a:ext uri="{FF2B5EF4-FFF2-40B4-BE49-F238E27FC236}">
                <a16:creationId xmlns:a16="http://schemas.microsoft.com/office/drawing/2014/main" id="{038AE3BB-2929-487D-84F4-1F636D3E4648}"/>
              </a:ext>
            </a:extLst>
          </p:cNvPr>
          <p:cNvSpPr txBox="1">
            <a:spLocks/>
          </p:cNvSpPr>
          <p:nvPr/>
        </p:nvSpPr>
        <p:spPr>
          <a:xfrm>
            <a:off x="6561667" y="1825625"/>
            <a:ext cx="5918200" cy="4338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endParaRPr lang="en-US" altLang="en-US" sz="3200" i="1"/>
          </a:p>
        </p:txBody>
      </p:sp>
      <p:graphicFrame>
        <p:nvGraphicFramePr>
          <p:cNvPr id="8" name="Table 8">
            <a:extLst>
              <a:ext uri="{FF2B5EF4-FFF2-40B4-BE49-F238E27FC236}">
                <a16:creationId xmlns:a16="http://schemas.microsoft.com/office/drawing/2014/main" id="{0866B55A-3FC3-4603-A531-6FD195056CBC}"/>
              </a:ext>
            </a:extLst>
          </p:cNvPr>
          <p:cNvGraphicFramePr>
            <a:graphicFrameLocks noGrp="1"/>
          </p:cNvGraphicFramePr>
          <p:nvPr>
            <p:extLst>
              <p:ext uri="{D42A27DB-BD31-4B8C-83A1-F6EECF244321}">
                <p14:modId xmlns:p14="http://schemas.microsoft.com/office/powerpoint/2010/main" val="2144637260"/>
              </p:ext>
            </p:extLst>
          </p:nvPr>
        </p:nvGraphicFramePr>
        <p:xfrm>
          <a:off x="990600" y="1828800"/>
          <a:ext cx="10210800" cy="3951513"/>
        </p:xfrm>
        <a:graphic>
          <a:graphicData uri="http://schemas.openxmlformats.org/drawingml/2006/table">
            <a:tbl>
              <a:tblPr firstRow="1" bandRow="1">
                <a:tableStyleId>{5C22544A-7EE6-4342-B048-85BDC9FD1C3A}</a:tableStyleId>
              </a:tblPr>
              <a:tblGrid>
                <a:gridCol w="5105400">
                  <a:extLst>
                    <a:ext uri="{9D8B030D-6E8A-4147-A177-3AD203B41FA5}">
                      <a16:colId xmlns:a16="http://schemas.microsoft.com/office/drawing/2014/main" val="2810949784"/>
                    </a:ext>
                  </a:extLst>
                </a:gridCol>
                <a:gridCol w="5105400">
                  <a:extLst>
                    <a:ext uri="{9D8B030D-6E8A-4147-A177-3AD203B41FA5}">
                      <a16:colId xmlns:a16="http://schemas.microsoft.com/office/drawing/2014/main" val="3712972185"/>
                    </a:ext>
                  </a:extLst>
                </a:gridCol>
              </a:tblGrid>
              <a:tr h="494704">
                <a:tc>
                  <a:txBody>
                    <a:bodyPr/>
                    <a:lstStyle/>
                    <a:p>
                      <a:pPr algn="l">
                        <a:lnSpc>
                          <a:spcPct val="110000"/>
                        </a:lnSpc>
                      </a:pPr>
                      <a:r>
                        <a:rPr lang="en-US" sz="2000" dirty="0">
                          <a:latin typeface="Arial" panose="020B0604020202020204" pitchFamily="34" charset="0"/>
                          <a:cs typeface="Arial" panose="020B0604020202020204" pitchFamily="34" charset="0"/>
                        </a:rPr>
                        <a:t>Primary sources</a:t>
                      </a:r>
                    </a:p>
                  </a:txBody>
                  <a:tcPr anchor="ctr">
                    <a:solidFill>
                      <a:srgbClr val="2C6754"/>
                    </a:solidFill>
                  </a:tcPr>
                </a:tc>
                <a:tc>
                  <a:txBody>
                    <a:bodyPr/>
                    <a:lstStyle/>
                    <a:p>
                      <a:pPr algn="l">
                        <a:lnSpc>
                          <a:spcPct val="110000"/>
                        </a:lnSpc>
                      </a:pPr>
                      <a:r>
                        <a:rPr lang="en-US" sz="2000" dirty="0">
                          <a:latin typeface="Arial" panose="020B0604020202020204" pitchFamily="34" charset="0"/>
                          <a:cs typeface="Arial" panose="020B0604020202020204" pitchFamily="34" charset="0"/>
                        </a:rPr>
                        <a:t>Secondary sources</a:t>
                      </a:r>
                    </a:p>
                  </a:txBody>
                  <a:tcPr anchor="ctr">
                    <a:solidFill>
                      <a:srgbClr val="2C6754"/>
                    </a:solidFill>
                  </a:tcPr>
                </a:tc>
                <a:extLst>
                  <a:ext uri="{0D108BD9-81ED-4DB2-BD59-A6C34878D82A}">
                    <a16:rowId xmlns:a16="http://schemas.microsoft.com/office/drawing/2014/main" val="422412688"/>
                  </a:ext>
                </a:extLst>
              </a:tr>
              <a:tr h="443744">
                <a:tc gridSpan="2">
                  <a:txBody>
                    <a:bodyPr/>
                    <a:lstStyle/>
                    <a:p>
                      <a:pPr>
                        <a:lnSpc>
                          <a:spcPct val="110000"/>
                        </a:lnSpc>
                      </a:pPr>
                      <a:r>
                        <a:rPr lang="en-US" b="1" dirty="0">
                          <a:solidFill>
                            <a:srgbClr val="2C6754"/>
                          </a:solidFill>
                          <a:latin typeface="Arial" panose="020B0604020202020204" pitchFamily="34" charset="0"/>
                          <a:cs typeface="Arial" panose="020B0604020202020204" pitchFamily="34" charset="0"/>
                        </a:rPr>
                        <a:t>Benefits</a:t>
                      </a:r>
                    </a:p>
                  </a:txBody>
                  <a:tcPr>
                    <a:lnB w="12700" cap="flat" cmpd="sng" algn="ctr">
                      <a:solidFill>
                        <a:srgbClr val="2C6754"/>
                      </a:solidFill>
                      <a:prstDash val="solid"/>
                      <a:round/>
                      <a:headEnd type="none" w="med" len="med"/>
                      <a:tailEnd type="none" w="med" len="med"/>
                    </a:lnB>
                    <a:solidFill>
                      <a:schemeClr val="bg1">
                        <a:lumMod val="85000"/>
                      </a:schemeClr>
                    </a:solidFill>
                  </a:tcPr>
                </a:tc>
                <a:tc hMerge="1">
                  <a:txBody>
                    <a:bodyPr/>
                    <a:lstStyle/>
                    <a:p>
                      <a:endParaRPr lang="en-US"/>
                    </a:p>
                  </a:txBody>
                  <a:tcPr/>
                </a:tc>
                <a:extLst>
                  <a:ext uri="{0D108BD9-81ED-4DB2-BD59-A6C34878D82A}">
                    <a16:rowId xmlns:a16="http://schemas.microsoft.com/office/drawing/2014/main" val="3058448897"/>
                  </a:ext>
                </a:extLst>
              </a:tr>
              <a:tr h="1597477">
                <a:tc>
                  <a:txBody>
                    <a:bodyPr/>
                    <a:lstStyle/>
                    <a:p>
                      <a:pPr>
                        <a:lnSpc>
                          <a:spcPct val="110000"/>
                        </a:lnSpc>
                      </a:pPr>
                      <a:r>
                        <a:rPr lang="en-US" altLang="en-US" sz="1800" dirty="0">
                          <a:latin typeface="Arial" panose="020B0604020202020204" pitchFamily="34" charset="0"/>
                          <a:cs typeface="Arial" panose="020B0604020202020204" pitchFamily="34" charset="0"/>
                        </a:rPr>
                        <a:t>Evidence of what happened in the past. Bits of history that reveal how people from the time lived and what they thought about the world.</a:t>
                      </a:r>
                      <a:endParaRPr lang="en-US" dirty="0">
                        <a:latin typeface="Arial" panose="020B0604020202020204" pitchFamily="34" charset="0"/>
                        <a:cs typeface="Arial" panose="020B0604020202020204" pitchFamily="34" charset="0"/>
                      </a:endParaRPr>
                    </a:p>
                  </a:txBody>
                  <a:tcPr>
                    <a:lnR w="12700" cap="flat" cmpd="sng" algn="ctr">
                      <a:solidFill>
                        <a:srgbClr val="2C6754"/>
                      </a:solidFill>
                      <a:prstDash val="solid"/>
                      <a:round/>
                      <a:headEnd type="none" w="med" len="med"/>
                      <a:tailEnd type="none" w="med" len="med"/>
                    </a:lnR>
                    <a:lnT w="12700" cap="flat" cmpd="sng" algn="ctr">
                      <a:solidFill>
                        <a:srgbClr val="2C6754"/>
                      </a:solidFill>
                      <a:prstDash val="solid"/>
                      <a:round/>
                      <a:headEnd type="none" w="med" len="med"/>
                      <a:tailEnd type="none" w="med" len="med"/>
                    </a:lnT>
                    <a:lnB w="12700" cap="flat" cmpd="sng" algn="ctr">
                      <a:solidFill>
                        <a:srgbClr val="2C6754"/>
                      </a:solidFill>
                      <a:prstDash val="solid"/>
                      <a:round/>
                      <a:headEnd type="none" w="med" len="med"/>
                      <a:tailEnd type="none" w="med" len="med"/>
                    </a:lnB>
                    <a:solidFill>
                      <a:schemeClr val="bg1"/>
                    </a:solidFill>
                  </a:tcPr>
                </a:tc>
                <a:tc>
                  <a:txBody>
                    <a:bodyPr/>
                    <a:lstStyle/>
                    <a:p>
                      <a:pPr>
                        <a:lnSpc>
                          <a:spcPct val="110000"/>
                        </a:lnSpc>
                      </a:pPr>
                      <a:r>
                        <a:rPr lang="en-US" altLang="en-US" sz="1800" dirty="0">
                          <a:latin typeface="Arial" panose="020B0604020202020204" pitchFamily="34" charset="0"/>
                          <a:cs typeface="Arial" panose="020B0604020202020204" pitchFamily="34" charset="0"/>
                        </a:rPr>
                        <a:t>Help us interpret or make sense of primary sources. Tell how an event fits into history. Can include related facts about other events that happened at the same time or at other times.</a:t>
                      </a:r>
                      <a:endParaRPr lang="en-US" dirty="0">
                        <a:latin typeface="Arial" panose="020B0604020202020204" pitchFamily="34" charset="0"/>
                        <a:cs typeface="Arial" panose="020B0604020202020204" pitchFamily="34" charset="0"/>
                      </a:endParaRPr>
                    </a:p>
                  </a:txBody>
                  <a:tcPr>
                    <a:lnL w="12700" cap="flat" cmpd="sng" algn="ctr">
                      <a:solidFill>
                        <a:srgbClr val="2C6754"/>
                      </a:solidFill>
                      <a:prstDash val="solid"/>
                      <a:round/>
                      <a:headEnd type="none" w="med" len="med"/>
                      <a:tailEnd type="none" w="med" len="med"/>
                    </a:lnL>
                    <a:lnT w="12700" cap="flat" cmpd="sng" algn="ctr">
                      <a:solidFill>
                        <a:srgbClr val="2C6754"/>
                      </a:solidFill>
                      <a:prstDash val="solid"/>
                      <a:round/>
                      <a:headEnd type="none" w="med" len="med"/>
                      <a:tailEnd type="none" w="med" len="med"/>
                    </a:lnT>
                    <a:lnB w="12700" cap="flat" cmpd="sng" algn="ctr">
                      <a:solidFill>
                        <a:srgbClr val="2C6754"/>
                      </a:solidFill>
                      <a:prstDash val="solid"/>
                      <a:round/>
                      <a:headEnd type="none" w="med" len="med"/>
                      <a:tailEnd type="none" w="med" len="med"/>
                    </a:lnB>
                    <a:solidFill>
                      <a:schemeClr val="bg1"/>
                    </a:solidFill>
                  </a:tcPr>
                </a:tc>
                <a:extLst>
                  <a:ext uri="{0D108BD9-81ED-4DB2-BD59-A6C34878D82A}">
                    <a16:rowId xmlns:a16="http://schemas.microsoft.com/office/drawing/2014/main" val="2679161228"/>
                  </a:ext>
                </a:extLst>
              </a:tr>
              <a:tr h="417165">
                <a:tc gridSpan="2">
                  <a:txBody>
                    <a:bodyPr/>
                    <a:lstStyle/>
                    <a:p>
                      <a:pPr>
                        <a:lnSpc>
                          <a:spcPct val="110000"/>
                        </a:lnSpc>
                      </a:pPr>
                      <a:r>
                        <a:rPr lang="en-US" b="1" dirty="0">
                          <a:solidFill>
                            <a:srgbClr val="2C6754"/>
                          </a:solidFill>
                          <a:latin typeface="Arial" panose="020B0604020202020204" pitchFamily="34" charset="0"/>
                          <a:cs typeface="Arial" panose="020B0604020202020204" pitchFamily="34" charset="0"/>
                        </a:rPr>
                        <a:t>Challenges</a:t>
                      </a:r>
                    </a:p>
                  </a:txBody>
                  <a:tcPr>
                    <a:lnT w="12700" cap="flat" cmpd="sng" algn="ctr">
                      <a:solidFill>
                        <a:srgbClr val="2C6754"/>
                      </a:solidFill>
                      <a:prstDash val="solid"/>
                      <a:round/>
                      <a:headEnd type="none" w="med" len="med"/>
                      <a:tailEnd type="none" w="med" len="med"/>
                    </a:lnT>
                    <a:lnB w="12700" cap="flat" cmpd="sng" algn="ctr">
                      <a:solidFill>
                        <a:srgbClr val="2C6754"/>
                      </a:solidFill>
                      <a:prstDash val="solid"/>
                      <a:round/>
                      <a:headEnd type="none" w="med" len="med"/>
                      <a:tailEnd type="none" w="med" len="med"/>
                    </a:lnB>
                    <a:solidFill>
                      <a:schemeClr val="bg1">
                        <a:lumMod val="85000"/>
                      </a:schemeClr>
                    </a:solidFill>
                  </a:tcPr>
                </a:tc>
                <a:tc hMerge="1">
                  <a:txBody>
                    <a:bodyPr/>
                    <a:lstStyle/>
                    <a:p>
                      <a:endParaRPr lang="en-US"/>
                    </a:p>
                  </a:txBody>
                  <a:tcPr/>
                </a:tc>
                <a:extLst>
                  <a:ext uri="{0D108BD9-81ED-4DB2-BD59-A6C34878D82A}">
                    <a16:rowId xmlns:a16="http://schemas.microsoft.com/office/drawing/2014/main" val="2867318361"/>
                  </a:ext>
                </a:extLst>
              </a:tr>
              <a:tr h="998423">
                <a:tc>
                  <a:txBody>
                    <a:bodyPr/>
                    <a:lstStyle/>
                    <a:p>
                      <a:pPr>
                        <a:lnSpc>
                          <a:spcPct val="110000"/>
                        </a:lnSpc>
                      </a:pPr>
                      <a:r>
                        <a:rPr lang="en-US" altLang="en-US" sz="1800" dirty="0">
                          <a:latin typeface="Arial" panose="020B0604020202020204" pitchFamily="34" charset="0"/>
                          <a:cs typeface="Arial" panose="020B0604020202020204" pitchFamily="34" charset="0"/>
                        </a:rPr>
                        <a:t>May be difficult to read or understand. May only tell one </a:t>
                      </a:r>
                      <a:r>
                        <a:rPr lang="en-US" altLang="en-US" sz="1800" i="1" dirty="0">
                          <a:latin typeface="Arial" panose="020B0604020202020204" pitchFamily="34" charset="0"/>
                          <a:cs typeface="Arial" panose="020B0604020202020204" pitchFamily="34" charset="0"/>
                        </a:rPr>
                        <a:t>point of view</a:t>
                      </a:r>
                      <a:r>
                        <a:rPr lang="en-US" altLang="en-US" sz="180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lnR w="12700" cap="flat" cmpd="sng" algn="ctr">
                      <a:solidFill>
                        <a:srgbClr val="2C6754"/>
                      </a:solidFill>
                      <a:prstDash val="solid"/>
                      <a:round/>
                      <a:headEnd type="none" w="med" len="med"/>
                      <a:tailEnd type="none" w="med" len="med"/>
                    </a:lnR>
                    <a:lnT w="12700" cap="flat" cmpd="sng" algn="ctr">
                      <a:solidFill>
                        <a:srgbClr val="2C6754"/>
                      </a:solidFill>
                      <a:prstDash val="solid"/>
                      <a:round/>
                      <a:headEnd type="none" w="med" len="med"/>
                      <a:tailEnd type="none" w="med" len="med"/>
                    </a:lnT>
                    <a:lnB w="12700" cap="flat" cmpd="sng" algn="ctr">
                      <a:solidFill>
                        <a:srgbClr val="2C6754"/>
                      </a:solidFill>
                      <a:prstDash val="solid"/>
                      <a:round/>
                      <a:headEnd type="none" w="med" len="med"/>
                      <a:tailEnd type="none" w="med" len="med"/>
                    </a:lnB>
                    <a:solidFill>
                      <a:schemeClr val="bg1"/>
                    </a:solidFill>
                  </a:tcPr>
                </a:tc>
                <a:tc>
                  <a:txBody>
                    <a:bodyPr/>
                    <a:lstStyle/>
                    <a:p>
                      <a:pPr>
                        <a:lnSpc>
                          <a:spcPct val="110000"/>
                        </a:lnSpc>
                      </a:pPr>
                      <a:r>
                        <a:rPr lang="en-US" altLang="en-US" sz="1800" dirty="0">
                          <a:latin typeface="Arial" panose="020B0604020202020204" pitchFamily="34" charset="0"/>
                          <a:cs typeface="Arial" panose="020B0604020202020204" pitchFamily="34" charset="0"/>
                        </a:rPr>
                        <a:t>May tell a story from only one </a:t>
                      </a:r>
                      <a:r>
                        <a:rPr lang="en-US" altLang="en-US" sz="1800" i="1" dirty="0">
                          <a:latin typeface="Arial" panose="020B0604020202020204" pitchFamily="34" charset="0"/>
                          <a:cs typeface="Arial" panose="020B0604020202020204" pitchFamily="34" charset="0"/>
                        </a:rPr>
                        <a:t>point of view</a:t>
                      </a:r>
                      <a:r>
                        <a:rPr lang="en-US" altLang="en-US" sz="1800" dirty="0">
                          <a:latin typeface="Arial" panose="020B0604020202020204" pitchFamily="34" charset="0"/>
                          <a:cs typeface="Arial" panose="020B0604020202020204" pitchFamily="34" charset="0"/>
                        </a:rPr>
                        <a:t>. May be a </a:t>
                      </a:r>
                      <a:r>
                        <a:rPr lang="en-US" altLang="en-US" sz="1800" i="1" dirty="0">
                          <a:latin typeface="Arial" panose="020B0604020202020204" pitchFamily="34" charset="0"/>
                          <a:cs typeface="Arial" panose="020B0604020202020204" pitchFamily="34" charset="0"/>
                        </a:rPr>
                        <a:t>biased </a:t>
                      </a:r>
                      <a:r>
                        <a:rPr lang="en-US" altLang="en-US" sz="1800" i="0" dirty="0">
                          <a:latin typeface="Arial" panose="020B0604020202020204" pitchFamily="34" charset="0"/>
                          <a:cs typeface="Arial" panose="020B0604020202020204" pitchFamily="34" charset="0"/>
                        </a:rPr>
                        <a:t>representation of the story</a:t>
                      </a:r>
                      <a:r>
                        <a:rPr lang="en-US" altLang="en-US" sz="180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lnL w="12700" cap="flat" cmpd="sng" algn="ctr">
                      <a:solidFill>
                        <a:srgbClr val="2C6754"/>
                      </a:solidFill>
                      <a:prstDash val="solid"/>
                      <a:round/>
                      <a:headEnd type="none" w="med" len="med"/>
                      <a:tailEnd type="none" w="med" len="med"/>
                    </a:lnL>
                    <a:lnT w="12700" cap="flat" cmpd="sng" algn="ctr">
                      <a:solidFill>
                        <a:srgbClr val="2C6754"/>
                      </a:solidFill>
                      <a:prstDash val="solid"/>
                      <a:round/>
                      <a:headEnd type="none" w="med" len="med"/>
                      <a:tailEnd type="none" w="med" len="med"/>
                    </a:lnT>
                    <a:lnB w="12700" cap="flat" cmpd="sng" algn="ctr">
                      <a:solidFill>
                        <a:srgbClr val="2C6754"/>
                      </a:solidFill>
                      <a:prstDash val="solid"/>
                      <a:round/>
                      <a:headEnd type="none" w="med" len="med"/>
                      <a:tailEnd type="none" w="med" len="med"/>
                    </a:lnB>
                    <a:solidFill>
                      <a:schemeClr val="bg1"/>
                    </a:solidFill>
                  </a:tcPr>
                </a:tc>
                <a:extLst>
                  <a:ext uri="{0D108BD9-81ED-4DB2-BD59-A6C34878D82A}">
                    <a16:rowId xmlns:a16="http://schemas.microsoft.com/office/drawing/2014/main" val="2638256538"/>
                  </a:ext>
                </a:extLst>
              </a:tr>
            </a:tbl>
          </a:graphicData>
        </a:graphic>
      </p:graphicFrame>
    </p:spTree>
    <p:extLst>
      <p:ext uri="{BB962C8B-B14F-4D97-AF65-F5344CB8AC3E}">
        <p14:creationId xmlns:p14="http://schemas.microsoft.com/office/powerpoint/2010/main" val="1620502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661F0B4-A1DC-494C-B0A4-33EB698B1B28}"/>
              </a:ext>
            </a:extLst>
          </p:cNvPr>
          <p:cNvSpPr>
            <a:spLocks noGrp="1"/>
          </p:cNvSpPr>
          <p:nvPr>
            <p:ph idx="1"/>
          </p:nvPr>
        </p:nvSpPr>
        <p:spPr>
          <a:xfrm>
            <a:off x="1004046" y="1825625"/>
            <a:ext cx="6040221" cy="4351338"/>
          </a:xfrm>
        </p:spPr>
        <p:txBody>
          <a:bodyPr lIns="0" tIns="0" rIns="0" bIns="0">
            <a:noAutofit/>
          </a:bodyPr>
          <a:lstStyle/>
          <a:p>
            <a:pPr marL="0" indent="0">
              <a:buNone/>
            </a:pPr>
            <a:r>
              <a:rPr lang="en-US" altLang="en-US" dirty="0"/>
              <a:t>The position or attitude from which something or someone is observed. Everyone has a point of view. Sometimes in history, one person’s or group’s point of view is judged to be more accurate or important than other points of view. Different points of view can be misunderstood, forgotten, or intentionally left out. History can be missing “the other side of the story.”</a:t>
            </a:r>
            <a:endParaRPr lang="en-US" dirty="0"/>
          </a:p>
        </p:txBody>
      </p:sp>
      <p:sp>
        <p:nvSpPr>
          <p:cNvPr id="3" name="Title 2">
            <a:extLst>
              <a:ext uri="{FF2B5EF4-FFF2-40B4-BE49-F238E27FC236}">
                <a16:creationId xmlns:a16="http://schemas.microsoft.com/office/drawing/2014/main" id="{BCAE5BAF-4F24-4190-B692-59CBD92F0369}"/>
              </a:ext>
            </a:extLst>
          </p:cNvPr>
          <p:cNvSpPr>
            <a:spLocks noGrp="1"/>
          </p:cNvSpPr>
          <p:nvPr>
            <p:ph type="ctrTitle"/>
          </p:nvPr>
        </p:nvSpPr>
        <p:spPr/>
        <p:txBody>
          <a:bodyPr/>
          <a:lstStyle/>
          <a:p>
            <a:r>
              <a:rPr lang="en-US"/>
              <a:t>Point of view (perspective)</a:t>
            </a:r>
          </a:p>
        </p:txBody>
      </p:sp>
      <p:sp>
        <p:nvSpPr>
          <p:cNvPr id="5" name="Content Placeholder 3">
            <a:extLst>
              <a:ext uri="{FF2B5EF4-FFF2-40B4-BE49-F238E27FC236}">
                <a16:creationId xmlns:a16="http://schemas.microsoft.com/office/drawing/2014/main" id="{038AE3BB-2929-487D-84F4-1F636D3E4648}"/>
              </a:ext>
            </a:extLst>
          </p:cNvPr>
          <p:cNvSpPr txBox="1">
            <a:spLocks/>
          </p:cNvSpPr>
          <p:nvPr/>
        </p:nvSpPr>
        <p:spPr>
          <a:xfrm>
            <a:off x="6561667" y="1825625"/>
            <a:ext cx="5918200" cy="4338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endParaRPr lang="en-US" altLang="en-US" sz="3200" i="1"/>
          </a:p>
        </p:txBody>
      </p:sp>
      <p:sp>
        <p:nvSpPr>
          <p:cNvPr id="6" name="Content Placeholder 3">
            <a:extLst>
              <a:ext uri="{FF2B5EF4-FFF2-40B4-BE49-F238E27FC236}">
                <a16:creationId xmlns:a16="http://schemas.microsoft.com/office/drawing/2014/main" id="{A3C3ADAA-F863-4A5F-BFB2-4400F9FBA003}"/>
              </a:ext>
            </a:extLst>
          </p:cNvPr>
          <p:cNvSpPr txBox="1">
            <a:spLocks/>
          </p:cNvSpPr>
          <p:nvPr/>
        </p:nvSpPr>
        <p:spPr>
          <a:xfrm>
            <a:off x="6714063" y="1825625"/>
            <a:ext cx="5630333" cy="4338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a:p>
        </p:txBody>
      </p:sp>
      <p:pic>
        <p:nvPicPr>
          <p:cNvPr id="2050" name="Picture 2" descr="Glasses, Reading Glasses, Spectacles">
            <a:extLst>
              <a:ext uri="{FF2B5EF4-FFF2-40B4-BE49-F238E27FC236}">
                <a16:creationId xmlns:a16="http://schemas.microsoft.com/office/drawing/2014/main" id="{AD7F4789-F994-43D7-B2E3-77440C03A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6966" y="1843827"/>
            <a:ext cx="3953133" cy="26200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192335A-568C-9484-B5E7-9A9A0E06D47B}"/>
              </a:ext>
            </a:extLst>
          </p:cNvPr>
          <p:cNvSpPr txBox="1"/>
          <p:nvPr/>
        </p:nvSpPr>
        <p:spPr>
          <a:xfrm>
            <a:off x="990601" y="5977466"/>
            <a:ext cx="8517718" cy="672763"/>
          </a:xfrm>
          <a:prstGeom prst="rect">
            <a:avLst/>
          </a:prstGeom>
          <a:noFill/>
        </p:spPr>
        <p:txBody>
          <a:bodyPr wrap="square" lIns="0" tIns="0" rIns="0" bIns="0" rtlCol="0">
            <a:noAutofit/>
          </a:bodyPr>
          <a:lstStyle/>
          <a:p>
            <a:r>
              <a:rPr lang="en-US" sz="1200" dirty="0">
                <a:solidFill>
                  <a:schemeClr val="tx1">
                    <a:lumMod val="75000"/>
                    <a:lumOff val="25000"/>
                  </a:schemeClr>
                </a:solidFill>
                <a:latin typeface="Arial" panose="020B0604020202020204" pitchFamily="34" charset="0"/>
                <a:cs typeface="Arial" panose="020B0604020202020204" pitchFamily="34" charset="0"/>
              </a:rPr>
              <a:t>Image Source: </a:t>
            </a:r>
            <a:r>
              <a:rPr lang="en-US" sz="1200" dirty="0" err="1">
                <a:solidFill>
                  <a:schemeClr val="tx1">
                    <a:lumMod val="75000"/>
                    <a:lumOff val="25000"/>
                  </a:schemeClr>
                </a:solidFill>
                <a:latin typeface="Arial" panose="020B0604020202020204" pitchFamily="34" charset="0"/>
                <a:cs typeface="Arial" panose="020B0604020202020204" pitchFamily="34" charset="0"/>
              </a:rPr>
              <a:t>Pixabay</a:t>
            </a:r>
            <a:r>
              <a:rPr lang="en-US" sz="1200" dirty="0">
                <a:solidFill>
                  <a:schemeClr val="tx1">
                    <a:lumMod val="75000"/>
                    <a:lumOff val="25000"/>
                  </a:schemeClr>
                </a:solidFill>
                <a:latin typeface="Arial" panose="020B0604020202020204" pitchFamily="34" charset="0"/>
                <a:cs typeface="Arial" panose="020B0604020202020204" pitchFamily="34" charset="0"/>
              </a:rPr>
              <a:t> (</a:t>
            </a:r>
            <a:r>
              <a:rPr lang="en-US" sz="1200" dirty="0">
                <a:solidFill>
                  <a:schemeClr val="tx1">
                    <a:lumMod val="75000"/>
                    <a:lumOff val="25000"/>
                  </a:schemeClr>
                </a:solidFill>
                <a:latin typeface="Arial" panose="020B0604020202020204" pitchFamily="34" charset="0"/>
                <a:cs typeface="Arial" panose="020B0604020202020204" pitchFamily="34" charset="0"/>
                <a:hlinkClick r:id="rId3"/>
              </a:rPr>
              <a:t>https://pixabay.com/photos/glasses-reading-glasses-spectacles-1246611</a:t>
            </a:r>
            <a:r>
              <a:rPr lang="en-US" sz="1200" dirty="0">
                <a:solidFill>
                  <a:schemeClr val="tx1">
                    <a:lumMod val="75000"/>
                    <a:lumOff val="25000"/>
                  </a:schemeClr>
                </a:solidFill>
                <a:latin typeface="Arial" panose="020B0604020202020204" pitchFamily="34" charset="0"/>
                <a:cs typeface="Arial" panose="020B0604020202020204" pitchFamily="34" charset="0"/>
              </a:rPr>
              <a:t>/)</a:t>
            </a:r>
          </a:p>
          <a:p>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8071086"/>
      </p:ext>
    </p:extLst>
  </p:cSld>
  <p:clrMapOvr>
    <a:masterClrMapping/>
  </p:clrMapOvr>
</p:sld>
</file>

<file path=ppt/theme/theme1.xml><?xml version="1.0" encoding="utf-8"?>
<a:theme xmlns:a="http://schemas.openxmlformats.org/drawingml/2006/main" name="Office Theme">
  <a:themeElements>
    <a:clrScheme name="Custom 2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C6654"/>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213FB5CF2E8043A261DA18C1F46D81" ma:contentTypeVersion="16" ma:contentTypeDescription="Create a new document." ma:contentTypeScope="" ma:versionID="6ac38a0170be9701cbdd1f83b81cd783">
  <xsd:schema xmlns:xsd="http://www.w3.org/2001/XMLSchema" xmlns:xs="http://www.w3.org/2001/XMLSchema" xmlns:p="http://schemas.microsoft.com/office/2006/metadata/properties" xmlns:ns2="ecda571c-f727-47a5-9aab-64bd2d52803f" xmlns:ns3="be7757ee-27b1-49d9-ad78-c19e224bf417" targetNamespace="http://schemas.microsoft.com/office/2006/metadata/properties" ma:root="true" ma:fieldsID="14f2121a7f1ef915d7974c814ec76c20" ns2:_="" ns3:_="">
    <xsd:import namespace="ecda571c-f727-47a5-9aab-64bd2d52803f"/>
    <xsd:import namespace="be7757ee-27b1-49d9-ad78-c19e224bf41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da571c-f727-47a5-9aab-64bd2d5280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b06aa88-5ac0-4838-8ce1-dd283b5d648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e7757ee-27b1-49d9-ad78-c19e224bf41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a002e2f-9621-4d29-bf5e-01e5fd23d324}" ma:internalName="TaxCatchAll" ma:showField="CatchAllData" ma:web="be7757ee-27b1-49d9-ad78-c19e224bf4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cda571c-f727-47a5-9aab-64bd2d52803f">
      <Terms xmlns="http://schemas.microsoft.com/office/infopath/2007/PartnerControls"/>
    </lcf76f155ced4ddcb4097134ff3c332f>
    <TaxCatchAll xmlns="be7757ee-27b1-49d9-ad78-c19e224bf41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A182EF-2B2D-4716-AD2B-D2ECC2EF3B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da571c-f727-47a5-9aab-64bd2d52803f"/>
    <ds:schemaRef ds:uri="be7757ee-27b1-49d9-ad78-c19e224bf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5D58FF-84E1-45A0-ADAB-C572FBD58572}">
  <ds:schemaRefs>
    <ds:schemaRef ds:uri="http://purl.org/dc/dcmitype/"/>
    <ds:schemaRef ds:uri="be7757ee-27b1-49d9-ad78-c19e224bf417"/>
    <ds:schemaRef ds:uri="http://www.w3.org/XML/1998/namespace"/>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 ds:uri="ecda571c-f727-47a5-9aab-64bd2d52803f"/>
    <ds:schemaRef ds:uri="http://schemas.microsoft.com/office/2006/metadata/properties"/>
  </ds:schemaRefs>
</ds:datastoreItem>
</file>

<file path=customXml/itemProps3.xml><?xml version="1.0" encoding="utf-8"?>
<ds:datastoreItem xmlns:ds="http://schemas.openxmlformats.org/officeDocument/2006/customXml" ds:itemID="{7E75F21E-66CF-41F0-8DE3-D602A66E12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344</TotalTime>
  <Words>2139</Words>
  <Application>Microsoft Office PowerPoint</Application>
  <PresentationFormat>Widescreen</PresentationFormat>
  <Paragraphs>93</Paragraphs>
  <Slides>13</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Helvetica Neue</vt:lpstr>
      <vt:lpstr>Helvetica Neue Light</vt:lpstr>
      <vt:lpstr>Segoe UI</vt:lpstr>
      <vt:lpstr>Office Theme</vt:lpstr>
      <vt:lpstr>GRADE 11  From Homelands to Homesteads: Understanding the Legacy of Allotment</vt:lpstr>
      <vt:lpstr>Warm up</vt:lpstr>
      <vt:lpstr>Siletz ancestral homelands  and languages  </vt:lpstr>
      <vt:lpstr>What is an acre?</vt:lpstr>
      <vt:lpstr>Reservation reductions</vt:lpstr>
      <vt:lpstr>General Allotment (Dawes) Act of 1887</vt:lpstr>
      <vt:lpstr>Allotment on the Siletz Reservation</vt:lpstr>
      <vt:lpstr>Primary and secondary sources</vt:lpstr>
      <vt:lpstr>Point of view (perspective)</vt:lpstr>
      <vt:lpstr>Bias</vt:lpstr>
      <vt:lpstr>Reading analysis instructions</vt:lpstr>
      <vt:lpstr>Land losses (acres)*</vt:lpstr>
      <vt:lpstr>Current Siletz Tribal land ownership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Cow Creek  Umpqua Tribe</dc:title>
  <dc:creator>Valerie Brodnikova</dc:creator>
  <cp:lastModifiedBy>Erich Stiefvater</cp:lastModifiedBy>
  <cp:revision>134</cp:revision>
  <dcterms:created xsi:type="dcterms:W3CDTF">2019-04-26T16:05:13Z</dcterms:created>
  <dcterms:modified xsi:type="dcterms:W3CDTF">2022-08-09T00:33:52Z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0x010100C9213FB5CF2E8043A261DA18C1F46D81</vt:lpwstr>
  </property>
  <property fmtid="{D5CDD505-2E9C-101B-9397-08002B2CF9AE}" pid="3" name="MediaServiceImageTags">
    <vt:lpwstr/>
  </property>
</Properties>
</file>