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handoutMasterIdLst>
    <p:handoutMasterId r:id="rId23"/>
  </p:handoutMasterIdLst>
  <p:sldIdLst>
    <p:sldId id="256" r:id="rId5"/>
    <p:sldId id="281" r:id="rId6"/>
    <p:sldId id="280" r:id="rId7"/>
    <p:sldId id="297" r:id="rId8"/>
    <p:sldId id="303" r:id="rId9"/>
    <p:sldId id="307" r:id="rId10"/>
    <p:sldId id="283" r:id="rId11"/>
    <p:sldId id="292" r:id="rId12"/>
    <p:sldId id="304" r:id="rId13"/>
    <p:sldId id="305" r:id="rId14"/>
    <p:sldId id="306" r:id="rId15"/>
    <p:sldId id="293" r:id="rId16"/>
    <p:sldId id="299" r:id="rId17"/>
    <p:sldId id="309" r:id="rId18"/>
    <p:sldId id="308" r:id="rId19"/>
    <p:sldId id="312" r:id="rId20"/>
    <p:sldId id="31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24" userDrawn="1">
          <p15:clr>
            <a:srgbClr val="A4A3A4"/>
          </p15:clr>
        </p15:guide>
        <p15:guide id="3" pos="7056" userDrawn="1">
          <p15:clr>
            <a:srgbClr val="A4A3A4"/>
          </p15:clr>
        </p15:guide>
        <p15:guide id="4" orient="horz" pos="1944" userDrawn="1">
          <p15:clr>
            <a:srgbClr val="A4A3A4"/>
          </p15:clr>
        </p15:guide>
        <p15:guide id="5" orient="horz" pos="312" userDrawn="1">
          <p15:clr>
            <a:srgbClr val="A4A3A4"/>
          </p15:clr>
        </p15:guide>
        <p15:guide id="6" orient="horz" pos="1032" userDrawn="1">
          <p15:clr>
            <a:srgbClr val="A4A3A4"/>
          </p15:clr>
        </p15:guide>
        <p15:guide id="7" orient="horz" pos="381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81A9E9D-B1BE-40B4-6B6A-9060782AC2B0}" name="Nick Viles" initials="NV" userId="S::nickv@ctsi.nsn.us::917d333d-4359-443a-97bf-69681caf71f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6754"/>
    <a:srgbClr val="1B73B9"/>
    <a:srgbClr val="63A49F"/>
    <a:srgbClr val="587A36"/>
    <a:srgbClr val="801721"/>
    <a:srgbClr val="9D36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22F785-5382-9E82-D06D-F90EE610E835}" v="160" dt="2022-07-21T18:12:53.530"/>
    <p1510:client id="{13E7C422-5D87-4F9B-A748-30EE296B7456}" v="633" dt="2022-07-27T22:00:15.086"/>
    <p1510:client id="{1AD09B7A-2B74-AFF7-A3AA-C2C49A5214D2}" v="6" dt="2022-05-06T19:56:38.385"/>
    <p1510:client id="{2F39BF1D-3E34-76E1-53C7-E15A9B5425D1}" v="43" dt="2022-08-04T19:54:56.789"/>
    <p1510:client id="{7B198C6F-255D-7BEB-6D12-7B0C48B1F350}" v="1" dt="2022-06-17T19:56:14.6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75"/>
    <p:restoredTop sz="61941" autoAdjust="0"/>
  </p:normalViewPr>
  <p:slideViewPr>
    <p:cSldViewPr snapToGrid="0" snapToObjects="1" showGuides="1">
      <p:cViewPr varScale="1">
        <p:scale>
          <a:sx n="78" d="100"/>
          <a:sy n="78" d="100"/>
        </p:scale>
        <p:origin x="2046" y="96"/>
      </p:cViewPr>
      <p:guideLst>
        <p:guide pos="624"/>
        <p:guide pos="7056"/>
        <p:guide orient="horz" pos="1944"/>
        <p:guide orient="horz" pos="312"/>
        <p:guide orient="horz" pos="1032"/>
        <p:guide orient="horz" pos="3816"/>
      </p:guideLst>
    </p:cSldViewPr>
  </p:slideViewPr>
  <p:notesTextViewPr>
    <p:cViewPr>
      <p:scale>
        <a:sx n="1" d="1"/>
        <a:sy n="1" d="1"/>
      </p:scale>
      <p:origin x="0" y="0"/>
    </p:cViewPr>
  </p:notesTextViewPr>
  <p:notesViewPr>
    <p:cSldViewPr snapToGrid="0" snapToObjects="1" showGuide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k Viles" userId="S::nickv@ctsi.nsn.us::917d333d-4359-443a-97bf-69681caf71f1" providerId="AD" clId="Web-{7B198C6F-255D-7BEB-6D12-7B0C48B1F350}"/>
    <pc:docChg chg="delSld">
      <pc:chgData name="Nick Viles" userId="S::nickv@ctsi.nsn.us::917d333d-4359-443a-97bf-69681caf71f1" providerId="AD" clId="Web-{7B198C6F-255D-7BEB-6D12-7B0C48B1F350}" dt="2022-06-17T19:56:14.671" v="0"/>
      <pc:docMkLst>
        <pc:docMk/>
      </pc:docMkLst>
      <pc:sldChg chg="del">
        <pc:chgData name="Nick Viles" userId="S::nickv@ctsi.nsn.us::917d333d-4359-443a-97bf-69681caf71f1" providerId="AD" clId="Web-{7B198C6F-255D-7BEB-6D12-7B0C48B1F350}" dt="2022-06-17T19:56:14.671" v="0"/>
        <pc:sldMkLst>
          <pc:docMk/>
          <pc:sldMk cId="2141596246" sldId="311"/>
        </pc:sldMkLst>
      </pc:sldChg>
    </pc:docChg>
  </pc:docChgLst>
  <pc:docChgLst>
    <pc:chgData name="Bracken Reed" userId="S::bracken.reed@ednw.org::7b3f7b2f-f476-4ceb-8f84-0edb7d0770c3" providerId="AD" clId="Web-{2F39BF1D-3E34-76E1-53C7-E15A9B5425D1}"/>
    <pc:docChg chg="modSld">
      <pc:chgData name="Bracken Reed" userId="S::bracken.reed@ednw.org::7b3f7b2f-f476-4ceb-8f84-0edb7d0770c3" providerId="AD" clId="Web-{2F39BF1D-3E34-76E1-53C7-E15A9B5425D1}" dt="2022-08-04T19:54:40.101" v="38"/>
      <pc:docMkLst>
        <pc:docMk/>
      </pc:docMkLst>
      <pc:sldChg chg="modSp">
        <pc:chgData name="Bracken Reed" userId="S::bracken.reed@ednw.org::7b3f7b2f-f476-4ceb-8f84-0edb7d0770c3" providerId="AD" clId="Web-{2F39BF1D-3E34-76E1-53C7-E15A9B5425D1}" dt="2022-08-04T19:46:38.287" v="0" actId="20577"/>
        <pc:sldMkLst>
          <pc:docMk/>
          <pc:sldMk cId="2465692573" sldId="256"/>
        </pc:sldMkLst>
        <pc:spChg chg="mod">
          <ac:chgData name="Bracken Reed" userId="S::bracken.reed@ednw.org::7b3f7b2f-f476-4ceb-8f84-0edb7d0770c3" providerId="AD" clId="Web-{2F39BF1D-3E34-76E1-53C7-E15A9B5425D1}" dt="2022-08-04T19:46:38.287" v="0" actId="20577"/>
          <ac:spMkLst>
            <pc:docMk/>
            <pc:sldMk cId="2465692573" sldId="256"/>
            <ac:spMk id="2" creationId="{924BF42B-A8A6-084F-B760-3D87678251D6}"/>
          </ac:spMkLst>
        </pc:spChg>
      </pc:sldChg>
      <pc:sldChg chg="modSp">
        <pc:chgData name="Bracken Reed" userId="S::bracken.reed@ednw.org::7b3f7b2f-f476-4ceb-8f84-0edb7d0770c3" providerId="AD" clId="Web-{2F39BF1D-3E34-76E1-53C7-E15A9B5425D1}" dt="2022-08-04T19:49:35.710" v="12" actId="14100"/>
        <pc:sldMkLst>
          <pc:docMk/>
          <pc:sldMk cId="969659419" sldId="283"/>
        </pc:sldMkLst>
        <pc:spChg chg="mod">
          <ac:chgData name="Bracken Reed" userId="S::bracken.reed@ednw.org::7b3f7b2f-f476-4ceb-8f84-0edb7d0770c3" providerId="AD" clId="Web-{2F39BF1D-3E34-76E1-53C7-E15A9B5425D1}" dt="2022-08-04T19:49:35.710" v="12" actId="14100"/>
          <ac:spMkLst>
            <pc:docMk/>
            <pc:sldMk cId="969659419" sldId="283"/>
            <ac:spMk id="6" creationId="{B16C0B93-CAE8-2B4F-959B-916DC186B461}"/>
          </ac:spMkLst>
        </pc:spChg>
      </pc:sldChg>
      <pc:sldChg chg="modSp">
        <pc:chgData name="Bracken Reed" userId="S::bracken.reed@ednw.org::7b3f7b2f-f476-4ceb-8f84-0edb7d0770c3" providerId="AD" clId="Web-{2F39BF1D-3E34-76E1-53C7-E15A9B5425D1}" dt="2022-08-04T19:48:08.303" v="7" actId="20577"/>
        <pc:sldMkLst>
          <pc:docMk/>
          <pc:sldMk cId="1587788741" sldId="297"/>
        </pc:sldMkLst>
        <pc:spChg chg="mod">
          <ac:chgData name="Bracken Reed" userId="S::bracken.reed@ednw.org::7b3f7b2f-f476-4ceb-8f84-0edb7d0770c3" providerId="AD" clId="Web-{2F39BF1D-3E34-76E1-53C7-E15A9B5425D1}" dt="2022-08-04T19:48:08.303" v="7" actId="20577"/>
          <ac:spMkLst>
            <pc:docMk/>
            <pc:sldMk cId="1587788741" sldId="297"/>
            <ac:spMk id="6" creationId="{B16C0B93-CAE8-2B4F-959B-916DC186B461}"/>
          </ac:spMkLst>
        </pc:spChg>
      </pc:sldChg>
      <pc:sldChg chg="modSp">
        <pc:chgData name="Bracken Reed" userId="S::bracken.reed@ednw.org::7b3f7b2f-f476-4ceb-8f84-0edb7d0770c3" providerId="AD" clId="Web-{2F39BF1D-3E34-76E1-53C7-E15A9B5425D1}" dt="2022-08-04T19:48:41.772" v="9" actId="20577"/>
        <pc:sldMkLst>
          <pc:docMk/>
          <pc:sldMk cId="775831413" sldId="303"/>
        </pc:sldMkLst>
        <pc:spChg chg="mod">
          <ac:chgData name="Bracken Reed" userId="S::bracken.reed@ednw.org::7b3f7b2f-f476-4ceb-8f84-0edb7d0770c3" providerId="AD" clId="Web-{2F39BF1D-3E34-76E1-53C7-E15A9B5425D1}" dt="2022-08-04T19:48:41.772" v="9" actId="20577"/>
          <ac:spMkLst>
            <pc:docMk/>
            <pc:sldMk cId="775831413" sldId="303"/>
            <ac:spMk id="2" creationId="{A0B69788-0D00-4782-94D0-007617938F51}"/>
          </ac:spMkLst>
        </pc:spChg>
      </pc:sldChg>
      <pc:sldChg chg="modSp">
        <pc:chgData name="Bracken Reed" userId="S::bracken.reed@ednw.org::7b3f7b2f-f476-4ceb-8f84-0edb7d0770c3" providerId="AD" clId="Web-{2F39BF1D-3E34-76E1-53C7-E15A9B5425D1}" dt="2022-08-04T19:50:08.678" v="15" actId="20577"/>
        <pc:sldMkLst>
          <pc:docMk/>
          <pc:sldMk cId="2691743856" sldId="304"/>
        </pc:sldMkLst>
        <pc:spChg chg="mod">
          <ac:chgData name="Bracken Reed" userId="S::bracken.reed@ednw.org::7b3f7b2f-f476-4ceb-8f84-0edb7d0770c3" providerId="AD" clId="Web-{2F39BF1D-3E34-76E1-53C7-E15A9B5425D1}" dt="2022-08-04T19:50:08.678" v="15" actId="20577"/>
          <ac:spMkLst>
            <pc:docMk/>
            <pc:sldMk cId="2691743856" sldId="304"/>
            <ac:spMk id="2" creationId="{D099AECD-9FD2-4BDE-ABE3-957100CECCC5}"/>
          </ac:spMkLst>
        </pc:spChg>
      </pc:sldChg>
      <pc:sldChg chg="modSp">
        <pc:chgData name="Bracken Reed" userId="S::bracken.reed@ednw.org::7b3f7b2f-f476-4ceb-8f84-0edb7d0770c3" providerId="AD" clId="Web-{2F39BF1D-3E34-76E1-53C7-E15A9B5425D1}" dt="2022-08-04T19:52:22.429" v="20" actId="20577"/>
        <pc:sldMkLst>
          <pc:docMk/>
          <pc:sldMk cId="1621729150" sldId="306"/>
        </pc:sldMkLst>
        <pc:spChg chg="mod">
          <ac:chgData name="Bracken Reed" userId="S::bracken.reed@ednw.org::7b3f7b2f-f476-4ceb-8f84-0edb7d0770c3" providerId="AD" clId="Web-{2F39BF1D-3E34-76E1-53C7-E15A9B5425D1}" dt="2022-08-04T19:52:22.429" v="20" actId="20577"/>
          <ac:spMkLst>
            <pc:docMk/>
            <pc:sldMk cId="1621729150" sldId="306"/>
            <ac:spMk id="2" creationId="{A6C51C4F-7F66-4166-8AED-D9C73542F333}"/>
          </ac:spMkLst>
        </pc:spChg>
      </pc:sldChg>
      <pc:sldChg chg="modSp">
        <pc:chgData name="Bracken Reed" userId="S::bracken.reed@ednw.org::7b3f7b2f-f476-4ceb-8f84-0edb7d0770c3" providerId="AD" clId="Web-{2F39BF1D-3E34-76E1-53C7-E15A9B5425D1}" dt="2022-08-04T19:54:40.101" v="38"/>
        <pc:sldMkLst>
          <pc:docMk/>
          <pc:sldMk cId="2426463381" sldId="315"/>
        </pc:sldMkLst>
        <pc:graphicFrameChg chg="mod modGraphic">
          <ac:chgData name="Bracken Reed" userId="S::bracken.reed@ednw.org::7b3f7b2f-f476-4ceb-8f84-0edb7d0770c3" providerId="AD" clId="Web-{2F39BF1D-3E34-76E1-53C7-E15A9B5425D1}" dt="2022-08-04T19:54:40.101" v="38"/>
          <ac:graphicFrameMkLst>
            <pc:docMk/>
            <pc:sldMk cId="2426463381" sldId="315"/>
            <ac:graphicFrameMk id="4" creationId="{5A3042F8-2927-D7E4-5418-6B279F537619}"/>
          </ac:graphicFrameMkLst>
        </pc:graphicFrameChg>
      </pc:sldChg>
    </pc:docChg>
  </pc:docChgLst>
  <pc:docChgLst>
    <pc:chgData name="Nick Viles" userId="S::nickv@ctsi.nsn.us::917d333d-4359-443a-97bf-69681caf71f1" providerId="AD" clId="Web-{0D22F785-5382-9E82-D06D-F90EE610E835}"/>
    <pc:docChg chg="modSld">
      <pc:chgData name="Nick Viles" userId="S::nickv@ctsi.nsn.us::917d333d-4359-443a-97bf-69681caf71f1" providerId="AD" clId="Web-{0D22F785-5382-9E82-D06D-F90EE610E835}" dt="2022-07-21T18:12:53.530" v="159" actId="20577"/>
      <pc:docMkLst>
        <pc:docMk/>
      </pc:docMkLst>
      <pc:sldChg chg="modSp">
        <pc:chgData name="Nick Viles" userId="S::nickv@ctsi.nsn.us::917d333d-4359-443a-97bf-69681caf71f1" providerId="AD" clId="Web-{0D22F785-5382-9E82-D06D-F90EE610E835}" dt="2022-07-21T18:12:53.530" v="159" actId="20577"/>
        <pc:sldMkLst>
          <pc:docMk/>
          <pc:sldMk cId="1587788741" sldId="297"/>
        </pc:sldMkLst>
        <pc:spChg chg="mod">
          <ac:chgData name="Nick Viles" userId="S::nickv@ctsi.nsn.us::917d333d-4359-443a-97bf-69681caf71f1" providerId="AD" clId="Web-{0D22F785-5382-9E82-D06D-F90EE610E835}" dt="2022-07-21T18:12:53.530" v="159" actId="20577"/>
          <ac:spMkLst>
            <pc:docMk/>
            <pc:sldMk cId="1587788741" sldId="297"/>
            <ac:spMk id="6" creationId="{B16C0B93-CAE8-2B4F-959B-916DC186B461}"/>
          </ac:spMkLst>
        </pc:spChg>
      </pc:sldChg>
      <pc:sldChg chg="modSp">
        <pc:chgData name="Nick Viles" userId="S::nickv@ctsi.nsn.us::917d333d-4359-443a-97bf-69681caf71f1" providerId="AD" clId="Web-{0D22F785-5382-9E82-D06D-F90EE610E835}" dt="2022-07-21T18:07:08.889" v="94" actId="20577"/>
        <pc:sldMkLst>
          <pc:docMk/>
          <pc:sldMk cId="2155415623" sldId="305"/>
        </pc:sldMkLst>
        <pc:spChg chg="mod">
          <ac:chgData name="Nick Viles" userId="S::nickv@ctsi.nsn.us::917d333d-4359-443a-97bf-69681caf71f1" providerId="AD" clId="Web-{0D22F785-5382-9E82-D06D-F90EE610E835}" dt="2022-07-21T18:07:08.889" v="94" actId="20577"/>
          <ac:spMkLst>
            <pc:docMk/>
            <pc:sldMk cId="2155415623" sldId="305"/>
            <ac:spMk id="2" creationId="{D9056DA7-0234-4A77-9230-9C963B1217BB}"/>
          </ac:spMkLst>
        </pc:spChg>
      </pc:sldChg>
    </pc:docChg>
  </pc:docChgLst>
  <pc:docChgLst>
    <pc:chgData name="Bracken Reed" userId="S::bracken.reed@ednw.org::7b3f7b2f-f476-4ceb-8f84-0edb7d0770c3" providerId="AD" clId="Web-{13E7C422-5D87-4F9B-A748-30EE296B7456}"/>
    <pc:docChg chg="modSld">
      <pc:chgData name="Bracken Reed" userId="S::bracken.reed@ednw.org::7b3f7b2f-f476-4ceb-8f84-0edb7d0770c3" providerId="AD" clId="Web-{13E7C422-5D87-4F9B-A748-30EE296B7456}" dt="2022-07-27T21:59:38.555" v="599"/>
      <pc:docMkLst>
        <pc:docMk/>
      </pc:docMkLst>
      <pc:sldChg chg="modSp">
        <pc:chgData name="Bracken Reed" userId="S::bracken.reed@ednw.org::7b3f7b2f-f476-4ceb-8f84-0edb7d0770c3" providerId="AD" clId="Web-{13E7C422-5D87-4F9B-A748-30EE296B7456}" dt="2022-07-27T21:33:27.180" v="87" actId="20577"/>
        <pc:sldMkLst>
          <pc:docMk/>
          <pc:sldMk cId="3340403650" sldId="280"/>
        </pc:sldMkLst>
        <pc:spChg chg="mod">
          <ac:chgData name="Bracken Reed" userId="S::bracken.reed@ednw.org::7b3f7b2f-f476-4ceb-8f84-0edb7d0770c3" providerId="AD" clId="Web-{13E7C422-5D87-4F9B-A748-30EE296B7456}" dt="2022-07-27T21:32:22.727" v="70" actId="14100"/>
          <ac:spMkLst>
            <pc:docMk/>
            <pc:sldMk cId="3340403650" sldId="280"/>
            <ac:spMk id="2" creationId="{924BF42B-A8A6-084F-B760-3D87678251D6}"/>
          </ac:spMkLst>
        </pc:spChg>
        <pc:spChg chg="mod">
          <ac:chgData name="Bracken Reed" userId="S::bracken.reed@ednw.org::7b3f7b2f-f476-4ceb-8f84-0edb7d0770c3" providerId="AD" clId="Web-{13E7C422-5D87-4F9B-A748-30EE296B7456}" dt="2022-07-27T21:33:27.180" v="87" actId="20577"/>
          <ac:spMkLst>
            <pc:docMk/>
            <pc:sldMk cId="3340403650" sldId="280"/>
            <ac:spMk id="6" creationId="{B16C0B93-CAE8-2B4F-959B-916DC186B461}"/>
          </ac:spMkLst>
        </pc:spChg>
      </pc:sldChg>
      <pc:sldChg chg="modSp">
        <pc:chgData name="Bracken Reed" userId="S::bracken.reed@ednw.org::7b3f7b2f-f476-4ceb-8f84-0edb7d0770c3" providerId="AD" clId="Web-{13E7C422-5D87-4F9B-A748-30EE296B7456}" dt="2022-07-27T21:32:14.102" v="66" actId="20577"/>
        <pc:sldMkLst>
          <pc:docMk/>
          <pc:sldMk cId="1101629903" sldId="281"/>
        </pc:sldMkLst>
        <pc:spChg chg="mod">
          <ac:chgData name="Bracken Reed" userId="S::bracken.reed@ednw.org::7b3f7b2f-f476-4ceb-8f84-0edb7d0770c3" providerId="AD" clId="Web-{13E7C422-5D87-4F9B-A748-30EE296B7456}" dt="2022-07-27T21:32:14.102" v="66" actId="20577"/>
          <ac:spMkLst>
            <pc:docMk/>
            <pc:sldMk cId="1101629903" sldId="281"/>
            <ac:spMk id="6" creationId="{B16C0B93-CAE8-2B4F-959B-916DC186B461}"/>
          </ac:spMkLst>
        </pc:spChg>
      </pc:sldChg>
      <pc:sldChg chg="modSp">
        <pc:chgData name="Bracken Reed" userId="S::bracken.reed@ednw.org::7b3f7b2f-f476-4ceb-8f84-0edb7d0770c3" providerId="AD" clId="Web-{13E7C422-5D87-4F9B-A748-30EE296B7456}" dt="2022-07-27T21:38:50.118" v="206" actId="20577"/>
        <pc:sldMkLst>
          <pc:docMk/>
          <pc:sldMk cId="969659419" sldId="283"/>
        </pc:sldMkLst>
        <pc:spChg chg="mod">
          <ac:chgData name="Bracken Reed" userId="S::bracken.reed@ednw.org::7b3f7b2f-f476-4ceb-8f84-0edb7d0770c3" providerId="AD" clId="Web-{13E7C422-5D87-4F9B-A748-30EE296B7456}" dt="2022-07-27T21:38:50.118" v="206" actId="20577"/>
          <ac:spMkLst>
            <pc:docMk/>
            <pc:sldMk cId="969659419" sldId="283"/>
            <ac:spMk id="6" creationId="{B16C0B93-CAE8-2B4F-959B-916DC186B461}"/>
          </ac:spMkLst>
        </pc:spChg>
      </pc:sldChg>
      <pc:sldChg chg="modSp">
        <pc:chgData name="Bracken Reed" userId="S::bracken.reed@ednw.org::7b3f7b2f-f476-4ceb-8f84-0edb7d0770c3" providerId="AD" clId="Web-{13E7C422-5D87-4F9B-A748-30EE296B7456}" dt="2022-07-27T21:42:47.274" v="218" actId="20577"/>
        <pc:sldMkLst>
          <pc:docMk/>
          <pc:sldMk cId="4191712033" sldId="292"/>
        </pc:sldMkLst>
        <pc:spChg chg="mod">
          <ac:chgData name="Bracken Reed" userId="S::bracken.reed@ednw.org::7b3f7b2f-f476-4ceb-8f84-0edb7d0770c3" providerId="AD" clId="Web-{13E7C422-5D87-4F9B-A748-30EE296B7456}" dt="2022-07-27T21:42:47.274" v="218" actId="20577"/>
          <ac:spMkLst>
            <pc:docMk/>
            <pc:sldMk cId="4191712033" sldId="292"/>
            <ac:spMk id="6" creationId="{B16C0B93-CAE8-2B4F-959B-916DC186B461}"/>
          </ac:spMkLst>
        </pc:spChg>
      </pc:sldChg>
      <pc:sldChg chg="modSp">
        <pc:chgData name="Bracken Reed" userId="S::bracken.reed@ednw.org::7b3f7b2f-f476-4ceb-8f84-0edb7d0770c3" providerId="AD" clId="Web-{13E7C422-5D87-4F9B-A748-30EE296B7456}" dt="2022-07-27T21:36:07.149" v="105" actId="20577"/>
        <pc:sldMkLst>
          <pc:docMk/>
          <pc:sldMk cId="1587788741" sldId="297"/>
        </pc:sldMkLst>
        <pc:spChg chg="mod">
          <ac:chgData name="Bracken Reed" userId="S::bracken.reed@ednw.org::7b3f7b2f-f476-4ceb-8f84-0edb7d0770c3" providerId="AD" clId="Web-{13E7C422-5D87-4F9B-A748-30EE296B7456}" dt="2022-07-27T21:36:07.149" v="105" actId="20577"/>
          <ac:spMkLst>
            <pc:docMk/>
            <pc:sldMk cId="1587788741" sldId="297"/>
            <ac:spMk id="6" creationId="{B16C0B93-CAE8-2B4F-959B-916DC186B461}"/>
          </ac:spMkLst>
        </pc:spChg>
      </pc:sldChg>
      <pc:sldChg chg="modSp">
        <pc:chgData name="Bracken Reed" userId="S::bracken.reed@ednw.org::7b3f7b2f-f476-4ceb-8f84-0edb7d0770c3" providerId="AD" clId="Web-{13E7C422-5D87-4F9B-A748-30EE296B7456}" dt="2022-07-27T21:53:35.430" v="431" actId="20577"/>
        <pc:sldMkLst>
          <pc:docMk/>
          <pc:sldMk cId="2409003450" sldId="299"/>
        </pc:sldMkLst>
        <pc:spChg chg="mod">
          <ac:chgData name="Bracken Reed" userId="S::bracken.reed@ednw.org::7b3f7b2f-f476-4ceb-8f84-0edb7d0770c3" providerId="AD" clId="Web-{13E7C422-5D87-4F9B-A748-30EE296B7456}" dt="2022-07-27T21:53:35.430" v="431" actId="20577"/>
          <ac:spMkLst>
            <pc:docMk/>
            <pc:sldMk cId="2409003450" sldId="299"/>
            <ac:spMk id="6" creationId="{B16C0B93-CAE8-2B4F-959B-916DC186B461}"/>
          </ac:spMkLst>
        </pc:spChg>
      </pc:sldChg>
      <pc:sldChg chg="modSp">
        <pc:chgData name="Bracken Reed" userId="S::bracken.reed@ednw.org::7b3f7b2f-f476-4ceb-8f84-0edb7d0770c3" providerId="AD" clId="Web-{13E7C422-5D87-4F9B-A748-30EE296B7456}" dt="2022-07-27T21:37:00.305" v="151" actId="20577"/>
        <pc:sldMkLst>
          <pc:docMk/>
          <pc:sldMk cId="775831413" sldId="303"/>
        </pc:sldMkLst>
        <pc:spChg chg="mod">
          <ac:chgData name="Bracken Reed" userId="S::bracken.reed@ednw.org::7b3f7b2f-f476-4ceb-8f84-0edb7d0770c3" providerId="AD" clId="Web-{13E7C422-5D87-4F9B-A748-30EE296B7456}" dt="2022-07-27T21:37:00.305" v="151" actId="20577"/>
          <ac:spMkLst>
            <pc:docMk/>
            <pc:sldMk cId="775831413" sldId="303"/>
            <ac:spMk id="2" creationId="{A0B69788-0D00-4782-94D0-007617938F51}"/>
          </ac:spMkLst>
        </pc:spChg>
      </pc:sldChg>
      <pc:sldChg chg="modSp">
        <pc:chgData name="Bracken Reed" userId="S::bracken.reed@ednw.org::7b3f7b2f-f476-4ceb-8f84-0edb7d0770c3" providerId="AD" clId="Web-{13E7C422-5D87-4F9B-A748-30EE296B7456}" dt="2022-07-27T21:44:19.914" v="263" actId="20577"/>
        <pc:sldMkLst>
          <pc:docMk/>
          <pc:sldMk cId="2691743856" sldId="304"/>
        </pc:sldMkLst>
        <pc:spChg chg="mod">
          <ac:chgData name="Bracken Reed" userId="S::bracken.reed@ednw.org::7b3f7b2f-f476-4ceb-8f84-0edb7d0770c3" providerId="AD" clId="Web-{13E7C422-5D87-4F9B-A748-30EE296B7456}" dt="2022-07-27T21:44:19.914" v="263" actId="20577"/>
          <ac:spMkLst>
            <pc:docMk/>
            <pc:sldMk cId="2691743856" sldId="304"/>
            <ac:spMk id="2" creationId="{D099AECD-9FD2-4BDE-ABE3-957100CECCC5}"/>
          </ac:spMkLst>
        </pc:spChg>
      </pc:sldChg>
      <pc:sldChg chg="modSp">
        <pc:chgData name="Bracken Reed" userId="S::bracken.reed@ednw.org::7b3f7b2f-f476-4ceb-8f84-0edb7d0770c3" providerId="AD" clId="Web-{13E7C422-5D87-4F9B-A748-30EE296B7456}" dt="2022-07-27T21:45:27.227" v="317" actId="20577"/>
        <pc:sldMkLst>
          <pc:docMk/>
          <pc:sldMk cId="2155415623" sldId="305"/>
        </pc:sldMkLst>
        <pc:spChg chg="mod">
          <ac:chgData name="Bracken Reed" userId="S::bracken.reed@ednw.org::7b3f7b2f-f476-4ceb-8f84-0edb7d0770c3" providerId="AD" clId="Web-{13E7C422-5D87-4F9B-A748-30EE296B7456}" dt="2022-07-27T21:45:27.227" v="317" actId="20577"/>
          <ac:spMkLst>
            <pc:docMk/>
            <pc:sldMk cId="2155415623" sldId="305"/>
            <ac:spMk id="2" creationId="{D9056DA7-0234-4A77-9230-9C963B1217BB}"/>
          </ac:spMkLst>
        </pc:spChg>
      </pc:sldChg>
      <pc:sldChg chg="modSp">
        <pc:chgData name="Bracken Reed" userId="S::bracken.reed@ednw.org::7b3f7b2f-f476-4ceb-8f84-0edb7d0770c3" providerId="AD" clId="Web-{13E7C422-5D87-4F9B-A748-30EE296B7456}" dt="2022-07-27T21:47:04.680" v="390" actId="20577"/>
        <pc:sldMkLst>
          <pc:docMk/>
          <pc:sldMk cId="1621729150" sldId="306"/>
        </pc:sldMkLst>
        <pc:spChg chg="mod">
          <ac:chgData name="Bracken Reed" userId="S::bracken.reed@ednw.org::7b3f7b2f-f476-4ceb-8f84-0edb7d0770c3" providerId="AD" clId="Web-{13E7C422-5D87-4F9B-A748-30EE296B7456}" dt="2022-07-27T21:47:04.680" v="390" actId="20577"/>
          <ac:spMkLst>
            <pc:docMk/>
            <pc:sldMk cId="1621729150" sldId="306"/>
            <ac:spMk id="2" creationId="{A6C51C4F-7F66-4166-8AED-D9C73542F333}"/>
          </ac:spMkLst>
        </pc:spChg>
        <pc:spChg chg="mod">
          <ac:chgData name="Bracken Reed" userId="S::bracken.reed@ednw.org::7b3f7b2f-f476-4ceb-8f84-0edb7d0770c3" providerId="AD" clId="Web-{13E7C422-5D87-4F9B-A748-30EE296B7456}" dt="2022-07-27T21:45:32.539" v="320" actId="20577"/>
          <ac:spMkLst>
            <pc:docMk/>
            <pc:sldMk cId="1621729150" sldId="306"/>
            <ac:spMk id="3" creationId="{9409B7BA-DD20-4250-889E-BA797B579FDB}"/>
          </ac:spMkLst>
        </pc:spChg>
      </pc:sldChg>
      <pc:sldChg chg="modSp">
        <pc:chgData name="Bracken Reed" userId="S::bracken.reed@ednw.org::7b3f7b2f-f476-4ceb-8f84-0edb7d0770c3" providerId="AD" clId="Web-{13E7C422-5D87-4F9B-A748-30EE296B7456}" dt="2022-07-27T21:37:49.508" v="172" actId="20577"/>
        <pc:sldMkLst>
          <pc:docMk/>
          <pc:sldMk cId="1412080950" sldId="307"/>
        </pc:sldMkLst>
        <pc:spChg chg="mod">
          <ac:chgData name="Bracken Reed" userId="S::bracken.reed@ednw.org::7b3f7b2f-f476-4ceb-8f84-0edb7d0770c3" providerId="AD" clId="Web-{13E7C422-5D87-4F9B-A748-30EE296B7456}" dt="2022-07-27T21:37:23.633" v="158" actId="20577"/>
          <ac:spMkLst>
            <pc:docMk/>
            <pc:sldMk cId="1412080950" sldId="307"/>
            <ac:spMk id="2" creationId="{22BCEC25-89FC-4A82-AB91-5D4201FCEF31}"/>
          </ac:spMkLst>
        </pc:spChg>
        <pc:spChg chg="mod">
          <ac:chgData name="Bracken Reed" userId="S::bracken.reed@ednw.org::7b3f7b2f-f476-4ceb-8f84-0edb7d0770c3" providerId="AD" clId="Web-{13E7C422-5D87-4F9B-A748-30EE296B7456}" dt="2022-07-27T21:37:49.508" v="172" actId="20577"/>
          <ac:spMkLst>
            <pc:docMk/>
            <pc:sldMk cId="1412080950" sldId="307"/>
            <ac:spMk id="5" creationId="{D0CF3DD4-064C-4D11-BD43-90F1B5ABB7D9}"/>
          </ac:spMkLst>
        </pc:spChg>
      </pc:sldChg>
      <pc:sldChg chg="modSp">
        <pc:chgData name="Bracken Reed" userId="S::bracken.reed@ednw.org::7b3f7b2f-f476-4ceb-8f84-0edb7d0770c3" providerId="AD" clId="Web-{13E7C422-5D87-4F9B-A748-30EE296B7456}" dt="2022-07-27T21:57:30.023" v="550" actId="20577"/>
        <pc:sldMkLst>
          <pc:docMk/>
          <pc:sldMk cId="2162282329" sldId="308"/>
        </pc:sldMkLst>
        <pc:spChg chg="mod">
          <ac:chgData name="Bracken Reed" userId="S::bracken.reed@ednw.org::7b3f7b2f-f476-4ceb-8f84-0edb7d0770c3" providerId="AD" clId="Web-{13E7C422-5D87-4F9B-A748-30EE296B7456}" dt="2022-07-27T21:57:30.023" v="550" actId="20577"/>
          <ac:spMkLst>
            <pc:docMk/>
            <pc:sldMk cId="2162282329" sldId="308"/>
            <ac:spMk id="2" creationId="{7B228150-0EE1-4E2F-99FA-4BD96BBF1051}"/>
          </ac:spMkLst>
        </pc:spChg>
      </pc:sldChg>
      <pc:sldChg chg="modSp">
        <pc:chgData name="Bracken Reed" userId="S::bracken.reed@ednw.org::7b3f7b2f-f476-4ceb-8f84-0edb7d0770c3" providerId="AD" clId="Web-{13E7C422-5D87-4F9B-A748-30EE296B7456}" dt="2022-07-27T21:55:29.180" v="498" actId="20577"/>
        <pc:sldMkLst>
          <pc:docMk/>
          <pc:sldMk cId="3247552879" sldId="309"/>
        </pc:sldMkLst>
        <pc:spChg chg="mod">
          <ac:chgData name="Bracken Reed" userId="S::bracken.reed@ednw.org::7b3f7b2f-f476-4ceb-8f84-0edb7d0770c3" providerId="AD" clId="Web-{13E7C422-5D87-4F9B-A748-30EE296B7456}" dt="2022-07-27T21:55:29.180" v="498" actId="20577"/>
          <ac:spMkLst>
            <pc:docMk/>
            <pc:sldMk cId="3247552879" sldId="309"/>
            <ac:spMk id="2" creationId="{F5B21626-7E1F-4337-B6B8-C0916F23FD83}"/>
          </ac:spMkLst>
        </pc:spChg>
        <pc:spChg chg="mod">
          <ac:chgData name="Bracken Reed" userId="S::bracken.reed@ednw.org::7b3f7b2f-f476-4ceb-8f84-0edb7d0770c3" providerId="AD" clId="Web-{13E7C422-5D87-4F9B-A748-30EE296B7456}" dt="2022-07-27T21:50:27.789" v="404" actId="20577"/>
          <ac:spMkLst>
            <pc:docMk/>
            <pc:sldMk cId="3247552879" sldId="309"/>
            <ac:spMk id="3" creationId="{0D5E384F-F80F-4EA1-8607-F5DB1EFCDDEC}"/>
          </ac:spMkLst>
        </pc:spChg>
      </pc:sldChg>
      <pc:sldChg chg="modSp">
        <pc:chgData name="Bracken Reed" userId="S::bracken.reed@ednw.org::7b3f7b2f-f476-4ceb-8f84-0edb7d0770c3" providerId="AD" clId="Web-{13E7C422-5D87-4F9B-A748-30EE296B7456}" dt="2022-07-27T21:58:44.961" v="589" actId="20577"/>
        <pc:sldMkLst>
          <pc:docMk/>
          <pc:sldMk cId="603850257" sldId="312"/>
        </pc:sldMkLst>
        <pc:spChg chg="mod">
          <ac:chgData name="Bracken Reed" userId="S::bracken.reed@ednw.org::7b3f7b2f-f476-4ceb-8f84-0edb7d0770c3" providerId="AD" clId="Web-{13E7C422-5D87-4F9B-A748-30EE296B7456}" dt="2022-07-27T21:58:44.961" v="589" actId="20577"/>
          <ac:spMkLst>
            <pc:docMk/>
            <pc:sldMk cId="603850257" sldId="312"/>
            <ac:spMk id="2" creationId="{600D2150-8E92-4C80-AF13-CBB99ED633B2}"/>
          </ac:spMkLst>
        </pc:spChg>
      </pc:sldChg>
      <pc:sldChg chg="modSp">
        <pc:chgData name="Bracken Reed" userId="S::bracken.reed@ednw.org::7b3f7b2f-f476-4ceb-8f84-0edb7d0770c3" providerId="AD" clId="Web-{13E7C422-5D87-4F9B-A748-30EE296B7456}" dt="2022-07-27T21:59:38.555" v="599"/>
        <pc:sldMkLst>
          <pc:docMk/>
          <pc:sldMk cId="2426463381" sldId="315"/>
        </pc:sldMkLst>
        <pc:graphicFrameChg chg="mod modGraphic">
          <ac:chgData name="Bracken Reed" userId="S::bracken.reed@ednw.org::7b3f7b2f-f476-4ceb-8f84-0edb7d0770c3" providerId="AD" clId="Web-{13E7C422-5D87-4F9B-A748-30EE296B7456}" dt="2022-07-27T21:59:38.555" v="599"/>
          <ac:graphicFrameMkLst>
            <pc:docMk/>
            <pc:sldMk cId="2426463381" sldId="315"/>
            <ac:graphicFrameMk id="4" creationId="{5A3042F8-2927-D7E4-5418-6B279F537619}"/>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1382A92-59A2-E94B-B4EA-B716E7EC92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607B4F-E01A-8E48-AE41-D99831DA8168}" type="datetimeFigureOut">
              <a:rPr lang="en-US" smtClean="0"/>
              <a:t>8/8/2022</a:t>
            </a:fld>
            <a:endParaRPr lang="en-US"/>
          </a:p>
        </p:txBody>
      </p:sp>
      <p:sp>
        <p:nvSpPr>
          <p:cNvPr id="4" name="Footer Placeholder 3">
            <a:extLst>
              <a:ext uri="{FF2B5EF4-FFF2-40B4-BE49-F238E27FC236}">
                <a16:creationId xmlns:a16="http://schemas.microsoft.com/office/drawing/2014/main" id="{2204165A-990F-9844-AF2A-DD27509DE9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6E7ED6E-E692-6041-9AB1-996572A88E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542280-914E-1748-9B19-DA3CE3AA6D5C}" type="slidenum">
              <a:rPr lang="en-US" smtClean="0"/>
              <a:t>‹#›</a:t>
            </a:fld>
            <a:endParaRPr lang="en-US"/>
          </a:p>
        </p:txBody>
      </p:sp>
      <p:sp>
        <p:nvSpPr>
          <p:cNvPr id="6" name="Header Placeholder 5">
            <a:extLst>
              <a:ext uri="{FF2B5EF4-FFF2-40B4-BE49-F238E27FC236}">
                <a16:creationId xmlns:a16="http://schemas.microsoft.com/office/drawing/2014/main" id="{BC620CE9-E83C-274A-9319-3CED6B8740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615811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516DC-1FBC-D842-A341-EBAE3AF8F51A}" type="datetimeFigureOut">
              <a:rPr lang="en-US" smtClean="0"/>
              <a:t>8/8/2022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A32032-1F54-7041-8EED-BD6D0B7813DA}" type="slidenum">
              <a:rPr lang="en-US" smtClean="0"/>
              <a:t>‹#›</a:t>
            </a:fld>
            <a:endParaRPr lang="en-US"/>
          </a:p>
        </p:txBody>
      </p:sp>
    </p:spTree>
    <p:extLst>
      <p:ext uri="{BB962C8B-B14F-4D97-AF65-F5344CB8AC3E}">
        <p14:creationId xmlns:p14="http://schemas.microsoft.com/office/powerpoint/2010/main" val="3256841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2800" dirty="0">
                <a:effectLst/>
                <a:latin typeface="Arial" panose="020B0604020202020204" pitchFamily="34" charset="0"/>
              </a:rPr>
              <a:t>Say:</a:t>
            </a:r>
          </a:p>
          <a:p>
            <a:pPr marL="0" marR="0">
              <a:spcBef>
                <a:spcPts val="0"/>
              </a:spcBef>
              <a:spcAft>
                <a:spcPts val="0"/>
              </a:spcAft>
            </a:pPr>
            <a:endParaRPr lang="en-US" sz="2800" dirty="0">
              <a:effectLst/>
              <a:latin typeface="Arial" panose="020B0604020202020204" pitchFamily="34" charset="0"/>
            </a:endParaRPr>
          </a:p>
          <a:p>
            <a:pPr marL="0" marR="0">
              <a:spcBef>
                <a:spcPts val="0"/>
              </a:spcBef>
              <a:spcAft>
                <a:spcPts val="0"/>
              </a:spcAft>
            </a:pPr>
            <a:r>
              <a:rPr lang="en-US" sz="2800" dirty="0">
                <a:effectLst/>
                <a:latin typeface="Arial" panose="020B0604020202020204" pitchFamily="34" charset="0"/>
              </a:rPr>
              <a:t>Today, we’re going to talk about the Rogue River Wars. We talked a little bit last time about the violence that led up to the Table Rock Treaty in 1853. Today, we’ll pick up the story and learn about the attacks and fighting that occurred after the treaty, especially between 1855 and 1856. </a:t>
            </a:r>
          </a:p>
          <a:p>
            <a:pPr marL="0" marR="0">
              <a:spcBef>
                <a:spcPts val="0"/>
              </a:spcBef>
              <a:spcAft>
                <a:spcPts val="0"/>
              </a:spcAft>
            </a:pPr>
            <a:endParaRPr lang="en-US" sz="2800" dirty="0">
              <a:effectLst/>
              <a:latin typeface="Arial" panose="020B0604020202020204" pitchFamily="34" charset="0"/>
            </a:endParaRPr>
          </a:p>
          <a:p>
            <a:pPr marL="0" marR="0">
              <a:spcBef>
                <a:spcPts val="0"/>
              </a:spcBef>
              <a:spcAft>
                <a:spcPts val="0"/>
              </a:spcAft>
            </a:pPr>
            <a:r>
              <a:rPr lang="en-US" sz="2800" dirty="0">
                <a:effectLst/>
                <a:latin typeface="Arial" panose="020B0604020202020204" pitchFamily="34" charset="0"/>
              </a:rPr>
              <a:t>Taken all together, the Rogue River Wars are one of the most violent and destructive Indian wars in U.S. history and the largest in the Pacific Northwest. More than 600 people died in the wars, including 182 members of the estimated 2,000-person settler population living in Southern Oregon at the start of the conflict (nearly 10 percent). Native people suffered more than double the number of casualties—not to mention many that were never officially counted.</a:t>
            </a:r>
            <a:endParaRPr lang="en-US" sz="1800" dirty="0">
              <a:effectLst/>
              <a:latin typeface="Palatino Linotype" panose="02040502050505030304" pitchFamily="18" charset="0"/>
              <a:ea typeface="Palatino Linotype" panose="02040502050505030304" pitchFamily="18" charset="0"/>
              <a:cs typeface="Palatino Linotype" panose="02040502050505030304" pitchFamily="18" charset="0"/>
            </a:endParaRPr>
          </a:p>
        </p:txBody>
      </p:sp>
      <p:sp>
        <p:nvSpPr>
          <p:cNvPr id="4" name="Slide Number Placeholder 3"/>
          <p:cNvSpPr>
            <a:spLocks noGrp="1"/>
          </p:cNvSpPr>
          <p:nvPr>
            <p:ph type="sldNum" sz="quarter" idx="5"/>
          </p:nvPr>
        </p:nvSpPr>
        <p:spPr/>
        <p:txBody>
          <a:bodyPr/>
          <a:lstStyle/>
          <a:p>
            <a:fld id="{CAA32032-1F54-7041-8EED-BD6D0B7813DA}" type="slidenum">
              <a:rPr lang="en-US" smtClean="0"/>
              <a:t>2</a:t>
            </a:fld>
            <a:endParaRPr lang="en-US"/>
          </a:p>
        </p:txBody>
      </p:sp>
    </p:spTree>
    <p:extLst>
      <p:ext uri="{BB962C8B-B14F-4D97-AF65-F5344CB8AC3E}">
        <p14:creationId xmlns:p14="http://schemas.microsoft.com/office/powerpoint/2010/main" val="3827812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Arial" panose="020B0604020202020204" pitchFamily="34" charset="0"/>
              </a:rPr>
              <a:t>Say:</a:t>
            </a:r>
          </a:p>
          <a:p>
            <a:endParaRPr lang="en-US" dirty="0">
              <a:effectLst/>
              <a:latin typeface="Arial" panose="020B0604020202020204" pitchFamily="34" charset="0"/>
            </a:endParaRPr>
          </a:p>
          <a:p>
            <a:r>
              <a:rPr lang="en-US" dirty="0">
                <a:effectLst/>
                <a:latin typeface="Arial" panose="020B0604020202020204" pitchFamily="34" charset="0"/>
              </a:rPr>
              <a:t>In the aftermath of the Rogue River Wars, Native people were forced to the Coast (Siletz) Reservation and prevented from returning to their homeland by army patrols and armed vigilantes. Most Native people had lost loved ones in the war, in addition to their homes and possessions. Sent far from their homelands with only what they could carry, Native people arrived at a new reservation that lacked housing, adequate supplies, or the tools they needed to sustain themselves, such as their nets for fishing or their guns and bows for hunting. </a:t>
            </a:r>
          </a:p>
          <a:p>
            <a:endParaRPr lang="en-US" dirty="0">
              <a:effectLst/>
              <a:latin typeface="Arial" panose="020B0604020202020204" pitchFamily="34" charset="0"/>
            </a:endParaRPr>
          </a:p>
          <a:p>
            <a:r>
              <a:rPr lang="en-US" dirty="0">
                <a:effectLst/>
                <a:latin typeface="Arial" panose="020B0604020202020204" pitchFamily="34" charset="0"/>
              </a:rPr>
              <a:t>In contrast, the settlers who formed volunteer militias were allowed to petition the U.S. government for reparations for the cost of fighting the war. Even though they had worked against the Army to stoke the violence, the government paid nearly $2.5 million (the equivalent of more than $75 million in </a:t>
            </a:r>
            <a:r>
              <a:rPr lang="en-US" dirty="0" smtClean="0">
                <a:effectLst/>
                <a:latin typeface="Arial" panose="020B0604020202020204" pitchFamily="34" charset="0"/>
              </a:rPr>
              <a:t>2021 </a:t>
            </a:r>
            <a:r>
              <a:rPr lang="en-US" dirty="0">
                <a:effectLst/>
                <a:latin typeface="Arial" panose="020B0604020202020204" pitchFamily="34" charset="0"/>
              </a:rPr>
              <a:t>dollars) in wages and compensation to volunteer militia men who fought in the war as well as local settlers who helped support the militias with foods, horses, feed, transportation, shelter, and other costs related to the conflict (Schwartz, 1997, p. 158).</a:t>
            </a:r>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11</a:t>
            </a:fld>
            <a:endParaRPr lang="en-US"/>
          </a:p>
        </p:txBody>
      </p:sp>
    </p:spTree>
    <p:extLst>
      <p:ext uri="{BB962C8B-B14F-4D97-AF65-F5344CB8AC3E}">
        <p14:creationId xmlns:p14="http://schemas.microsoft.com/office/powerpoint/2010/main" val="3237469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AA32032-1F54-7041-8EED-BD6D0B7813DA}" type="slidenum">
              <a:rPr lang="en-US" smtClean="0"/>
              <a:t>12</a:t>
            </a:fld>
            <a:endParaRPr lang="en-US"/>
          </a:p>
        </p:txBody>
      </p:sp>
    </p:spTree>
    <p:extLst>
      <p:ext uri="{BB962C8B-B14F-4D97-AF65-F5344CB8AC3E}">
        <p14:creationId xmlns:p14="http://schemas.microsoft.com/office/powerpoint/2010/main" val="3054888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Arial" panose="020B0604020202020204" pitchFamily="34" charset="0"/>
              </a:rPr>
              <a:t>Say:</a:t>
            </a:r>
          </a:p>
          <a:p>
            <a:endParaRPr lang="en-US" dirty="0">
              <a:effectLst/>
              <a:latin typeface="Arial" panose="020B0604020202020204" pitchFamily="34" charset="0"/>
            </a:endParaRPr>
          </a:p>
          <a:p>
            <a:r>
              <a:rPr lang="en-US" dirty="0">
                <a:effectLst/>
                <a:latin typeface="Arial" panose="020B0604020202020204" pitchFamily="34" charset="0"/>
              </a:rPr>
              <a:t>What were the general/overall cause(s) of the Rogue River Wars?</a:t>
            </a:r>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13</a:t>
            </a:fld>
            <a:endParaRPr lang="en-US"/>
          </a:p>
        </p:txBody>
      </p:sp>
    </p:spTree>
    <p:extLst>
      <p:ext uri="{BB962C8B-B14F-4D97-AF65-F5344CB8AC3E}">
        <p14:creationId xmlns:p14="http://schemas.microsoft.com/office/powerpoint/2010/main" val="1486263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2800" dirty="0">
                <a:effectLst/>
                <a:latin typeface="Arial" panose="020B0604020202020204" pitchFamily="34" charset="0"/>
              </a:rPr>
              <a:t>Say:</a:t>
            </a:r>
          </a:p>
          <a:p>
            <a:pPr marL="0" marR="0">
              <a:spcBef>
                <a:spcPts val="0"/>
              </a:spcBef>
              <a:spcAft>
                <a:spcPts val="0"/>
              </a:spcAft>
            </a:pPr>
            <a:endParaRPr lang="en-US" sz="2800" dirty="0">
              <a:effectLst/>
              <a:latin typeface="Arial" panose="020B0604020202020204" pitchFamily="34" charset="0"/>
            </a:endParaRPr>
          </a:p>
          <a:p>
            <a:pPr marL="0" marR="0">
              <a:spcBef>
                <a:spcPts val="0"/>
              </a:spcBef>
              <a:spcAft>
                <a:spcPts val="0"/>
              </a:spcAft>
            </a:pPr>
            <a:r>
              <a:rPr lang="en-US" sz="2800" dirty="0">
                <a:effectLst/>
                <a:latin typeface="Arial" panose="020B0604020202020204" pitchFamily="34" charset="0"/>
              </a:rPr>
              <a:t>What do you think were the main causes of the Rogue River Wars? Could we group those causes into general themes?</a:t>
            </a:r>
          </a:p>
          <a:p>
            <a:pPr marL="0" marR="0">
              <a:spcBef>
                <a:spcPts val="0"/>
              </a:spcBef>
              <a:spcAft>
                <a:spcPts val="0"/>
              </a:spcAft>
            </a:pPr>
            <a:endParaRPr lang="en-US" sz="2800" dirty="0">
              <a:effectLst/>
              <a:latin typeface="Arial" panose="020B0604020202020204" pitchFamily="34" charset="0"/>
              <a:ea typeface="Palatino Linotype" panose="02040502050505030304" pitchFamily="18" charset="0"/>
              <a:cs typeface="Palatino Linotype" panose="02040502050505030304" pitchFamily="18" charset="0"/>
            </a:endParaRPr>
          </a:p>
          <a:p>
            <a:pPr marL="0" marR="0">
              <a:spcBef>
                <a:spcPts val="0"/>
              </a:spcBef>
              <a:spcAft>
                <a:spcPts val="0"/>
              </a:spcAft>
            </a:pPr>
            <a:r>
              <a:rPr lang="en-US" sz="2800" dirty="0">
                <a:effectLst/>
                <a:latin typeface="Arial" panose="020B0604020202020204" pitchFamily="34" charset="0"/>
              </a:rPr>
              <a:t>What ideologies or ways of thinking about Native people enabled settlers to behave the way they did?</a:t>
            </a:r>
          </a:p>
          <a:p>
            <a:pPr marL="0" marR="0">
              <a:spcBef>
                <a:spcPts val="0"/>
              </a:spcBef>
              <a:spcAft>
                <a:spcPts val="0"/>
              </a:spcAft>
            </a:pPr>
            <a:endParaRPr lang="en-US" sz="2800" dirty="0">
              <a:effectLst/>
              <a:latin typeface="Arial" panose="020B0604020202020204" pitchFamily="34" charset="0"/>
            </a:endParaRPr>
          </a:p>
          <a:p>
            <a:pPr marL="0" marR="0">
              <a:spcBef>
                <a:spcPts val="0"/>
              </a:spcBef>
              <a:spcAft>
                <a:spcPts val="0"/>
              </a:spcAft>
            </a:pPr>
            <a:r>
              <a:rPr lang="en-US" sz="2800" dirty="0">
                <a:effectLst/>
                <a:latin typeface="Arial" panose="020B0604020202020204" pitchFamily="34" charset="0"/>
              </a:rPr>
              <a:t>Could a leader have changed their actions to produce a better outcome? Why or why not?</a:t>
            </a:r>
            <a:endParaRPr lang="en-US" sz="1800" dirty="0">
              <a:effectLst/>
              <a:latin typeface="Palatino Linotype" panose="02040502050505030304" pitchFamily="18" charset="0"/>
              <a:ea typeface="Palatino Linotype" panose="02040502050505030304" pitchFamily="18" charset="0"/>
              <a:cs typeface="Palatino Linotype" panose="02040502050505030304" pitchFamily="18" charset="0"/>
            </a:endParaRPr>
          </a:p>
        </p:txBody>
      </p:sp>
      <p:sp>
        <p:nvSpPr>
          <p:cNvPr id="4" name="Slide Number Placeholder 3"/>
          <p:cNvSpPr>
            <a:spLocks noGrp="1"/>
          </p:cNvSpPr>
          <p:nvPr>
            <p:ph type="sldNum" sz="quarter" idx="5"/>
          </p:nvPr>
        </p:nvSpPr>
        <p:spPr/>
        <p:txBody>
          <a:bodyPr/>
          <a:lstStyle/>
          <a:p>
            <a:fld id="{CAA32032-1F54-7041-8EED-BD6D0B7813DA}" type="slidenum">
              <a:rPr lang="en-US" smtClean="0"/>
              <a:t>14</a:t>
            </a:fld>
            <a:endParaRPr lang="en-US"/>
          </a:p>
        </p:txBody>
      </p:sp>
    </p:spTree>
    <p:extLst>
      <p:ext uri="{BB962C8B-B14F-4D97-AF65-F5344CB8AC3E}">
        <p14:creationId xmlns:p14="http://schemas.microsoft.com/office/powerpoint/2010/main" val="838421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p>
          <a:p>
            <a:endParaRPr lang="en-US" dirty="0"/>
          </a:p>
          <a:p>
            <a:r>
              <a:rPr lang="en-US" dirty="0">
                <a:effectLst/>
                <a:latin typeface="Arial" panose="020B0604020202020204" pitchFamily="34" charset="0"/>
              </a:rPr>
              <a:t>What actions or events would need to be different for this alternative ending to be possible?</a:t>
            </a:r>
          </a:p>
          <a:p>
            <a:endParaRPr lang="en-US" dirty="0">
              <a:effectLst/>
              <a:latin typeface="Arial" panose="020B0604020202020204" pitchFamily="34" charset="0"/>
            </a:endParaRPr>
          </a:p>
          <a:p>
            <a:r>
              <a:rPr lang="en-US" dirty="0">
                <a:effectLst/>
                <a:latin typeface="Arial" panose="020B0604020202020204" pitchFamily="34" charset="0"/>
              </a:rPr>
              <a:t>What political or economic ideas would have to change for settlers to accept the rights of Native people to their land? </a:t>
            </a:r>
          </a:p>
          <a:p>
            <a:endParaRPr lang="en-US" dirty="0">
              <a:effectLst/>
              <a:latin typeface="Arial" panose="020B0604020202020204" pitchFamily="34" charset="0"/>
            </a:endParaRPr>
          </a:p>
          <a:p>
            <a:r>
              <a:rPr lang="en-US" dirty="0">
                <a:effectLst/>
                <a:latin typeface="Arial" panose="020B0604020202020204" pitchFamily="34" charset="0"/>
              </a:rPr>
              <a:t>How would ideas about nature and land ownership have needed to change?</a:t>
            </a:r>
            <a:endParaRPr lang="en-US" dirty="0"/>
          </a:p>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15</a:t>
            </a:fld>
            <a:endParaRPr lang="en-US"/>
          </a:p>
        </p:txBody>
      </p:sp>
    </p:spTree>
    <p:extLst>
      <p:ext uri="{BB962C8B-B14F-4D97-AF65-F5344CB8AC3E}">
        <p14:creationId xmlns:p14="http://schemas.microsoft.com/office/powerpoint/2010/main" val="1395251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dirty="0">
                <a:effectLst/>
                <a:latin typeface="Arial" panose="020B0604020202020204" pitchFamily="34" charset="0"/>
              </a:rPr>
              <a:t>Say:</a:t>
            </a:r>
          </a:p>
          <a:p>
            <a:pPr marL="0" marR="0">
              <a:spcBef>
                <a:spcPts val="0"/>
              </a:spcBef>
              <a:spcAft>
                <a:spcPts val="0"/>
              </a:spcAft>
            </a:pPr>
            <a:endParaRPr lang="en-US" dirty="0">
              <a:effectLst/>
              <a:latin typeface="Arial" panose="020B0604020202020204" pitchFamily="34" charset="0"/>
            </a:endParaRPr>
          </a:p>
          <a:p>
            <a:pPr marL="0" marR="0">
              <a:spcBef>
                <a:spcPts val="0"/>
              </a:spcBef>
              <a:spcAft>
                <a:spcPts val="0"/>
              </a:spcAft>
            </a:pPr>
            <a:r>
              <a:rPr lang="en-US" dirty="0">
                <a:effectLst/>
                <a:latin typeface="Arial" panose="020B0604020202020204" pitchFamily="34" charset="0"/>
              </a:rPr>
              <a:t>The Battle of Hungry Hill, also known as the Battle of Grave Creek Hills, was one of the most important battles in the Rogue River Wars. This major battle took place on October 31 and November 1, 1855. It happened in the mountains between Cow Creek and Grave Creek about three weeks into the outbreak of the most violent part of the Rogue River War of 1855-56. </a:t>
            </a:r>
          </a:p>
          <a:p>
            <a:pPr marL="0" marR="0">
              <a:spcBef>
                <a:spcPts val="0"/>
              </a:spcBef>
              <a:spcAft>
                <a:spcPts val="0"/>
              </a:spcAft>
            </a:pPr>
            <a:endParaRPr lang="en-US" dirty="0">
              <a:effectLst/>
              <a:latin typeface="Arial" panose="020B0604020202020204" pitchFamily="34" charset="0"/>
            </a:endParaRPr>
          </a:p>
          <a:p>
            <a:pPr marL="0" marR="0">
              <a:spcBef>
                <a:spcPts val="0"/>
              </a:spcBef>
              <a:spcAft>
                <a:spcPts val="0"/>
              </a:spcAft>
            </a:pPr>
            <a:r>
              <a:rPr lang="en-US" dirty="0">
                <a:effectLst/>
                <a:latin typeface="Arial" panose="020B0604020202020204" pitchFamily="34" charset="0"/>
              </a:rPr>
              <a:t>The Battle of Hungry Hill represents one of the biggest victories by Native people fighting against the U.S. military in the Pacific Northwest. In the battle, a much larger combined force of more than 500 U.S. soldiers and militia volunteers brashly charged a smaller group of Native fighters who mounted a fierce defense from a sheltered ravine on a high ridgetop.</a:t>
            </a:r>
          </a:p>
          <a:p>
            <a:pPr marL="0" marR="0">
              <a:spcBef>
                <a:spcPts val="0"/>
              </a:spcBef>
              <a:spcAft>
                <a:spcPts val="0"/>
              </a:spcAft>
            </a:pPr>
            <a:endParaRPr lang="en-US" dirty="0">
              <a:effectLst/>
              <a:latin typeface="Arial" panose="020B0604020202020204" pitchFamily="34" charset="0"/>
            </a:endParaRPr>
          </a:p>
          <a:p>
            <a:pPr marL="0" marR="0">
              <a:spcBef>
                <a:spcPts val="0"/>
              </a:spcBef>
              <a:spcAft>
                <a:spcPts val="0"/>
              </a:spcAft>
            </a:pPr>
            <a:r>
              <a:rPr lang="en-US" dirty="0">
                <a:effectLst/>
                <a:latin typeface="Arial" panose="020B0604020202020204" pitchFamily="34" charset="0"/>
              </a:rPr>
              <a:t>Despite two days of fighting, American forces proved unable to dislodge Native defenders and were forced to retreat in disarray —allowing Native people to escape with only minimal causalities. Although the battle was an important turning point in one of the largest wars fought between the United States and Indigenous peoples, it is not well known today.</a:t>
            </a:r>
          </a:p>
          <a:p>
            <a:pPr marL="0" marR="0">
              <a:spcBef>
                <a:spcPts val="0"/>
              </a:spcBef>
              <a:spcAft>
                <a:spcPts val="0"/>
              </a:spcAft>
            </a:pPr>
            <a:endParaRPr lang="en-US" dirty="0">
              <a:effectLst/>
              <a:latin typeface="Arial" panose="020B0604020202020204" pitchFamily="34" charset="0"/>
            </a:endParaRPr>
          </a:p>
          <a:p>
            <a:pPr marL="0" marR="0">
              <a:spcBef>
                <a:spcPts val="0"/>
              </a:spcBef>
              <a:spcAft>
                <a:spcPts val="0"/>
              </a:spcAft>
            </a:pPr>
            <a:r>
              <a:rPr lang="en-US" dirty="0">
                <a:effectLst/>
                <a:latin typeface="Arial" panose="020B0604020202020204" pitchFamily="34" charset="0"/>
              </a:rPr>
              <a:t>[Ask: Why do you think the battle isn’t very well known today?]</a:t>
            </a:r>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16</a:t>
            </a:fld>
            <a:endParaRPr lang="en-US"/>
          </a:p>
        </p:txBody>
      </p:sp>
    </p:spTree>
    <p:extLst>
      <p:ext uri="{BB962C8B-B14F-4D97-AF65-F5344CB8AC3E}">
        <p14:creationId xmlns:p14="http://schemas.microsoft.com/office/powerpoint/2010/main" val="2924162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17</a:t>
            </a:fld>
            <a:endParaRPr lang="en-US"/>
          </a:p>
        </p:txBody>
      </p:sp>
    </p:spTree>
    <p:extLst>
      <p:ext uri="{BB962C8B-B14F-4D97-AF65-F5344CB8AC3E}">
        <p14:creationId xmlns:p14="http://schemas.microsoft.com/office/powerpoint/2010/main" val="3247785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Arial" panose="020B0604020202020204" pitchFamily="34" charset="0"/>
              </a:rPr>
              <a:t>Say:</a:t>
            </a:r>
          </a:p>
          <a:p>
            <a:endParaRPr lang="en-US" dirty="0">
              <a:effectLst/>
              <a:latin typeface="Arial" panose="020B0604020202020204" pitchFamily="34" charset="0"/>
            </a:endParaRPr>
          </a:p>
          <a:p>
            <a:r>
              <a:rPr lang="en-US" dirty="0">
                <a:effectLst/>
                <a:latin typeface="Arial" panose="020B0604020202020204" pitchFamily="34" charset="0"/>
              </a:rPr>
              <a:t>Remember from the last lesson that the Table Rock Treaty of 1853 was supposed to end the violence against Native people in Southern Oregon by creating the Table Rock Reservation, where Tribal people would be protected from miners and settlers. But settlers and miners refused to honor the treaty. Miners, especially, flouted the treaty almost immediately, refusing to honor its provisions and attacking, killing, or stealing from Native people with only the slightest excuse, confident that the frontier justice system would afford no protection to Native people. </a:t>
            </a:r>
          </a:p>
          <a:p>
            <a:endParaRPr lang="en-US" dirty="0">
              <a:effectLst/>
              <a:latin typeface="Arial" panose="020B0604020202020204" pitchFamily="34" charset="0"/>
            </a:endParaRPr>
          </a:p>
          <a:p>
            <a:r>
              <a:rPr lang="en-US" dirty="0">
                <a:effectLst/>
                <a:latin typeface="Arial" panose="020B0604020202020204" pitchFamily="34" charset="0"/>
              </a:rPr>
              <a:t>As the author of a history of the Siletz Tribe, Charles Wilkinson, writes, “The promises of peace in the Table Rock Treaty seemed to make little difference. If anything, the treaty stirred up many of the non-Indians because, to them, it set aside too much land that [in their view] should be available for mining and homesteading.” </a:t>
            </a:r>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3</a:t>
            </a:fld>
            <a:endParaRPr lang="en-US"/>
          </a:p>
        </p:txBody>
      </p:sp>
    </p:spTree>
    <p:extLst>
      <p:ext uri="{BB962C8B-B14F-4D97-AF65-F5344CB8AC3E}">
        <p14:creationId xmlns:p14="http://schemas.microsoft.com/office/powerpoint/2010/main" val="1055491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Arial" panose="020B0604020202020204" pitchFamily="34" charset="0"/>
              </a:rPr>
              <a:t>Say:</a:t>
            </a:r>
          </a:p>
          <a:p>
            <a:endParaRPr lang="en-US" dirty="0">
              <a:effectLst/>
              <a:latin typeface="Arial" panose="020B0604020202020204" pitchFamily="34" charset="0"/>
            </a:endParaRPr>
          </a:p>
          <a:p>
            <a:r>
              <a:rPr lang="en-US" dirty="0">
                <a:effectLst/>
                <a:latin typeface="Arial" panose="020B0604020202020204" pitchFamily="34" charset="0"/>
              </a:rPr>
              <a:t>As they watched the miners escalate small-scale confrontations into larger attacks and massacres, Native people grew increasingly desperate to counter the violence of armed vigilante militias and the loss of their ancestral land. They fought back against miners and settlers! But any resistance only brought more escalating violence. Even the rumor that Native people had resisted against one group of miners or settlers was enough justification for murder in the eyes of other miners and settlers. </a:t>
            </a:r>
          </a:p>
          <a:p>
            <a:endParaRPr lang="en-US" dirty="0">
              <a:effectLst/>
              <a:latin typeface="Arial" panose="020B0604020202020204" pitchFamily="34" charset="0"/>
            </a:endParaRPr>
          </a:p>
          <a:p>
            <a:r>
              <a:rPr lang="en-US" dirty="0">
                <a:effectLst/>
                <a:latin typeface="Arial" panose="020B0604020202020204" pitchFamily="34" charset="0"/>
              </a:rPr>
              <a:t>For example, near Brookings—on the Oregon Coast—Native people had adjusted to the arrival of settlers by operating a successful ferry business across the Chetco River. When, in 1854, they refused to surrender their village site or ferry business near the mouth of the river, settlers killed 15 people and burned the villages on both sides of the river to the ground. When individual Chetco people who had been made homeless by the violence resorted to taking food and supplies from local settlers, retribution came back on the entire community again. Another attack in May killed 11 more women and men. </a:t>
            </a:r>
          </a:p>
          <a:p>
            <a:endParaRPr lang="en-US" dirty="0">
              <a:effectLst/>
              <a:latin typeface="Arial" panose="020B0604020202020204" pitchFamily="34" charset="0"/>
            </a:endParaRPr>
          </a:p>
          <a:p>
            <a:r>
              <a:rPr lang="en-US" dirty="0">
                <a:effectLst/>
                <a:latin typeface="Arial" panose="020B0604020202020204" pitchFamily="34" charset="0"/>
              </a:rPr>
              <a:t>This pattern of violence spread across the entire region and often ended in the massacre of Native people. That same year at </a:t>
            </a:r>
            <a:r>
              <a:rPr lang="en-US" dirty="0" err="1">
                <a:effectLst/>
                <a:latin typeface="Arial" panose="020B0604020202020204" pitchFamily="34" charset="0"/>
              </a:rPr>
              <a:t>Nasomah</a:t>
            </a:r>
            <a:r>
              <a:rPr lang="en-US" dirty="0">
                <a:effectLst/>
                <a:latin typeface="Arial" panose="020B0604020202020204" pitchFamily="34" charset="0"/>
              </a:rPr>
              <a:t>, a village along the Coquille River near present day Bandon, vigilantes attacked a sleeping village at dawn. Relatives of the survivors remembered that entire families burned to death inside their homes or were shot as they tried to escape.</a:t>
            </a:r>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4</a:t>
            </a:fld>
            <a:endParaRPr lang="en-US"/>
          </a:p>
        </p:txBody>
      </p:sp>
    </p:spTree>
    <p:extLst>
      <p:ext uri="{BB962C8B-B14F-4D97-AF65-F5344CB8AC3E}">
        <p14:creationId xmlns:p14="http://schemas.microsoft.com/office/powerpoint/2010/main" val="1071527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Arial" panose="020B0604020202020204" pitchFamily="34" charset="0"/>
              </a:rPr>
              <a:t>Say:</a:t>
            </a:r>
          </a:p>
          <a:p>
            <a:endParaRPr lang="en-US" dirty="0">
              <a:effectLst/>
              <a:latin typeface="Arial" panose="020B0604020202020204" pitchFamily="34" charset="0"/>
            </a:endParaRPr>
          </a:p>
          <a:p>
            <a:r>
              <a:rPr lang="en-US" dirty="0">
                <a:effectLst/>
                <a:latin typeface="Arial" panose="020B0604020202020204" pitchFamily="34" charset="0"/>
              </a:rPr>
              <a:t>The refusal of Native people to surrender their land increased resentment and entitlement among settlers and miners who were convinced that they deserved all the land in Southwest Oregon. This resentment exploded in October 1855, when a volunteer militia led by James Lupton massacred a peaceful band of Native people camped at a traditional summer gathering spot near Little Butte Creek, not far from the reservation at Table Rock. Lupton and his men slaughtered between 40 and 100 people of all ages and genders, including children and elders. </a:t>
            </a:r>
          </a:p>
          <a:p>
            <a:endParaRPr lang="en-US" dirty="0">
              <a:effectLst/>
              <a:latin typeface="Arial" panose="020B0604020202020204" pitchFamily="34" charset="0"/>
            </a:endParaRPr>
          </a:p>
          <a:p>
            <a:r>
              <a:rPr lang="en-US" dirty="0">
                <a:effectLst/>
                <a:latin typeface="Arial" panose="020B0604020202020204" pitchFamily="34" charset="0"/>
              </a:rPr>
              <a:t>Although U.S. Army soldiers arrived from Fort Lane to run off Lupton’s mob and protect the survivors, the massacre marked a tipping point for Native people. While some Native leaders in the Rogue Valley remained against warfare, many others decided enough was enough. Tyee John along with Tyee George and Tyee </a:t>
            </a:r>
            <a:r>
              <a:rPr lang="en-US" dirty="0" err="1">
                <a:effectLst/>
                <a:latin typeface="Arial" panose="020B0604020202020204" pitchFamily="34" charset="0"/>
              </a:rPr>
              <a:t>Lympy</a:t>
            </a:r>
            <a:r>
              <a:rPr lang="en-US" dirty="0">
                <a:effectLst/>
                <a:latin typeface="Arial" panose="020B0604020202020204" pitchFamily="34" charset="0"/>
              </a:rPr>
              <a:t> retaliated by attacking and destroying settlements and homesteads throughout the Rogue Valley, sparking a period of pitched warfare with U.S. troops as well as the volunteer militia.</a:t>
            </a:r>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5</a:t>
            </a:fld>
            <a:endParaRPr lang="en-US"/>
          </a:p>
        </p:txBody>
      </p:sp>
    </p:spTree>
    <p:extLst>
      <p:ext uri="{BB962C8B-B14F-4D97-AF65-F5344CB8AC3E}">
        <p14:creationId xmlns:p14="http://schemas.microsoft.com/office/powerpoint/2010/main" val="12849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Arial" panose="020B0604020202020204" pitchFamily="34" charset="0"/>
              </a:rPr>
              <a:t>Say: </a:t>
            </a:r>
          </a:p>
          <a:p>
            <a:endParaRPr lang="en-US" dirty="0">
              <a:effectLst/>
              <a:latin typeface="Arial" panose="020B0604020202020204" pitchFamily="34" charset="0"/>
            </a:endParaRPr>
          </a:p>
          <a:p>
            <a:r>
              <a:rPr lang="en-US" dirty="0">
                <a:effectLst/>
                <a:latin typeface="Arial" panose="020B0604020202020204" pitchFamily="34" charset="0"/>
              </a:rPr>
              <a:t>Settlers used the fighting to amplify calls for the outright extermination of Native people—proudly waving the flag for genocide in local newspapers, such as the Table Rock Sentinel, as well as regional publications like the Oregon Statesman in Salem and the Oregonian in Portland. The embrace of extermination was nearly universal. </a:t>
            </a:r>
          </a:p>
          <a:p>
            <a:endParaRPr lang="en-US" dirty="0">
              <a:effectLst/>
              <a:latin typeface="Arial" panose="020B0604020202020204" pitchFamily="34" charset="0"/>
            </a:endParaRPr>
          </a:p>
          <a:p>
            <a:r>
              <a:rPr lang="en-US" dirty="0">
                <a:effectLst/>
                <a:latin typeface="Arial" panose="020B0604020202020204" pitchFamily="34" charset="0"/>
              </a:rPr>
              <a:t>This quote from the Oregonian-Extra is representative, “These Indians must be whipped, aye, they must be exterminated, or there will be no peace or safety in any part or portion of the country.”</a:t>
            </a:r>
          </a:p>
          <a:p>
            <a:endParaRPr lang="en-US" dirty="0">
              <a:effectLst/>
              <a:latin typeface="Arial" panose="020B0604020202020204" pitchFamily="34" charset="0"/>
            </a:endParaRPr>
          </a:p>
          <a:p>
            <a:r>
              <a:rPr lang="en-US" dirty="0">
                <a:effectLst/>
                <a:latin typeface="Arial" panose="020B0604020202020204" pitchFamily="34" charset="0"/>
              </a:rPr>
              <a:t> When one local settler named John Beeson dared to write a series of critiques of white violence, vigilantes drove him from Southern Oregon.</a:t>
            </a:r>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6</a:t>
            </a:fld>
            <a:endParaRPr lang="en-US"/>
          </a:p>
        </p:txBody>
      </p:sp>
    </p:spTree>
    <p:extLst>
      <p:ext uri="{BB962C8B-B14F-4D97-AF65-F5344CB8AC3E}">
        <p14:creationId xmlns:p14="http://schemas.microsoft.com/office/powerpoint/2010/main" val="38534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Arial" panose="020B0604020202020204" pitchFamily="34" charset="0"/>
              </a:rPr>
              <a:t>Say:</a:t>
            </a:r>
          </a:p>
          <a:p>
            <a:endParaRPr lang="en-US" dirty="0">
              <a:effectLst/>
              <a:latin typeface="Arial" panose="020B0604020202020204" pitchFamily="34" charset="0"/>
            </a:endParaRPr>
          </a:p>
          <a:p>
            <a:r>
              <a:rPr lang="en-US" dirty="0">
                <a:effectLst/>
                <a:latin typeface="Arial" panose="020B0604020202020204" pitchFamily="34" charset="0"/>
              </a:rPr>
              <a:t>The fighting bred more brutality. Settlers from across Oregon and California rushed to form volunteer militias bent on massacring all Native people, not only those living in the Rogue Valley but also across Southwest Oregon and into Northern California, whether those individual Tribes and bands wanted to fight or not. Taking names like “Squaw Hunters” and “Exterminators,” these volunteer militias murdered women and children in cold blood, often creating tension with the regular military. Army commanders could see how settler militias were stoking the war by refusing to honor the boundaries of the reservation, harassing Native people, and killing both combatants and non-combatants. However, even as they described local militia volunteers as “barbarous and savage” (Wilkinson, 2010, p. 109) army officers and federal officials never seriously considered using the full force of the government to confront settlers. Instead, as the conflict escalated, they focused on using military force to crush the Native resistance so that they could remove Native people from Southwest Oregon and pacify the rage of settlers and miners.</a:t>
            </a:r>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7</a:t>
            </a:fld>
            <a:endParaRPr lang="en-US"/>
          </a:p>
        </p:txBody>
      </p:sp>
    </p:spTree>
    <p:extLst>
      <p:ext uri="{BB962C8B-B14F-4D97-AF65-F5344CB8AC3E}">
        <p14:creationId xmlns:p14="http://schemas.microsoft.com/office/powerpoint/2010/main" val="2841621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i="0" dirty="0">
                <a:effectLst/>
                <a:latin typeface="Palatino Linotype" panose="02040502050505030304" pitchFamily="18" charset="0"/>
              </a:rPr>
              <a:t>Say:</a:t>
            </a:r>
          </a:p>
          <a:p>
            <a:pPr marL="0" marR="0">
              <a:spcBef>
                <a:spcPts val="0"/>
              </a:spcBef>
              <a:spcAft>
                <a:spcPts val="0"/>
              </a:spcAft>
            </a:pPr>
            <a:endParaRPr lang="en-US" sz="1800" i="1" dirty="0">
              <a:effectLst/>
              <a:latin typeface="Palatino Linotype" panose="02040502050505030304" pitchFamily="18" charset="0"/>
            </a:endParaRPr>
          </a:p>
          <a:p>
            <a:pPr marL="0" marR="0">
              <a:spcBef>
                <a:spcPts val="0"/>
              </a:spcBef>
              <a:spcAft>
                <a:spcPts val="0"/>
              </a:spcAft>
            </a:pPr>
            <a:r>
              <a:rPr lang="en-US" sz="2800" dirty="0">
                <a:effectLst/>
                <a:latin typeface="Arial" panose="020B0604020202020204" pitchFamily="34" charset="0"/>
              </a:rPr>
              <a:t>In the battles and skirmishes that followed, Native people, although vastly outnumbered and </a:t>
            </a:r>
            <a:r>
              <a:rPr lang="en-US" sz="2800" dirty="0" err="1">
                <a:effectLst/>
                <a:latin typeface="Arial" panose="020B0604020202020204" pitchFamily="34" charset="0"/>
              </a:rPr>
              <a:t>outsupplied</a:t>
            </a:r>
            <a:r>
              <a:rPr lang="en-US" sz="2800" dirty="0">
                <a:effectLst/>
                <a:latin typeface="Arial" panose="020B0604020202020204" pitchFamily="34" charset="0"/>
              </a:rPr>
              <a:t>, proved able to hold their own against the larger combined forces of the U.S. Army and volunteer militias. In the Battle of Hungry Hill on October 31, 1855, Native people dealt the U.S. military one of its worst defeats in a battle against Indigenous people, as a small group of Tribes managed to fend off a much larger force of hundreds of militia volunteers and U.S. regular troops, forcing them to retreat. </a:t>
            </a:r>
          </a:p>
          <a:p>
            <a:pPr marL="0" marR="0">
              <a:spcBef>
                <a:spcPts val="0"/>
              </a:spcBef>
              <a:spcAft>
                <a:spcPts val="0"/>
              </a:spcAft>
            </a:pPr>
            <a:endParaRPr lang="en-US" sz="2800" dirty="0">
              <a:effectLst/>
              <a:latin typeface="Arial" panose="020B0604020202020204" pitchFamily="34" charset="0"/>
            </a:endParaRPr>
          </a:p>
          <a:p>
            <a:pPr marL="0" marR="0">
              <a:spcBef>
                <a:spcPts val="0"/>
              </a:spcBef>
              <a:spcAft>
                <a:spcPts val="0"/>
              </a:spcAft>
            </a:pPr>
            <a:r>
              <a:rPr lang="en-US" sz="2800" dirty="0">
                <a:effectLst/>
                <a:latin typeface="Arial" panose="020B0604020202020204" pitchFamily="34" charset="0"/>
              </a:rPr>
              <a:t>Months later, Tribes on the Southern Oregon coast won another important victory, ambushing an infamous Indian killer turned government Indian agent, Ben Wright, who had terrorized the region for years, and completely overwhelming the mining camp set up near present day Gold Beach. Despite these successes, time turned the war into a battle of attrition that favored the U.S. government and its overwhelming resources of soldiers, horses, and guns. On the run from militias and regular forces, Native people struggled to find the food and shelter they needed to survive. </a:t>
            </a:r>
          </a:p>
          <a:p>
            <a:pPr marL="0" marR="0">
              <a:spcBef>
                <a:spcPts val="0"/>
              </a:spcBef>
              <a:spcAft>
                <a:spcPts val="0"/>
              </a:spcAft>
            </a:pPr>
            <a:endParaRPr lang="en-US" sz="2800" dirty="0">
              <a:effectLst/>
              <a:latin typeface="Arial" panose="020B0604020202020204" pitchFamily="34" charset="0"/>
            </a:endParaRPr>
          </a:p>
          <a:p>
            <a:pPr marL="0" marR="0">
              <a:spcBef>
                <a:spcPts val="0"/>
              </a:spcBef>
              <a:spcAft>
                <a:spcPts val="0"/>
              </a:spcAft>
            </a:pPr>
            <a:r>
              <a:rPr lang="en-US" sz="2800" dirty="0">
                <a:effectLst/>
                <a:latin typeface="Arial" panose="020B0604020202020204" pitchFamily="34" charset="0"/>
              </a:rPr>
              <a:t>As the fighting moved down the Rogue River toward the sea, the Army continued to exacerbate these pressures by burning and destroying villages in an effort to get Native people to submit. </a:t>
            </a:r>
            <a:endParaRPr lang="en-US" sz="1800" dirty="0">
              <a:effectLst/>
              <a:latin typeface="Palatino Linotype" panose="02040502050505030304" pitchFamily="18" charset="0"/>
              <a:ea typeface="Palatino Linotype" panose="02040502050505030304" pitchFamily="18" charset="0"/>
              <a:cs typeface="Palatino Linotype" panose="02040502050505030304" pitchFamily="18" charset="0"/>
            </a:endParaRPr>
          </a:p>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8</a:t>
            </a:fld>
            <a:endParaRPr lang="en-US"/>
          </a:p>
        </p:txBody>
      </p:sp>
    </p:spTree>
    <p:extLst>
      <p:ext uri="{BB962C8B-B14F-4D97-AF65-F5344CB8AC3E}">
        <p14:creationId xmlns:p14="http://schemas.microsoft.com/office/powerpoint/2010/main" val="2870881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Arial" panose="020B0604020202020204" pitchFamily="34" charset="0"/>
              </a:rPr>
              <a:t>Say:</a:t>
            </a:r>
          </a:p>
          <a:p>
            <a:endParaRPr lang="en-US" dirty="0">
              <a:effectLst/>
              <a:latin typeface="Arial" panose="020B0604020202020204" pitchFamily="34" charset="0"/>
            </a:endParaRPr>
          </a:p>
          <a:p>
            <a:r>
              <a:rPr lang="en-US" dirty="0">
                <a:effectLst/>
                <a:latin typeface="Arial" panose="020B0604020202020204" pitchFamily="34" charset="0"/>
              </a:rPr>
              <a:t>The end of the Rogue River Wars was a slow process. On May 20, 1856, many Tribes surrendered near the convergence of the Rogue and Illinois rivers at a place called Oak Flat, but many others, like Tyee John, chose to continue to fight. Just one week later, Tyee John and his forces narrowly lost a ferocious battle at Big Bend, and with that defeat the tide of the war had turned firmly toward the Americans. Scattered fighting and resistance continued for the rest of the month of June, but it became increasingly clear to Native leaders that it would be impossible to prevail. Tyee John and his band were the last to give in—officially surrendering near Rinehart Creek, south of Port </a:t>
            </a:r>
            <a:r>
              <a:rPr lang="en-US" dirty="0" err="1">
                <a:effectLst/>
                <a:latin typeface="Arial" panose="020B0604020202020204" pitchFamily="34" charset="0"/>
              </a:rPr>
              <a:t>Orford</a:t>
            </a:r>
            <a:r>
              <a:rPr lang="en-US" dirty="0">
                <a:effectLst/>
                <a:latin typeface="Arial" panose="020B0604020202020204" pitchFamily="34" charset="0"/>
              </a:rPr>
              <a:t>, ending the Rogue River Wars on July 2, 1856</a:t>
            </a:r>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9</a:t>
            </a:fld>
            <a:endParaRPr lang="en-US"/>
          </a:p>
        </p:txBody>
      </p:sp>
    </p:spTree>
    <p:extLst>
      <p:ext uri="{BB962C8B-B14F-4D97-AF65-F5344CB8AC3E}">
        <p14:creationId xmlns:p14="http://schemas.microsoft.com/office/powerpoint/2010/main" val="3747154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dirty="0">
                <a:effectLst/>
                <a:latin typeface="Arial" panose="020B0604020202020204" pitchFamily="34" charset="0"/>
              </a:rPr>
              <a:t>Say:</a:t>
            </a:r>
          </a:p>
          <a:p>
            <a:pPr marL="0" marR="0">
              <a:spcBef>
                <a:spcPts val="0"/>
              </a:spcBef>
              <a:spcAft>
                <a:spcPts val="0"/>
              </a:spcAft>
            </a:pPr>
            <a:endParaRPr lang="en-US" dirty="0">
              <a:effectLst/>
              <a:latin typeface="Arial" panose="020B0604020202020204" pitchFamily="34" charset="0"/>
            </a:endParaRPr>
          </a:p>
          <a:p>
            <a:pPr marL="0" marR="0">
              <a:spcBef>
                <a:spcPts val="0"/>
              </a:spcBef>
              <a:spcAft>
                <a:spcPts val="0"/>
              </a:spcAft>
            </a:pPr>
            <a:r>
              <a:rPr lang="en-US" dirty="0">
                <a:effectLst/>
                <a:latin typeface="Arial" panose="020B0604020202020204" pitchFamily="34" charset="0"/>
              </a:rPr>
              <a:t>The impact of the Rogue River Wars spread far beyond the Rogue Valley. By the end of the war, Lower Rogue/Costal Athabaskan-speaking peoples, including </a:t>
            </a:r>
            <a:r>
              <a:rPr lang="en-US" dirty="0" err="1" smtClean="0">
                <a:effectLst/>
                <a:latin typeface="Arial" panose="020B0604020202020204" pitchFamily="34" charset="0"/>
              </a:rPr>
              <a:t>Tututni</a:t>
            </a:r>
            <a:r>
              <a:rPr lang="en-US" dirty="0">
                <a:effectLst/>
                <a:latin typeface="Arial" panose="020B0604020202020204" pitchFamily="34" charset="0"/>
              </a:rPr>
              <a:t>, Chetco, Coquille, Tolowa, Sixes, Euchre, and Port </a:t>
            </a:r>
            <a:r>
              <a:rPr lang="en-US" dirty="0" err="1" smtClean="0">
                <a:effectLst/>
                <a:latin typeface="Arial" panose="020B0604020202020204" pitchFamily="34" charset="0"/>
              </a:rPr>
              <a:t>Orford</a:t>
            </a:r>
            <a:r>
              <a:rPr lang="en-US" dirty="0" smtClean="0">
                <a:effectLst/>
                <a:latin typeface="Arial" panose="020B0604020202020204" pitchFamily="34" charset="0"/>
              </a:rPr>
              <a:t> peoples, </a:t>
            </a:r>
            <a:r>
              <a:rPr lang="en-US" dirty="0">
                <a:effectLst/>
                <a:latin typeface="Arial" panose="020B0604020202020204" pitchFamily="34" charset="0"/>
              </a:rPr>
              <a:t>had been forced into the fighting or suffered unprovoked attacks on their villages along with Takelma, Shasta, and Athapaskan-speaking groups of the Upper Rogue Valley who had been engaged in the fighting from the start. </a:t>
            </a:r>
          </a:p>
          <a:p>
            <a:pPr marL="0" marR="0">
              <a:spcBef>
                <a:spcPts val="0"/>
              </a:spcBef>
              <a:spcAft>
                <a:spcPts val="0"/>
              </a:spcAft>
            </a:pPr>
            <a:endParaRPr lang="en-US" dirty="0">
              <a:effectLst/>
              <a:latin typeface="Arial" panose="020B0604020202020204" pitchFamily="34" charset="0"/>
            </a:endParaRPr>
          </a:p>
          <a:p>
            <a:pPr marL="0" marR="0">
              <a:spcBef>
                <a:spcPts val="0"/>
              </a:spcBef>
              <a:spcAft>
                <a:spcPts val="0"/>
              </a:spcAft>
            </a:pPr>
            <a:r>
              <a:rPr lang="en-US" dirty="0">
                <a:effectLst/>
                <a:latin typeface="Arial" panose="020B0604020202020204" pitchFamily="34" charset="0"/>
              </a:rPr>
              <a:t>Even Native people living far from the most intense fighting in 1856 faced threats and intimidation from local settlers as news of the fighting spread. For example, </a:t>
            </a:r>
            <a:r>
              <a:rPr lang="en-US" dirty="0" err="1">
                <a:effectLst/>
                <a:latin typeface="Arial" panose="020B0604020202020204" pitchFamily="34" charset="0"/>
              </a:rPr>
              <a:t>Hanis</a:t>
            </a:r>
            <a:r>
              <a:rPr lang="en-US" dirty="0">
                <a:effectLst/>
                <a:latin typeface="Arial" panose="020B0604020202020204" pitchFamily="34" charset="0"/>
              </a:rPr>
              <a:t> and </a:t>
            </a:r>
            <a:r>
              <a:rPr lang="en-US" dirty="0" err="1">
                <a:effectLst/>
                <a:latin typeface="Arial" panose="020B0604020202020204" pitchFamily="34" charset="0"/>
              </a:rPr>
              <a:t>Miluk</a:t>
            </a:r>
            <a:r>
              <a:rPr lang="en-US" dirty="0">
                <a:effectLst/>
                <a:latin typeface="Arial" panose="020B0604020202020204" pitchFamily="34" charset="0"/>
              </a:rPr>
              <a:t> Coos people were kept under armed guard by settlers at Coos Bay while Rogue Valley people who had agreed not to fight and instead remove to the new permanent reservation on the coast were attacked by settlers as the U.S. Army escorted them northward. By the time the violence ended in 1856, what came to be known as the Rogue River Wars was the largest of all the Indian wars in the Pacific Northwest and one of the biggest wars between Native people and the U.S. government in American history in terms of causalities on both sides.</a:t>
            </a:r>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10</a:t>
            </a:fld>
            <a:endParaRPr lang="en-US"/>
          </a:p>
        </p:txBody>
      </p:sp>
    </p:spTree>
    <p:extLst>
      <p:ext uri="{BB962C8B-B14F-4D97-AF65-F5344CB8AC3E}">
        <p14:creationId xmlns:p14="http://schemas.microsoft.com/office/powerpoint/2010/main" val="3476376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FC9FC1-764D-4B44-91A3-F099B13B3DA1}"/>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746987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0DC6B-F0C6-1F4A-A6CA-E0ED4F42A45B}"/>
              </a:ext>
            </a:extLst>
          </p:cNvPr>
          <p:cNvSpPr>
            <a:spLocks noGrp="1"/>
          </p:cNvSpPr>
          <p:nvPr>
            <p:ph idx="1"/>
          </p:nvPr>
        </p:nvSpPr>
        <p:spPr>
          <a:xfrm>
            <a:off x="1004046" y="1825625"/>
            <a:ext cx="986117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465C4486-4B87-6A42-827E-8E1B5D29D0C2}"/>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533002960"/>
      </p:ext>
    </p:extLst>
  </p:cSld>
  <p:clrMapOvr>
    <a:masterClrMapping/>
  </p:clrMapOvr>
  <p:extLst>
    <p:ext uri="{DCECCB84-F9BA-43D5-87BE-67443E8EF086}">
      <p15:sldGuideLst xmlns:p15="http://schemas.microsoft.com/office/powerpoint/2012/main">
        <p15:guide id="1" orient="horz" pos="115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E3643-BE44-9A40-B13C-C20C0E576FAF}"/>
              </a:ext>
            </a:extLst>
          </p:cNvPr>
          <p:cNvSpPr>
            <a:spLocks noGrp="1"/>
          </p:cNvSpPr>
          <p:nvPr>
            <p:ph type="ctrTitle" hasCustomPrompt="1"/>
          </p:nvPr>
        </p:nvSpPr>
        <p:spPr>
          <a:xfrm>
            <a:off x="967946" y="2480073"/>
            <a:ext cx="9144000" cy="1655806"/>
          </a:xfrm>
          <a:prstGeom prst="rect">
            <a:avLst/>
          </a:prstGeom>
        </p:spPr>
        <p:txBody>
          <a:bodyPr lIns="0" tIns="0" rIns="0" bIns="0" anchor="t" anchorCtr="0">
            <a:noAutofit/>
          </a:bodyPr>
          <a:lstStyle>
            <a:lvl1pPr>
              <a:defRPr sz="6000">
                <a:solidFill>
                  <a:srgbClr val="2C6754"/>
                </a:solidFill>
              </a:defRPr>
            </a:lvl1pPr>
          </a:lstStyle>
          <a:p>
            <a:pPr algn="l"/>
            <a:r>
              <a:rPr lang="en-US" dirty="0"/>
              <a:t>Title</a:t>
            </a:r>
          </a:p>
        </p:txBody>
      </p:sp>
    </p:spTree>
    <p:extLst>
      <p:ext uri="{BB962C8B-B14F-4D97-AF65-F5344CB8AC3E}">
        <p14:creationId xmlns:p14="http://schemas.microsoft.com/office/powerpoint/2010/main" val="4177468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
        <p:nvSpPr>
          <p:cNvPr id="8" name="Title 1">
            <a:extLst>
              <a:ext uri="{FF2B5EF4-FFF2-40B4-BE49-F238E27FC236}">
                <a16:creationId xmlns:a16="http://schemas.microsoft.com/office/drawing/2014/main" id="{5D147E33-80AE-2A44-A5B1-C8FFCCA49685}"/>
              </a:ext>
            </a:extLst>
          </p:cNvPr>
          <p:cNvSpPr txBox="1">
            <a:spLocks/>
          </p:cNvSpPr>
          <p:nvPr userDrawn="1"/>
        </p:nvSpPr>
        <p:spPr>
          <a:xfrm>
            <a:off x="1004046" y="2400300"/>
            <a:ext cx="9484660" cy="320537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pP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l"/>
            <a:endPar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l"/>
            <a:endPar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1484616802"/>
      </p:ext>
    </p:extLst>
  </p:cSld>
  <p:clrMapOvr>
    <a:masterClrMapping/>
  </p:clrMapOvr>
  <p:extLst>
    <p:ext uri="{DCECCB84-F9BA-43D5-87BE-67443E8EF086}">
      <p15:sldGuideLst xmlns:p15="http://schemas.microsoft.com/office/powerpoint/2012/main">
        <p15:guide id="1" orient="horz" pos="151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
        <p:nvSpPr>
          <p:cNvPr id="4" name="Title 1">
            <a:extLst>
              <a:ext uri="{FF2B5EF4-FFF2-40B4-BE49-F238E27FC236}">
                <a16:creationId xmlns:a16="http://schemas.microsoft.com/office/drawing/2014/main" id="{60B204CB-F132-9845-8A82-AE290FD8A871}"/>
              </a:ext>
            </a:extLst>
          </p:cNvPr>
          <p:cNvSpPr txBox="1">
            <a:spLocks/>
          </p:cNvSpPr>
          <p:nvPr userDrawn="1"/>
        </p:nvSpPr>
        <p:spPr>
          <a:xfrm>
            <a:off x="1004046" y="2401824"/>
            <a:ext cx="9292893" cy="3791448"/>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p:txBody>
      </p:sp>
    </p:spTree>
    <p:extLst>
      <p:ext uri="{BB962C8B-B14F-4D97-AF65-F5344CB8AC3E}">
        <p14:creationId xmlns:p14="http://schemas.microsoft.com/office/powerpoint/2010/main" val="2155880779"/>
      </p:ext>
    </p:extLst>
  </p:cSld>
  <p:clrMapOvr>
    <a:masterClrMapping/>
  </p:clrMapOvr>
  <p:extLst>
    <p:ext uri="{DCECCB84-F9BA-43D5-87BE-67443E8EF086}">
      <p15:sldGuideLst xmlns:p15="http://schemas.microsoft.com/office/powerpoint/2012/main">
        <p15:guide id="1" orient="horz" pos="1512">
          <p15:clr>
            <a:srgbClr val="FBAE40"/>
          </p15:clr>
        </p15:guide>
        <p15:guide id="2" orient="horz" pos="312">
          <p15:clr>
            <a:srgbClr val="FBAE40"/>
          </p15:clr>
        </p15:guide>
        <p15:guide id="3" pos="6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223E14-6CE7-BF4E-AAD5-05A4122466C2}"/>
              </a:ext>
            </a:extLst>
          </p:cNvPr>
          <p:cNvSpPr>
            <a:spLocks noGrp="1"/>
          </p:cNvSpPr>
          <p:nvPr>
            <p:ph type="ctrTitle" hasCustomPrompt="1"/>
          </p:nvPr>
        </p:nvSpPr>
        <p:spPr>
          <a:xfrm>
            <a:off x="4512364" y="495300"/>
            <a:ext cx="6689036" cy="1474177"/>
          </a:xfrm>
        </p:spPr>
        <p:txBody>
          <a:bodyPr lIns="0" tIns="0" rIns="0" bIns="0" anchor="t" anchorCtr="0">
            <a:noAutofit/>
          </a:bodyPr>
          <a:lstStyle/>
          <a:p>
            <a:pPr algn="r"/>
            <a:r>
              <a:rPr lang="en-US" sz="4400" dirty="0"/>
              <a:t>Header goes here</a:t>
            </a:r>
          </a:p>
        </p:txBody>
      </p:sp>
      <p:sp>
        <p:nvSpPr>
          <p:cNvPr id="8" name="Title 1">
            <a:extLst>
              <a:ext uri="{FF2B5EF4-FFF2-40B4-BE49-F238E27FC236}">
                <a16:creationId xmlns:a16="http://schemas.microsoft.com/office/drawing/2014/main" id="{0B522221-339B-1A4B-B612-71A1CA43D774}"/>
              </a:ext>
            </a:extLst>
          </p:cNvPr>
          <p:cNvSpPr txBox="1">
            <a:spLocks/>
          </p:cNvSpPr>
          <p:nvPr userDrawn="1"/>
        </p:nvSpPr>
        <p:spPr>
          <a:xfrm>
            <a:off x="4651513" y="2400300"/>
            <a:ext cx="6549887" cy="3722203"/>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r">
              <a:lnSpc>
                <a:spcPct val="110000"/>
              </a:lnSpc>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pic>
        <p:nvPicPr>
          <p:cNvPr id="9" name="Picture 8">
            <a:extLst>
              <a:ext uri="{FF2B5EF4-FFF2-40B4-BE49-F238E27FC236}">
                <a16:creationId xmlns:a16="http://schemas.microsoft.com/office/drawing/2014/main" id="{1860A9AE-8C6D-D74D-BB8E-0FA4DA9CB2FF}"/>
              </a:ext>
            </a:extLst>
          </p:cNvPr>
          <p:cNvPicPr>
            <a:picLocks noChangeAspect="1"/>
          </p:cNvPicPr>
          <p:nvPr userDrawn="1"/>
        </p:nvPicPr>
        <p:blipFill rotWithShape="1">
          <a:blip r:embed="rId2"/>
          <a:srcRect l="30663" r="28923"/>
          <a:stretch/>
        </p:blipFill>
        <p:spPr>
          <a:xfrm>
            <a:off x="-139148" y="-30370"/>
            <a:ext cx="4194314" cy="6918739"/>
          </a:xfrm>
          <a:prstGeom prst="rect">
            <a:avLst/>
          </a:prstGeom>
        </p:spPr>
      </p:pic>
    </p:spTree>
    <p:extLst>
      <p:ext uri="{BB962C8B-B14F-4D97-AF65-F5344CB8AC3E}">
        <p14:creationId xmlns:p14="http://schemas.microsoft.com/office/powerpoint/2010/main" val="225349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63A49F"/>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9522803-E98B-6C4E-8362-A40CA90B27AC}"/>
              </a:ext>
            </a:extLst>
          </p:cNvPr>
          <p:cNvSpPr>
            <a:spLocks noGrp="1"/>
          </p:cNvSpPr>
          <p:nvPr>
            <p:ph type="ctrTitle" hasCustomPrompt="1"/>
          </p:nvPr>
        </p:nvSpPr>
        <p:spPr>
          <a:xfrm>
            <a:off x="990600" y="2400300"/>
            <a:ext cx="7855226" cy="2117912"/>
          </a:xfrm>
        </p:spPr>
        <p:txBody>
          <a:bodyPr lIns="0" tIns="0" rIns="0" bIns="0" anchor="t" anchorCtr="0">
            <a:noAutofit/>
          </a:bodyPr>
          <a:lstStyle/>
          <a:p>
            <a:pPr algn="l"/>
            <a:r>
              <a:rPr lang="en-US" sz="4800" dirty="0">
                <a:solidFill>
                  <a:schemeClr val="bg1"/>
                </a:solidFill>
              </a:rPr>
              <a:t>Divider section header goes here</a:t>
            </a:r>
          </a:p>
        </p:txBody>
      </p:sp>
      <p:cxnSp>
        <p:nvCxnSpPr>
          <p:cNvPr id="4" name="Straight Connector 3">
            <a:extLst>
              <a:ext uri="{FF2B5EF4-FFF2-40B4-BE49-F238E27FC236}">
                <a16:creationId xmlns:a16="http://schemas.microsoft.com/office/drawing/2014/main" id="{4D94EE6C-309C-8241-9796-B41E3B97EEF1}"/>
              </a:ext>
            </a:extLst>
          </p:cNvPr>
          <p:cNvCxnSpPr>
            <a:cxnSpLocks/>
          </p:cNvCxnSpPr>
          <p:nvPr userDrawn="1"/>
        </p:nvCxnSpPr>
        <p:spPr>
          <a:xfrm>
            <a:off x="990600" y="2163233"/>
            <a:ext cx="1196009"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076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63A49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B6B578-CF4B-DF47-9B27-E182C9A375C3}"/>
              </a:ext>
            </a:extLst>
          </p:cNvPr>
          <p:cNvPicPr>
            <a:picLocks noChangeAspect="1"/>
          </p:cNvPicPr>
          <p:nvPr userDrawn="1"/>
        </p:nvPicPr>
        <p:blipFill rotWithShape="1">
          <a:blip r:embed="rId2"/>
          <a:srcRect l="-143" t="2970" r="277" b="12298"/>
          <a:stretch/>
        </p:blipFill>
        <p:spPr>
          <a:xfrm>
            <a:off x="-111370" y="-82062"/>
            <a:ext cx="12414739" cy="7022124"/>
          </a:xfrm>
          <a:prstGeom prst="rect">
            <a:avLst/>
          </a:prstGeom>
        </p:spPr>
      </p:pic>
      <p:sp>
        <p:nvSpPr>
          <p:cNvPr id="6" name="Title 1">
            <a:extLst>
              <a:ext uri="{FF2B5EF4-FFF2-40B4-BE49-F238E27FC236}">
                <a16:creationId xmlns:a16="http://schemas.microsoft.com/office/drawing/2014/main" id="{E5F2B2CA-92F2-FC42-B600-734D92EFDAF3}"/>
              </a:ext>
            </a:extLst>
          </p:cNvPr>
          <p:cNvSpPr>
            <a:spLocks noGrp="1"/>
          </p:cNvSpPr>
          <p:nvPr>
            <p:ph type="ctrTitle"/>
          </p:nvPr>
        </p:nvSpPr>
        <p:spPr>
          <a:xfrm>
            <a:off x="990600" y="495300"/>
            <a:ext cx="9861176" cy="1286608"/>
          </a:xfrm>
        </p:spPr>
        <p:txBody>
          <a:bodyPr lIns="0" tIns="0" rIns="0" bIns="0" anchor="t" anchorCtr="0">
            <a:noAutofit/>
          </a:bodyPr>
          <a:lstStyle/>
          <a:p>
            <a:pPr algn="l"/>
            <a:r>
              <a:rPr lang="en-US" sz="4400" dirty="0">
                <a:solidFill>
                  <a:schemeClr val="bg1"/>
                </a:solidFill>
              </a:rPr>
              <a:t>Header goes here</a:t>
            </a:r>
          </a:p>
        </p:txBody>
      </p:sp>
    </p:spTree>
    <p:extLst>
      <p:ext uri="{BB962C8B-B14F-4D97-AF65-F5344CB8AC3E}">
        <p14:creationId xmlns:p14="http://schemas.microsoft.com/office/powerpoint/2010/main" val="4167526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D87286-3C60-194F-A3FA-589D786D1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2D821537-F67A-AD4B-961C-8E36928C081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7103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5" r:id="rId7"/>
    <p:sldLayoutId id="2147483661" r:id="rId8"/>
  </p:sldLayoutIdLst>
  <p:txStyles>
    <p:titleStyle>
      <a:lvl1pPr algn="l" defTabSz="914400" rtl="0" eaLnBrk="1" latinLnBrk="0" hangingPunct="1">
        <a:lnSpc>
          <a:spcPct val="90000"/>
        </a:lnSpc>
        <a:spcBef>
          <a:spcPct val="0"/>
        </a:spcBef>
        <a:buNone/>
        <a:defRPr sz="4400" b="0" i="0" kern="1200">
          <a:solidFill>
            <a:srgbClr val="2C6754"/>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FA9AA7D6-9CC3-7B4F-B371-010AB127EE2C}"/>
              </a:ext>
            </a:extLst>
          </p:cNvPr>
          <p:cNvPicPr>
            <a:picLocks noChangeAspect="1"/>
          </p:cNvPicPr>
          <p:nvPr/>
        </p:nvPicPr>
        <p:blipFill>
          <a:blip r:embed="rId2"/>
          <a:stretch>
            <a:fillRect/>
          </a:stretch>
        </p:blipFill>
        <p:spPr>
          <a:xfrm>
            <a:off x="-24896" y="5185140"/>
            <a:ext cx="12239709" cy="1699136"/>
          </a:xfrm>
          <a:prstGeom prst="rect">
            <a:avLst/>
          </a:prstGeom>
        </p:spPr>
      </p:pic>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990599" y="1485900"/>
            <a:ext cx="10087303" cy="2371397"/>
          </a:xfrm>
        </p:spPr>
        <p:txBody>
          <a:bodyPr lIns="0" tIns="0" rIns="0" bIns="0" anchor="t" anchorCtr="0">
            <a:noAutofit/>
          </a:bodyPr>
          <a:lstStyle/>
          <a:p>
            <a:pPr>
              <a:lnSpc>
                <a:spcPct val="100000"/>
              </a:lnSpc>
              <a:spcAft>
                <a:spcPts val="600"/>
              </a:spcAft>
            </a:pPr>
            <a:r>
              <a:rPr lang="en-US" sz="2400" b="1" dirty="0">
                <a:solidFill>
                  <a:srgbClr val="63A49F"/>
                </a:solidFill>
                <a:latin typeface="Helvetica Neue"/>
                <a:ea typeface="Helvetica Neue" panose="02000503000000020004" pitchFamily="2" charset="0"/>
                <a:cs typeface="Helvetica Neue" panose="02000503000000020004" pitchFamily="2" charset="0"/>
              </a:rPr>
              <a:t>LESSON 2 | WAR AND REMOVAL </a:t>
            </a:r>
            <a:r>
              <a:rPr lang="en-US" sz="7200" dirty="0"/>
              <a:t/>
            </a:r>
            <a:br>
              <a:rPr lang="en-US" sz="7200" dirty="0"/>
            </a:br>
            <a:r>
              <a:rPr lang="en-US" sz="7200" dirty="0">
                <a:latin typeface="Helvetica Neue Medium"/>
              </a:rPr>
              <a:t>The Rogue River Wars </a:t>
            </a:r>
            <a:r>
              <a:rPr lang="en-US" sz="7200" dirty="0"/>
              <a:t/>
            </a:r>
            <a:br>
              <a:rPr lang="en-US" sz="7200" dirty="0"/>
            </a:br>
            <a:r>
              <a:rPr lang="en-US" sz="7200" dirty="0">
                <a:latin typeface="Helvetica Neue Medium"/>
              </a:rPr>
              <a:t>1851-1856</a:t>
            </a:r>
          </a:p>
        </p:txBody>
      </p:sp>
    </p:spTree>
    <p:extLst>
      <p:ext uri="{BB962C8B-B14F-4D97-AF65-F5344CB8AC3E}">
        <p14:creationId xmlns:p14="http://schemas.microsoft.com/office/powerpoint/2010/main" val="2465692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056DA7-0234-4A77-9230-9C963B1217BB}"/>
              </a:ext>
            </a:extLst>
          </p:cNvPr>
          <p:cNvSpPr>
            <a:spLocks noGrp="1"/>
          </p:cNvSpPr>
          <p:nvPr>
            <p:ph idx="1"/>
          </p:nvPr>
        </p:nvSpPr>
        <p:spPr>
          <a:xfrm>
            <a:off x="1004046" y="1638300"/>
            <a:ext cx="10197354" cy="4280928"/>
          </a:xfrm>
        </p:spPr>
        <p:txBody>
          <a:bodyPr vert="horz" lIns="0" tIns="0" rIns="0" bIns="0" rtlCol="0" anchor="t">
            <a:noAutofit/>
          </a:bodyPr>
          <a:lstStyle/>
          <a:p>
            <a:pPr marL="274320" indent="-274320">
              <a:lnSpc>
                <a:spcPct val="120000"/>
              </a:lnSpc>
            </a:pPr>
            <a:r>
              <a:rPr lang="en-US" sz="2400" dirty="0">
                <a:latin typeface="Helvetica Neue Light"/>
              </a:rPr>
              <a:t>War and violence spread far beyond the Rogue Valley and the attacks against Takelma, Shasta, and Athapaskan-speaking people</a:t>
            </a:r>
            <a:endParaRPr lang="en-US" sz="2400" dirty="0"/>
          </a:p>
          <a:p>
            <a:pPr marL="274320" indent="-274320">
              <a:lnSpc>
                <a:spcPct val="120000"/>
              </a:lnSpc>
            </a:pPr>
            <a:r>
              <a:rPr lang="en-US" sz="2400" dirty="0">
                <a:latin typeface="Helvetica Neue Light"/>
              </a:rPr>
              <a:t>Lower-Rogue and Costal Athabaskan-speaking peoples, including the Tututni, Chetco, Tolowa, Sixes, Euchre, and Port </a:t>
            </a:r>
            <a:r>
              <a:rPr lang="en-US" sz="2400" dirty="0" err="1">
                <a:latin typeface="Helvetica Neue Light"/>
              </a:rPr>
              <a:t>Orford</a:t>
            </a:r>
            <a:r>
              <a:rPr lang="en-US" sz="2400" dirty="0">
                <a:latin typeface="Helvetica Neue Light"/>
              </a:rPr>
              <a:t>, were also forced into the fighting or suffered unprovoked attacks on their villages </a:t>
            </a:r>
          </a:p>
          <a:p>
            <a:pPr marL="274320" indent="-274320">
              <a:lnSpc>
                <a:spcPct val="120000"/>
              </a:lnSpc>
            </a:pPr>
            <a:r>
              <a:rPr lang="en-US" sz="2400" dirty="0">
                <a:latin typeface="Helvetica Neue Light"/>
              </a:rPr>
              <a:t>Other Tribes faced threats and intimidation from settlers: Hanis and </a:t>
            </a:r>
            <a:r>
              <a:rPr lang="en-US" sz="2400" dirty="0" err="1">
                <a:latin typeface="Helvetica Neue Light"/>
              </a:rPr>
              <a:t>Miluk</a:t>
            </a:r>
            <a:r>
              <a:rPr lang="en-US" sz="2400" dirty="0">
                <a:latin typeface="Helvetica Neue Light"/>
              </a:rPr>
              <a:t> Coos people were kept under armed guard by settlers at Coos Bay during the fighting in 1856</a:t>
            </a:r>
            <a:endParaRPr lang="en-US" sz="2400" dirty="0"/>
          </a:p>
        </p:txBody>
      </p:sp>
      <p:sp>
        <p:nvSpPr>
          <p:cNvPr id="3" name="Title 2">
            <a:extLst>
              <a:ext uri="{FF2B5EF4-FFF2-40B4-BE49-F238E27FC236}">
                <a16:creationId xmlns:a16="http://schemas.microsoft.com/office/drawing/2014/main" id="{C34C1016-A3EC-4854-A7FA-46CD70B35400}"/>
              </a:ext>
            </a:extLst>
          </p:cNvPr>
          <p:cNvSpPr>
            <a:spLocks noGrp="1"/>
          </p:cNvSpPr>
          <p:nvPr>
            <p:ph type="ctrTitle"/>
          </p:nvPr>
        </p:nvSpPr>
        <p:spPr/>
        <p:txBody>
          <a:bodyPr/>
          <a:lstStyle/>
          <a:p>
            <a:r>
              <a:rPr lang="en-US" dirty="0">
                <a:latin typeface="Helvetica Neue Medium"/>
              </a:rPr>
              <a:t>Scope of the War</a:t>
            </a:r>
            <a:endParaRPr lang="en-US" dirty="0"/>
          </a:p>
        </p:txBody>
      </p:sp>
    </p:spTree>
    <p:extLst>
      <p:ext uri="{BB962C8B-B14F-4D97-AF65-F5344CB8AC3E}">
        <p14:creationId xmlns:p14="http://schemas.microsoft.com/office/powerpoint/2010/main" val="2155415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C51C4F-7F66-4166-8AED-D9C73542F333}"/>
              </a:ext>
            </a:extLst>
          </p:cNvPr>
          <p:cNvSpPr>
            <a:spLocks noGrp="1"/>
          </p:cNvSpPr>
          <p:nvPr>
            <p:ph idx="1"/>
          </p:nvPr>
        </p:nvSpPr>
        <p:spPr>
          <a:xfrm>
            <a:off x="1004047" y="1638300"/>
            <a:ext cx="9861176" cy="4538663"/>
          </a:xfrm>
        </p:spPr>
        <p:txBody>
          <a:bodyPr vert="horz" lIns="0" tIns="0" rIns="0" bIns="0" rtlCol="0" anchor="t">
            <a:noAutofit/>
          </a:bodyPr>
          <a:lstStyle/>
          <a:p>
            <a:pPr marL="274320" indent="-274320">
              <a:lnSpc>
                <a:spcPct val="120000"/>
              </a:lnSpc>
            </a:pPr>
            <a:r>
              <a:rPr lang="en-US" sz="2400" dirty="0">
                <a:latin typeface="Helvetica Neue Light"/>
              </a:rPr>
              <a:t>Settlers were allowed to petition the federal government for reparations for fighting in the Rogue River Wars, even though volunteers had stoked the violence and caused the fighting</a:t>
            </a:r>
            <a:endParaRPr lang="en-US" sz="2400" dirty="0"/>
          </a:p>
          <a:p>
            <a:pPr marL="274320" indent="-274320">
              <a:lnSpc>
                <a:spcPct val="120000"/>
              </a:lnSpc>
            </a:pPr>
            <a:r>
              <a:rPr lang="en-US" sz="2400" dirty="0">
                <a:latin typeface="Helvetica Neue Light"/>
              </a:rPr>
              <a:t>Nearly $2.5 million paid out (more than $75 million in 2022 dollars)</a:t>
            </a:r>
          </a:p>
          <a:p>
            <a:pPr marL="274320" indent="-274320">
              <a:lnSpc>
                <a:spcPct val="120000"/>
              </a:lnSpc>
            </a:pPr>
            <a:r>
              <a:rPr lang="en-US" sz="2400" dirty="0">
                <a:latin typeface="Helvetica Neue Light"/>
              </a:rPr>
              <a:t>Native people were forced to leave their homelands and resettle on the Coast (Siletz) Reservation</a:t>
            </a:r>
          </a:p>
          <a:p>
            <a:pPr marL="274320" indent="-274320">
              <a:lnSpc>
                <a:spcPct val="120000"/>
              </a:lnSpc>
            </a:pPr>
            <a:endParaRPr lang="en-US" sz="2400" dirty="0"/>
          </a:p>
        </p:txBody>
      </p:sp>
      <p:sp>
        <p:nvSpPr>
          <p:cNvPr id="3" name="Title 2">
            <a:extLst>
              <a:ext uri="{FF2B5EF4-FFF2-40B4-BE49-F238E27FC236}">
                <a16:creationId xmlns:a16="http://schemas.microsoft.com/office/drawing/2014/main" id="{9409B7BA-DD20-4250-889E-BA797B579FDB}"/>
              </a:ext>
            </a:extLst>
          </p:cNvPr>
          <p:cNvSpPr>
            <a:spLocks noGrp="1"/>
          </p:cNvSpPr>
          <p:nvPr>
            <p:ph type="ctrTitle"/>
          </p:nvPr>
        </p:nvSpPr>
        <p:spPr/>
        <p:txBody>
          <a:bodyPr/>
          <a:lstStyle/>
          <a:p>
            <a:r>
              <a:rPr lang="en-US" dirty="0">
                <a:latin typeface="Helvetica Neue Medium"/>
              </a:rPr>
              <a:t>Reparations … for Settlers</a:t>
            </a:r>
            <a:endParaRPr lang="en-US" dirty="0"/>
          </a:p>
        </p:txBody>
      </p:sp>
    </p:spTree>
    <p:extLst>
      <p:ext uri="{BB962C8B-B14F-4D97-AF65-F5344CB8AC3E}">
        <p14:creationId xmlns:p14="http://schemas.microsoft.com/office/powerpoint/2010/main" val="1621729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299"/>
            <a:ext cx="10197354" cy="1083243"/>
          </a:xfrm>
        </p:spPr>
        <p:txBody>
          <a:bodyPr lIns="0" tIns="0" rIns="0" bIns="0" anchor="t" anchorCtr="0">
            <a:noAutofit/>
          </a:bodyPr>
          <a:lstStyle/>
          <a:p>
            <a:r>
              <a:rPr lang="en-US" dirty="0"/>
              <a:t>Timeline Activity Continued</a:t>
            </a:r>
            <a:endParaRPr lang="en-US" sz="4400" dirty="0"/>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1004046" y="1638301"/>
            <a:ext cx="9596795" cy="4468584"/>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274320" indent="-274320" algn="l">
              <a:lnSpc>
                <a:spcPct val="120000"/>
              </a:lnSpc>
              <a:spcAft>
                <a:spcPts val="1000"/>
              </a:spcAft>
              <a:buFont typeface="Arial" panose="020B0604020202020204" pitchFamily="34" charset="0"/>
              <a:buChar char="•"/>
            </a:pPr>
            <a:r>
              <a:rPr lang="en-US" sz="2400" dirty="0">
                <a:solidFill>
                  <a:schemeClr val="tx1">
                    <a:lumMod val="75000"/>
                    <a:lumOff val="25000"/>
                  </a:schemeClr>
                </a:solidFill>
                <a:latin typeface="Helvetica Neue Light"/>
                <a:ea typeface="Helvetica Neue Light" panose="02000403000000020004" pitchFamily="2" charset="0"/>
              </a:rPr>
              <a:t>What were the main events leading to the Rogue River War?</a:t>
            </a:r>
          </a:p>
          <a:p>
            <a:pPr marL="274320" indent="-274320" algn="l">
              <a:lnSpc>
                <a:spcPct val="120000"/>
              </a:lnSpc>
              <a:spcAft>
                <a:spcPts val="1000"/>
              </a:spcAft>
              <a:buFont typeface="Arial" panose="020B0604020202020204" pitchFamily="34" charset="0"/>
              <a:buChar char="•"/>
            </a:pPr>
            <a:r>
              <a:rPr lang="en-US" sz="2400" dirty="0">
                <a:solidFill>
                  <a:schemeClr val="tx1">
                    <a:lumMod val="75000"/>
                    <a:lumOff val="25000"/>
                  </a:schemeClr>
                </a:solidFill>
                <a:latin typeface="Helvetica Neue Light"/>
                <a:ea typeface="Helvetica Neue Light" panose="02000403000000020004" pitchFamily="2" charset="0"/>
              </a:rPr>
              <a:t>Continue the timeline you started with the Treaty of Table Rock and through the surrender of Tyee John and his band in July 1856.   </a:t>
            </a:r>
          </a:p>
          <a:p>
            <a:pPr marL="274320" indent="-274320" algn="l">
              <a:lnSpc>
                <a:spcPct val="120000"/>
              </a:lnSpc>
              <a:spcAft>
                <a:spcPts val="1000"/>
              </a:spcAft>
              <a:buFont typeface="Arial" panose="020B0604020202020204" pitchFamily="34" charset="0"/>
              <a:buChar char="•"/>
            </a:pPr>
            <a:endPar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3741773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299"/>
            <a:ext cx="10197354" cy="1083243"/>
          </a:xfrm>
        </p:spPr>
        <p:txBody>
          <a:bodyPr lIns="0" tIns="0" rIns="0" bIns="0" anchor="t" anchorCtr="0">
            <a:noAutofit/>
          </a:bodyPr>
          <a:lstStyle/>
          <a:p>
            <a:r>
              <a:rPr lang="en-US" dirty="0"/>
              <a:t>Timeline Questions</a:t>
            </a:r>
            <a:endParaRPr lang="en-US" sz="4400" dirty="0"/>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997998" y="1641476"/>
            <a:ext cx="10197354" cy="4000499"/>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274320" indent="-274320" algn="l">
              <a:lnSpc>
                <a:spcPct val="120000"/>
              </a:lnSpc>
              <a:spcBef>
                <a:spcPts val="0"/>
              </a:spcBef>
              <a:spcAft>
                <a:spcPts val="1000"/>
              </a:spcAft>
            </a:pPr>
            <a:r>
              <a:rPr lang="en-US" sz="2400" dirty="0">
                <a:solidFill>
                  <a:schemeClr val="tx1">
                    <a:lumMod val="75000"/>
                    <a:lumOff val="25000"/>
                  </a:schemeClr>
                </a:solidFill>
                <a:latin typeface="Helvetica Neue Light"/>
                <a:ea typeface="Helvetica Neue Light" panose="02000403000000020004" pitchFamily="2" charset="0"/>
              </a:rPr>
              <a:t>Get into groups of two for Think-Pair-Share and consider these questions:</a:t>
            </a:r>
            <a:endParaRPr lang="en-US" sz="2400" dirty="0">
              <a:solidFill>
                <a:schemeClr val="tx1">
                  <a:lumMod val="75000"/>
                  <a:lumOff val="25000"/>
                </a:schemeClr>
              </a:solidFill>
            </a:endParaRPr>
          </a:p>
          <a:p>
            <a:pPr marL="274320" lvl="1" indent="-274320">
              <a:lnSpc>
                <a:spcPct val="120000"/>
              </a:lnSpc>
              <a:spcAft>
                <a:spcPts val="1000"/>
              </a:spcAft>
              <a:buFont typeface="Arial" panose="020B0604020202020204" pitchFamily="34" charset="0"/>
              <a:buChar char="•"/>
            </a:pPr>
            <a:r>
              <a:rPr lang="en-US" sz="2400" dirty="0">
                <a:solidFill>
                  <a:schemeClr val="tx1">
                    <a:lumMod val="75000"/>
                    <a:lumOff val="25000"/>
                  </a:schemeClr>
                </a:solidFill>
                <a:latin typeface="Helvetica Neue Light"/>
                <a:ea typeface="Helvetica Neue Light" panose="02000403000000020004" pitchFamily="2" charset="0"/>
              </a:rPr>
              <a:t>What were the general/overall cause(s) of the Rogue River Wars?</a:t>
            </a:r>
            <a:endParaRPr lang="en-US" sz="2400" dirty="0">
              <a:solidFill>
                <a:schemeClr val="tx1">
                  <a:lumMod val="75000"/>
                  <a:lumOff val="25000"/>
                </a:schemeClr>
              </a:solidFill>
              <a:latin typeface="Helvetica Neue Light"/>
              <a:cs typeface="Calibri"/>
            </a:endParaRPr>
          </a:p>
        </p:txBody>
      </p:sp>
    </p:spTree>
    <p:extLst>
      <p:ext uri="{BB962C8B-B14F-4D97-AF65-F5344CB8AC3E}">
        <p14:creationId xmlns:p14="http://schemas.microsoft.com/office/powerpoint/2010/main" val="2409003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B21626-7E1F-4337-B6B8-C0916F23FD83}"/>
              </a:ext>
            </a:extLst>
          </p:cNvPr>
          <p:cNvSpPr>
            <a:spLocks noGrp="1"/>
          </p:cNvSpPr>
          <p:nvPr>
            <p:ph idx="1"/>
          </p:nvPr>
        </p:nvSpPr>
        <p:spPr>
          <a:xfrm>
            <a:off x="1004046" y="1638299"/>
            <a:ext cx="9861176" cy="4335463"/>
          </a:xfrm>
        </p:spPr>
        <p:txBody>
          <a:bodyPr vert="horz" lIns="0" tIns="0" rIns="0" bIns="0" rtlCol="0" anchor="t">
            <a:noAutofit/>
          </a:bodyPr>
          <a:lstStyle/>
          <a:p>
            <a:pPr marL="274320" indent="-274320">
              <a:lnSpc>
                <a:spcPct val="120000"/>
              </a:lnSpc>
            </a:pPr>
            <a:r>
              <a:rPr lang="en-US" sz="2400" dirty="0">
                <a:latin typeface="Helvetica Neue Light"/>
              </a:rPr>
              <a:t>What do you think were the main causes of the Rogue River Wars? Could we group those causes into general themes?</a:t>
            </a:r>
            <a:endParaRPr lang="en-US" sz="2400" dirty="0"/>
          </a:p>
          <a:p>
            <a:pPr marL="274320" indent="-274320">
              <a:lnSpc>
                <a:spcPct val="120000"/>
              </a:lnSpc>
            </a:pPr>
            <a:r>
              <a:rPr lang="en-US" sz="2400" dirty="0">
                <a:latin typeface="Helvetica Neue Light"/>
              </a:rPr>
              <a:t>What ideologies or ways of thinking about Native people enabled settlers to behave in the way they did?</a:t>
            </a:r>
            <a:endParaRPr lang="en-US" sz="2400" dirty="0"/>
          </a:p>
          <a:p>
            <a:pPr marL="274320" indent="-274320">
              <a:lnSpc>
                <a:spcPct val="120000"/>
              </a:lnSpc>
            </a:pPr>
            <a:r>
              <a:rPr lang="en-US" sz="2400" dirty="0">
                <a:latin typeface="Helvetica Neue Light"/>
              </a:rPr>
              <a:t>Could a leader have changed their actions to produce a better outcome? Why or why not?</a:t>
            </a:r>
            <a:endParaRPr lang="en-US" sz="2400" dirty="0"/>
          </a:p>
        </p:txBody>
      </p:sp>
      <p:sp>
        <p:nvSpPr>
          <p:cNvPr id="3" name="Title 2">
            <a:extLst>
              <a:ext uri="{FF2B5EF4-FFF2-40B4-BE49-F238E27FC236}">
                <a16:creationId xmlns:a16="http://schemas.microsoft.com/office/drawing/2014/main" id="{0D5E384F-F80F-4EA1-8607-F5DB1EFCDDEC}"/>
              </a:ext>
            </a:extLst>
          </p:cNvPr>
          <p:cNvSpPr>
            <a:spLocks noGrp="1"/>
          </p:cNvSpPr>
          <p:nvPr>
            <p:ph type="ctrTitle"/>
          </p:nvPr>
        </p:nvSpPr>
        <p:spPr/>
        <p:txBody>
          <a:bodyPr/>
          <a:lstStyle/>
          <a:p>
            <a:r>
              <a:rPr lang="en-US" dirty="0">
                <a:latin typeface="Helvetica Neue Medium"/>
              </a:rPr>
              <a:t>Wrap-Up Discussion</a:t>
            </a:r>
            <a:endParaRPr lang="en-US" dirty="0"/>
          </a:p>
        </p:txBody>
      </p:sp>
    </p:spTree>
    <p:extLst>
      <p:ext uri="{BB962C8B-B14F-4D97-AF65-F5344CB8AC3E}">
        <p14:creationId xmlns:p14="http://schemas.microsoft.com/office/powerpoint/2010/main" val="3247552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228150-0EE1-4E2F-99FA-4BD96BBF1051}"/>
              </a:ext>
            </a:extLst>
          </p:cNvPr>
          <p:cNvSpPr>
            <a:spLocks noGrp="1"/>
          </p:cNvSpPr>
          <p:nvPr>
            <p:ph idx="1"/>
          </p:nvPr>
        </p:nvSpPr>
        <p:spPr>
          <a:xfrm>
            <a:off x="1004046" y="1638300"/>
            <a:ext cx="10371710" cy="4690627"/>
          </a:xfrm>
        </p:spPr>
        <p:txBody>
          <a:bodyPr vert="horz" lIns="0" tIns="0" rIns="0" bIns="0" rtlCol="0" anchor="t">
            <a:noAutofit/>
          </a:bodyPr>
          <a:lstStyle/>
          <a:p>
            <a:pPr marL="274320" indent="-274320">
              <a:lnSpc>
                <a:spcPct val="120000"/>
              </a:lnSpc>
              <a:spcBef>
                <a:spcPct val="0"/>
              </a:spcBef>
              <a:spcAft>
                <a:spcPts val="1000"/>
              </a:spcAft>
              <a:buNone/>
            </a:pPr>
            <a:r>
              <a:rPr lang="en-US" sz="2400" dirty="0">
                <a:latin typeface="Helvetica Neue Light"/>
              </a:rPr>
              <a:t>Working with your partner, imagine a new ending to this timeline:</a:t>
            </a:r>
          </a:p>
          <a:p>
            <a:pPr marL="274320" lvl="1" indent="-274320">
              <a:lnSpc>
                <a:spcPct val="120000"/>
              </a:lnSpc>
              <a:spcBef>
                <a:spcPct val="0"/>
              </a:spcBef>
              <a:spcAft>
                <a:spcPts val="1000"/>
              </a:spcAft>
              <a:buFont typeface="Arial,Sans-Serif" panose="020B0604020202020204" pitchFamily="34" charset="0"/>
            </a:pPr>
            <a:r>
              <a:rPr lang="en-US" dirty="0">
                <a:latin typeface="Helvetica Neue Light"/>
              </a:rPr>
              <a:t>What actions or events would need to be different for this alternative ending to be possible?</a:t>
            </a:r>
          </a:p>
          <a:p>
            <a:pPr marL="274320" lvl="1" indent="-274320">
              <a:lnSpc>
                <a:spcPct val="120000"/>
              </a:lnSpc>
              <a:spcBef>
                <a:spcPct val="0"/>
              </a:spcBef>
              <a:spcAft>
                <a:spcPts val="1000"/>
              </a:spcAft>
              <a:buFont typeface="Arial,Sans-Serif" panose="020B0604020202020204" pitchFamily="34" charset="0"/>
            </a:pPr>
            <a:r>
              <a:rPr lang="en-US" dirty="0">
                <a:latin typeface="Helvetica Neue Light"/>
              </a:rPr>
              <a:t>What political or economic ideas would have to change for settlers to accept the rights of Native people to their land?</a:t>
            </a:r>
          </a:p>
          <a:p>
            <a:pPr marL="274320" lvl="1" indent="-274320">
              <a:lnSpc>
                <a:spcPct val="120000"/>
              </a:lnSpc>
              <a:spcBef>
                <a:spcPct val="0"/>
              </a:spcBef>
              <a:spcAft>
                <a:spcPts val="1000"/>
              </a:spcAft>
              <a:buFont typeface="Arial,Sans-Serif" panose="020B0604020202020204" pitchFamily="34" charset="0"/>
            </a:pPr>
            <a:r>
              <a:rPr lang="en-US" dirty="0">
                <a:latin typeface="Helvetica Neue Light"/>
              </a:rPr>
              <a:t>How would ideas about nature and land ownership have needed to change?</a:t>
            </a:r>
          </a:p>
        </p:txBody>
      </p:sp>
      <p:sp>
        <p:nvSpPr>
          <p:cNvPr id="3" name="Title 2">
            <a:extLst>
              <a:ext uri="{FF2B5EF4-FFF2-40B4-BE49-F238E27FC236}">
                <a16:creationId xmlns:a16="http://schemas.microsoft.com/office/drawing/2014/main" id="{0BBC4D0A-5C12-4A30-BE5C-78448EE1D109}"/>
              </a:ext>
            </a:extLst>
          </p:cNvPr>
          <p:cNvSpPr>
            <a:spLocks noGrp="1"/>
          </p:cNvSpPr>
          <p:nvPr>
            <p:ph type="ctrTitle"/>
          </p:nvPr>
        </p:nvSpPr>
        <p:spPr/>
        <p:txBody>
          <a:bodyPr/>
          <a:lstStyle/>
          <a:p>
            <a:r>
              <a:rPr lang="en-US" dirty="0">
                <a:latin typeface="Helvetica Neue Medium"/>
              </a:rPr>
              <a:t>Different Ending</a:t>
            </a:r>
            <a:endParaRPr lang="en-US" dirty="0"/>
          </a:p>
        </p:txBody>
      </p:sp>
    </p:spTree>
    <p:extLst>
      <p:ext uri="{BB962C8B-B14F-4D97-AF65-F5344CB8AC3E}">
        <p14:creationId xmlns:p14="http://schemas.microsoft.com/office/powerpoint/2010/main" val="2162282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0D2150-8E92-4C80-AF13-CBB99ED633B2}"/>
              </a:ext>
            </a:extLst>
          </p:cNvPr>
          <p:cNvSpPr>
            <a:spLocks noGrp="1"/>
          </p:cNvSpPr>
          <p:nvPr>
            <p:ph idx="1"/>
          </p:nvPr>
        </p:nvSpPr>
        <p:spPr>
          <a:xfrm>
            <a:off x="1004046" y="1663230"/>
            <a:ext cx="9861176" cy="4351338"/>
          </a:xfrm>
        </p:spPr>
        <p:txBody>
          <a:bodyPr vert="horz" lIns="0" tIns="0" rIns="0" bIns="0" rtlCol="0" anchor="t">
            <a:noAutofit/>
          </a:bodyPr>
          <a:lstStyle/>
          <a:p>
            <a:pPr marL="274320" indent="-274320">
              <a:lnSpc>
                <a:spcPct val="120000"/>
              </a:lnSpc>
            </a:pPr>
            <a:r>
              <a:rPr lang="en-US" sz="2400" dirty="0">
                <a:effectLst/>
                <a:latin typeface="Helvetica Neue Light" panose="02000403000000020004" pitchFamily="2" charset="0"/>
                <a:ea typeface="Helvetica Neue Light" panose="02000403000000020004" pitchFamily="2" charset="0"/>
                <a:cs typeface="Palatino Linotype" panose="02040502050505030304" pitchFamily="18" charset="0"/>
              </a:rPr>
              <a:t>Took place on October </a:t>
            </a:r>
            <a:r>
              <a:rPr lang="en-US" sz="2400" dirty="0">
                <a:latin typeface="Helvetica Neue Light" panose="02000403000000020004" pitchFamily="2" charset="0"/>
                <a:ea typeface="Helvetica Neue Light" panose="02000403000000020004" pitchFamily="2" charset="0"/>
                <a:cs typeface="Palatino Linotype" panose="02040502050505030304" pitchFamily="18" charset="0"/>
              </a:rPr>
              <a:t>31 and</a:t>
            </a:r>
            <a:r>
              <a:rPr lang="en-US" sz="2400" dirty="0">
                <a:effectLst/>
                <a:latin typeface="Helvetica Neue Light" panose="02000403000000020004" pitchFamily="2" charset="0"/>
                <a:ea typeface="Helvetica Neue Light" panose="02000403000000020004" pitchFamily="2" charset="0"/>
                <a:cs typeface="Palatino Linotype" panose="02040502050505030304" pitchFamily="18" charset="0"/>
              </a:rPr>
              <a:t> November </a:t>
            </a:r>
            <a:r>
              <a:rPr lang="en-US" sz="2400" dirty="0">
                <a:latin typeface="Helvetica Neue Light" panose="02000403000000020004" pitchFamily="2" charset="0"/>
                <a:ea typeface="Helvetica Neue Light" panose="02000403000000020004" pitchFamily="2" charset="0"/>
                <a:cs typeface="Palatino Linotype" panose="02040502050505030304" pitchFamily="18" charset="0"/>
              </a:rPr>
              <a:t>1</a:t>
            </a:r>
            <a:r>
              <a:rPr lang="en-US" sz="2400" dirty="0">
                <a:effectLst/>
                <a:latin typeface="Helvetica Neue Light" panose="02000403000000020004" pitchFamily="2" charset="0"/>
                <a:ea typeface="Helvetica Neue Light" panose="02000403000000020004" pitchFamily="2" charset="0"/>
                <a:cs typeface="Palatino Linotype" panose="02040502050505030304" pitchFamily="18" charset="0"/>
              </a:rPr>
              <a:t>, 1855, in the mountains between Cow Creek and Grave Creek.</a:t>
            </a:r>
            <a:r>
              <a:rPr lang="en-US" sz="2400" dirty="0">
                <a:latin typeface="Helvetica Neue Light" panose="02000403000000020004" pitchFamily="2" charset="0"/>
                <a:ea typeface="Helvetica Neue Light" panose="02000403000000020004" pitchFamily="2" charset="0"/>
                <a:cs typeface="Palatino Linotype" panose="02040502050505030304" pitchFamily="18" charset="0"/>
              </a:rPr>
              <a:t> </a:t>
            </a:r>
            <a:endParaRPr lang="en-US" sz="2400" dirty="0">
              <a:effectLst/>
              <a:latin typeface="Helvetica Neue Light" panose="02000403000000020004" pitchFamily="2" charset="0"/>
              <a:ea typeface="Helvetica Neue Light" panose="02000403000000020004" pitchFamily="2" charset="0"/>
              <a:cs typeface="Palatino Linotype" panose="02040502050505030304" pitchFamily="18" charset="0"/>
            </a:endParaRPr>
          </a:p>
          <a:p>
            <a:pPr marL="274320" indent="-274320">
              <a:lnSpc>
                <a:spcPct val="120000"/>
              </a:lnSpc>
            </a:pPr>
            <a:r>
              <a:rPr lang="en-US" sz="2400" dirty="0">
                <a:latin typeface="Helvetica Neue Light" panose="02000403000000020004" pitchFamily="2" charset="0"/>
                <a:ea typeface="Helvetica Neue Light" panose="02000403000000020004" pitchFamily="2" charset="0"/>
                <a:cs typeface="Palatino Linotype" panose="02040502050505030304" pitchFamily="18" charset="0"/>
              </a:rPr>
              <a:t>R</a:t>
            </a:r>
            <a:r>
              <a:rPr lang="en-US" sz="2400" dirty="0">
                <a:effectLst/>
                <a:latin typeface="Helvetica Neue Light" panose="02000403000000020004" pitchFamily="2" charset="0"/>
                <a:ea typeface="Helvetica Neue Light" panose="02000403000000020004" pitchFamily="2" charset="0"/>
                <a:cs typeface="Palatino Linotype" panose="02040502050505030304" pitchFamily="18" charset="0"/>
              </a:rPr>
              <a:t>epresents one of the biggest victories by Native people fighting against the </a:t>
            </a:r>
            <a:r>
              <a:rPr lang="en-US" sz="2400" dirty="0">
                <a:latin typeface="Helvetica Neue Light" panose="02000403000000020004" pitchFamily="2" charset="0"/>
                <a:ea typeface="Helvetica Neue Light" panose="02000403000000020004" pitchFamily="2" charset="0"/>
                <a:cs typeface="Palatino Linotype" panose="02040502050505030304" pitchFamily="18" charset="0"/>
              </a:rPr>
              <a:t>U.S.</a:t>
            </a:r>
            <a:r>
              <a:rPr lang="en-US" sz="2400" dirty="0">
                <a:effectLst/>
                <a:latin typeface="Helvetica Neue Light" panose="02000403000000020004" pitchFamily="2" charset="0"/>
                <a:ea typeface="Helvetica Neue Light" panose="02000403000000020004" pitchFamily="2" charset="0"/>
                <a:cs typeface="Palatino Linotype" panose="02040502050505030304" pitchFamily="18" charset="0"/>
              </a:rPr>
              <a:t> military in the Pacific Northwest.</a:t>
            </a:r>
            <a:r>
              <a:rPr lang="en-US" sz="2400" dirty="0">
                <a:latin typeface="Helvetica Neue Light" panose="02000403000000020004" pitchFamily="2" charset="0"/>
                <a:ea typeface="Helvetica Neue Light" panose="02000403000000020004" pitchFamily="2" charset="0"/>
                <a:cs typeface="Palatino Linotype" panose="02040502050505030304" pitchFamily="18" charset="0"/>
              </a:rPr>
              <a:t>  </a:t>
            </a:r>
            <a:endParaRPr lang="en-US" sz="2400" dirty="0">
              <a:effectLst/>
              <a:latin typeface="Helvetica Neue Light" panose="02000403000000020004" pitchFamily="2" charset="0"/>
              <a:ea typeface="Helvetica Neue Light" panose="02000403000000020004" pitchFamily="2" charset="0"/>
              <a:cs typeface="Palatino Linotype" panose="02040502050505030304" pitchFamily="18" charset="0"/>
            </a:endParaRPr>
          </a:p>
          <a:p>
            <a:pPr marL="274320" indent="-274320">
              <a:lnSpc>
                <a:spcPct val="120000"/>
              </a:lnSpc>
            </a:pPr>
            <a:r>
              <a:rPr lang="en-US" sz="2400" dirty="0">
                <a:effectLst/>
                <a:latin typeface="Helvetica Neue Light" panose="02000403000000020004" pitchFamily="2" charset="0"/>
                <a:ea typeface="Helvetica Neue Light" panose="02000403000000020004" pitchFamily="2" charset="0"/>
                <a:cs typeface="Palatino Linotype" panose="02040502050505030304" pitchFamily="18" charset="0"/>
              </a:rPr>
              <a:t>American forces proved unable to dislodge Native defenders and were forced to retreat in disarray</a:t>
            </a:r>
          </a:p>
          <a:p>
            <a:pPr marL="274320" indent="-274320">
              <a:lnSpc>
                <a:spcPct val="120000"/>
              </a:lnSpc>
            </a:pPr>
            <a:r>
              <a:rPr lang="en-US" sz="2400" dirty="0">
                <a:effectLst/>
                <a:latin typeface="Helvetica Neue Light" panose="02000403000000020004" pitchFamily="2" charset="0"/>
                <a:ea typeface="Helvetica Neue Light" panose="02000403000000020004" pitchFamily="2" charset="0"/>
                <a:cs typeface="Palatino Linotype" panose="02040502050505030304" pitchFamily="18" charset="0"/>
              </a:rPr>
              <a:t>Although the battle was an important turning point in one of the largest wars fought between the </a:t>
            </a:r>
            <a:r>
              <a:rPr lang="en-US" sz="2400" dirty="0">
                <a:latin typeface="Helvetica Neue Light" panose="02000403000000020004" pitchFamily="2" charset="0"/>
                <a:ea typeface="Helvetica Neue Light" panose="02000403000000020004" pitchFamily="2" charset="0"/>
                <a:cs typeface="Palatino Linotype" panose="02040502050505030304" pitchFamily="18" charset="0"/>
              </a:rPr>
              <a:t>U.S. government </a:t>
            </a:r>
            <a:r>
              <a:rPr lang="en-US" sz="2400" dirty="0">
                <a:effectLst/>
                <a:latin typeface="Helvetica Neue Light" panose="02000403000000020004" pitchFamily="2" charset="0"/>
                <a:ea typeface="Helvetica Neue Light" panose="02000403000000020004" pitchFamily="2" charset="0"/>
                <a:cs typeface="Palatino Linotype" panose="02040502050505030304" pitchFamily="18" charset="0"/>
              </a:rPr>
              <a:t>and </a:t>
            </a:r>
            <a:r>
              <a:rPr lang="en-US" sz="2400" dirty="0">
                <a:latin typeface="Helvetica Neue Light" panose="02000403000000020004" pitchFamily="2" charset="0"/>
                <a:ea typeface="Helvetica Neue Light" panose="02000403000000020004" pitchFamily="2" charset="0"/>
                <a:cs typeface="Palatino Linotype" panose="02040502050505030304" pitchFamily="18" charset="0"/>
              </a:rPr>
              <a:t>Indigenous</a:t>
            </a:r>
            <a:r>
              <a:rPr lang="en-US" sz="2400" dirty="0">
                <a:effectLst/>
                <a:latin typeface="Helvetica Neue Light" panose="02000403000000020004" pitchFamily="2" charset="0"/>
                <a:ea typeface="Helvetica Neue Light" panose="02000403000000020004" pitchFamily="2" charset="0"/>
                <a:cs typeface="Palatino Linotype" panose="02040502050505030304" pitchFamily="18" charset="0"/>
              </a:rPr>
              <a:t> peoples, it is not </a:t>
            </a:r>
            <a:r>
              <a:rPr lang="en-US" sz="2400" dirty="0">
                <a:latin typeface="Helvetica Neue Light" panose="02000403000000020004" pitchFamily="2" charset="0"/>
                <a:ea typeface="Helvetica Neue Light" panose="02000403000000020004" pitchFamily="2" charset="0"/>
                <a:cs typeface="Palatino Linotype" panose="02040502050505030304" pitchFamily="18" charset="0"/>
              </a:rPr>
              <a:t>well known</a:t>
            </a:r>
            <a:r>
              <a:rPr lang="en-US" sz="2400" dirty="0">
                <a:effectLst/>
                <a:latin typeface="Helvetica Neue Light" panose="02000403000000020004" pitchFamily="2" charset="0"/>
                <a:ea typeface="Helvetica Neue Light" panose="02000403000000020004" pitchFamily="2" charset="0"/>
                <a:cs typeface="Palatino Linotype" panose="02040502050505030304" pitchFamily="18" charset="0"/>
              </a:rPr>
              <a:t> today.</a:t>
            </a:r>
            <a:r>
              <a:rPr lang="en-US" sz="2400" dirty="0">
                <a:latin typeface="Helvetica Neue Light" panose="02000403000000020004" pitchFamily="2" charset="0"/>
                <a:ea typeface="Helvetica Neue Light" panose="02000403000000020004" pitchFamily="2" charset="0"/>
                <a:cs typeface="Palatino Linotype" panose="02040502050505030304" pitchFamily="18" charset="0"/>
              </a:rPr>
              <a:t> </a:t>
            </a:r>
            <a:endParaRPr lang="en-US" sz="2400" dirty="0">
              <a:effectLst/>
              <a:latin typeface="Helvetica Neue Light" panose="02000403000000020004" pitchFamily="2" charset="0"/>
              <a:ea typeface="Helvetica Neue Light" panose="02000403000000020004" pitchFamily="2" charset="0"/>
              <a:cs typeface="Palatino Linotype" panose="02040502050505030304" pitchFamily="18" charset="0"/>
            </a:endParaRPr>
          </a:p>
        </p:txBody>
      </p:sp>
      <p:sp>
        <p:nvSpPr>
          <p:cNvPr id="3" name="Title 2">
            <a:extLst>
              <a:ext uri="{FF2B5EF4-FFF2-40B4-BE49-F238E27FC236}">
                <a16:creationId xmlns:a16="http://schemas.microsoft.com/office/drawing/2014/main" id="{48828AEB-C44C-4229-BA89-E2386F15BE2A}"/>
              </a:ext>
            </a:extLst>
          </p:cNvPr>
          <p:cNvSpPr>
            <a:spLocks noGrp="1"/>
          </p:cNvSpPr>
          <p:nvPr>
            <p:ph type="ctrTitle"/>
          </p:nvPr>
        </p:nvSpPr>
        <p:spPr/>
        <p:txBody>
          <a:bodyPr/>
          <a:lstStyle/>
          <a:p>
            <a:r>
              <a:rPr lang="en-US" dirty="0"/>
              <a:t>Battle of Hungry Hill</a:t>
            </a:r>
          </a:p>
        </p:txBody>
      </p:sp>
    </p:spTree>
    <p:extLst>
      <p:ext uri="{BB962C8B-B14F-4D97-AF65-F5344CB8AC3E}">
        <p14:creationId xmlns:p14="http://schemas.microsoft.com/office/powerpoint/2010/main" val="603850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5A3042F8-2927-D7E4-5418-6B279F537619}"/>
              </a:ext>
            </a:extLst>
          </p:cNvPr>
          <p:cNvGraphicFramePr>
            <a:graphicFrameLocks noGrp="1"/>
          </p:cNvGraphicFramePr>
          <p:nvPr>
            <p:extLst>
              <p:ext uri="{D42A27DB-BD31-4B8C-83A1-F6EECF244321}">
                <p14:modId xmlns:p14="http://schemas.microsoft.com/office/powerpoint/2010/main" val="3868628255"/>
              </p:ext>
            </p:extLst>
          </p:nvPr>
        </p:nvGraphicFramePr>
        <p:xfrm>
          <a:off x="1004046" y="1638300"/>
          <a:ext cx="10216727" cy="4308479"/>
        </p:xfrm>
        <a:graphic>
          <a:graphicData uri="http://schemas.openxmlformats.org/drawingml/2006/table">
            <a:tbl>
              <a:tblPr firstRow="1" bandRow="1">
                <a:tableStyleId>{5C22544A-7EE6-4342-B048-85BDC9FD1C3A}</a:tableStyleId>
              </a:tblPr>
              <a:tblGrid>
                <a:gridCol w="1305201">
                  <a:extLst>
                    <a:ext uri="{9D8B030D-6E8A-4147-A177-3AD203B41FA5}">
                      <a16:colId xmlns:a16="http://schemas.microsoft.com/office/drawing/2014/main" val="1359353864"/>
                    </a:ext>
                  </a:extLst>
                </a:gridCol>
                <a:gridCol w="8911526">
                  <a:extLst>
                    <a:ext uri="{9D8B030D-6E8A-4147-A177-3AD203B41FA5}">
                      <a16:colId xmlns:a16="http://schemas.microsoft.com/office/drawing/2014/main" val="1294706524"/>
                    </a:ext>
                  </a:extLst>
                </a:gridCol>
              </a:tblGrid>
              <a:tr h="337624">
                <a:tc>
                  <a:txBody>
                    <a:bodyPr/>
                    <a:lstStyle/>
                    <a:p>
                      <a:pPr>
                        <a:lnSpc>
                          <a:spcPct val="110000"/>
                        </a:lnSpc>
                        <a:spcBef>
                          <a:spcPts val="0"/>
                        </a:spcBef>
                        <a:spcAft>
                          <a:spcPts val="600"/>
                        </a:spcAft>
                      </a:pPr>
                      <a:r>
                        <a:rPr lang="en-US" sz="1400" b="1" i="0" dirty="0">
                          <a:solidFill>
                            <a:srgbClr val="2C6754"/>
                          </a:solidFill>
                          <a:latin typeface="Helvetica Neue" panose="02000503000000020004" pitchFamily="2" charset="0"/>
                          <a:ea typeface="Helvetica Neue" panose="02000503000000020004" pitchFamily="2" charset="0"/>
                          <a:cs typeface="Helvetica Neue" panose="02000503000000020004" pitchFamily="2" charset="0"/>
                        </a:rPr>
                        <a:t>Sources</a:t>
                      </a:r>
                    </a:p>
                  </a:txBody>
                  <a:tcPr>
                    <a:lnL w="12700" cap="flat" cmpd="sng" algn="ctr">
                      <a:solidFill>
                        <a:srgbClr val="2C6754"/>
                      </a:solidFill>
                      <a:prstDash val="solid"/>
                      <a:round/>
                      <a:headEnd type="none" w="med" len="med"/>
                      <a:tailEnd type="none" w="med" len="med"/>
                    </a:lnL>
                    <a:lnR w="12700" cap="flat" cmpd="sng" algn="ctr">
                      <a:solidFill>
                        <a:srgbClr val="2C6754"/>
                      </a:solidFill>
                      <a:prstDash val="solid"/>
                      <a:round/>
                      <a:headEnd type="none" w="med" len="med"/>
                      <a:tailEnd type="none" w="med" len="med"/>
                    </a:lnR>
                    <a:lnT w="12700" cap="flat" cmpd="sng" algn="ctr">
                      <a:solidFill>
                        <a:srgbClr val="2C6754"/>
                      </a:solidFill>
                      <a:prstDash val="solid"/>
                      <a:round/>
                      <a:headEnd type="none" w="med" len="med"/>
                      <a:tailEnd type="none" w="med" len="med"/>
                    </a:lnT>
                    <a:lnB w="12700" cap="flat" cmpd="sng" algn="ctr">
                      <a:solidFill>
                        <a:srgbClr val="2C6754"/>
                      </a:solidFill>
                      <a:prstDash val="solid"/>
                      <a:round/>
                      <a:headEnd type="none" w="med" len="med"/>
                      <a:tailEnd type="none" w="med" len="med"/>
                    </a:lnB>
                    <a:solidFill>
                      <a:schemeClr val="bg1"/>
                    </a:solidFill>
                  </a:tcPr>
                </a:tc>
                <a:tc>
                  <a:txBody>
                    <a:bodyPr/>
                    <a:lstStyle/>
                    <a:p>
                      <a:pPr>
                        <a:lnSpc>
                          <a:spcPct val="110000"/>
                        </a:lnSpc>
                        <a:spcBef>
                          <a:spcPts val="0"/>
                        </a:spcBef>
                        <a:spcAft>
                          <a:spcPts val="600"/>
                        </a:spcAft>
                      </a:pPr>
                      <a:r>
                        <a:rPr lang="en-US" sz="1400" b="1" i="0" dirty="0">
                          <a:solidFill>
                            <a:srgbClr val="2C6754"/>
                          </a:solidFill>
                          <a:latin typeface="Helvetica Neue" panose="02000503000000020004" pitchFamily="2" charset="0"/>
                          <a:ea typeface="Helvetica Neue" panose="02000503000000020004" pitchFamily="2" charset="0"/>
                          <a:cs typeface="Helvetica Neue" panose="02000503000000020004" pitchFamily="2" charset="0"/>
                        </a:rPr>
                        <a:t>Questions</a:t>
                      </a:r>
                    </a:p>
                  </a:txBody>
                  <a:tcPr>
                    <a:lnL w="12700" cap="flat" cmpd="sng" algn="ctr">
                      <a:solidFill>
                        <a:srgbClr val="2C6754"/>
                      </a:solidFill>
                      <a:prstDash val="solid"/>
                      <a:round/>
                      <a:headEnd type="none" w="med" len="med"/>
                      <a:tailEnd type="none" w="med" len="med"/>
                    </a:lnL>
                    <a:lnR w="12700" cap="flat" cmpd="sng" algn="ctr">
                      <a:solidFill>
                        <a:srgbClr val="2C6754"/>
                      </a:solidFill>
                      <a:prstDash val="solid"/>
                      <a:round/>
                      <a:headEnd type="none" w="med" len="med"/>
                      <a:tailEnd type="none" w="med" len="med"/>
                    </a:lnR>
                    <a:lnT w="12700" cap="flat" cmpd="sng" algn="ctr">
                      <a:solidFill>
                        <a:srgbClr val="2C6754"/>
                      </a:solidFill>
                      <a:prstDash val="solid"/>
                      <a:round/>
                      <a:headEnd type="none" w="med" len="med"/>
                      <a:tailEnd type="none" w="med" len="med"/>
                    </a:lnT>
                    <a:lnB w="12700" cap="flat" cmpd="sng" algn="ctr">
                      <a:solidFill>
                        <a:srgbClr val="2C6754"/>
                      </a:solidFill>
                      <a:prstDash val="solid"/>
                      <a:round/>
                      <a:headEnd type="none" w="med" len="med"/>
                      <a:tailEnd type="none" w="med" len="med"/>
                    </a:lnB>
                    <a:solidFill>
                      <a:schemeClr val="bg1"/>
                    </a:solidFill>
                  </a:tcPr>
                </a:tc>
                <a:extLst>
                  <a:ext uri="{0D108BD9-81ED-4DB2-BD59-A6C34878D82A}">
                    <a16:rowId xmlns:a16="http://schemas.microsoft.com/office/drawing/2014/main" val="1019828355"/>
                  </a:ext>
                </a:extLst>
              </a:tr>
              <a:tr h="1370911">
                <a:tc>
                  <a:txBody>
                    <a:bodyPr/>
                    <a:lstStyle/>
                    <a:p>
                      <a:pPr>
                        <a:lnSpc>
                          <a:spcPct val="110000"/>
                        </a:lnSpc>
                        <a:spcBef>
                          <a:spcPts val="0"/>
                        </a:spcBef>
                        <a:spcAft>
                          <a:spcPts val="600"/>
                        </a:spcAft>
                      </a:pPr>
                      <a:r>
                        <a:rPr lang="en-US" sz="1400" b="0" i="0" dirty="0">
                          <a:latin typeface="Helvetica Neue Light" panose="02000403000000020004" pitchFamily="2" charset="0"/>
                          <a:ea typeface="Helvetica Neue Light" panose="02000403000000020004" pitchFamily="2" charset="0"/>
                        </a:rPr>
                        <a:t>Kautz and Hawley</a:t>
                      </a:r>
                    </a:p>
                  </a:txBody>
                  <a:tcPr>
                    <a:lnL w="12700" cap="flat" cmpd="sng" algn="ctr">
                      <a:solidFill>
                        <a:srgbClr val="2C6754"/>
                      </a:solidFill>
                      <a:prstDash val="solid"/>
                      <a:round/>
                      <a:headEnd type="none" w="med" len="med"/>
                      <a:tailEnd type="none" w="med" len="med"/>
                    </a:lnL>
                    <a:lnR w="12700" cap="flat" cmpd="sng" algn="ctr">
                      <a:solidFill>
                        <a:srgbClr val="2C6754"/>
                      </a:solidFill>
                      <a:prstDash val="solid"/>
                      <a:round/>
                      <a:headEnd type="none" w="med" len="med"/>
                      <a:tailEnd type="none" w="med" len="med"/>
                    </a:lnR>
                    <a:lnT w="12700" cap="flat" cmpd="sng" algn="ctr">
                      <a:solidFill>
                        <a:srgbClr val="2C6754"/>
                      </a:solidFill>
                      <a:prstDash val="solid"/>
                      <a:round/>
                      <a:headEnd type="none" w="med" len="med"/>
                      <a:tailEnd type="none" w="med" len="med"/>
                    </a:lnT>
                    <a:lnB w="12700" cap="flat" cmpd="sng" algn="ctr">
                      <a:solidFill>
                        <a:srgbClr val="2C6754"/>
                      </a:solidFill>
                      <a:prstDash val="solid"/>
                      <a:round/>
                      <a:headEnd type="none" w="med" len="med"/>
                      <a:tailEnd type="none" w="med" len="med"/>
                    </a:lnB>
                    <a:solidFill>
                      <a:schemeClr val="bg1"/>
                    </a:solidFill>
                  </a:tcPr>
                </a:tc>
                <a:tc>
                  <a:txBody>
                    <a:bodyPr/>
                    <a:lstStyle/>
                    <a:p>
                      <a:pPr marL="182880" indent="-182880">
                        <a:lnSpc>
                          <a:spcPct val="110000"/>
                        </a:lnSpc>
                        <a:spcBef>
                          <a:spcPts val="0"/>
                        </a:spcBef>
                        <a:spcAft>
                          <a:spcPts val="600"/>
                        </a:spcAft>
                        <a:buFont typeface="Arial" panose="020B0604020202020204" pitchFamily="34" charset="0"/>
                        <a:buChar char="•"/>
                      </a:pPr>
                      <a:r>
                        <a:rPr lang="en-US" sz="1400" b="0" i="0" dirty="0">
                          <a:latin typeface="Helvetica Neue Light" panose="02000403000000020004" pitchFamily="2" charset="0"/>
                          <a:ea typeface="Helvetica Neue Light" panose="02000403000000020004" pitchFamily="2" charset="0"/>
                        </a:rPr>
                        <a:t>How do the stories of Kautz and Hawley compare? </a:t>
                      </a:r>
                    </a:p>
                    <a:p>
                      <a:pPr marL="182880" marR="0" lvl="0" indent="-18288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lang="en-US" sz="1400" b="0" i="0" kern="1200" dirty="0">
                          <a:solidFill>
                            <a:schemeClr val="dk1"/>
                          </a:solidFill>
                          <a:effectLst/>
                          <a:latin typeface="Helvetica Neue Light" panose="02000403000000020004" pitchFamily="2" charset="0"/>
                          <a:ea typeface="Helvetica Neue Light" panose="02000403000000020004" pitchFamily="2" charset="0"/>
                          <a:cs typeface="+mn-cs"/>
                        </a:rPr>
                        <a:t>How does Kautz describe volunteers? </a:t>
                      </a:r>
                    </a:p>
                    <a:p>
                      <a:pPr marL="182880" marR="0" lvl="0" indent="-18288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lang="en-US" sz="1400" b="0" i="0" kern="1200" dirty="0">
                          <a:solidFill>
                            <a:schemeClr val="dk1"/>
                          </a:solidFill>
                          <a:effectLst/>
                          <a:latin typeface="Helvetica Neue Light" panose="02000403000000020004" pitchFamily="2" charset="0"/>
                          <a:ea typeface="Helvetica Neue Light" panose="02000403000000020004" pitchFamily="2" charset="0"/>
                          <a:cs typeface="+mn-cs"/>
                        </a:rPr>
                        <a:t>How does Kautz describe military commanders? How does Hawley explain the behavior of the volunteer militia?</a:t>
                      </a:r>
                    </a:p>
                    <a:p>
                      <a:pPr marL="182880" marR="0" lvl="0" indent="-18288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lang="en-US" sz="1400" b="0" i="0" kern="1200" dirty="0">
                          <a:solidFill>
                            <a:schemeClr val="dk1"/>
                          </a:solidFill>
                          <a:effectLst/>
                          <a:latin typeface="Helvetica Neue Light" panose="02000403000000020004" pitchFamily="2" charset="0"/>
                          <a:ea typeface="Helvetica Neue Light" panose="02000403000000020004" pitchFamily="2" charset="0"/>
                          <a:cs typeface="+mn-cs"/>
                        </a:rPr>
                        <a:t>Notice Hawley’s descriptions of the casualties. Why do you think he exaggerates the number of Native people who were killed?</a:t>
                      </a:r>
                    </a:p>
                  </a:txBody>
                  <a:tcPr>
                    <a:lnL w="12700" cap="flat" cmpd="sng" algn="ctr">
                      <a:solidFill>
                        <a:srgbClr val="2C6754"/>
                      </a:solidFill>
                      <a:prstDash val="solid"/>
                      <a:round/>
                      <a:headEnd type="none" w="med" len="med"/>
                      <a:tailEnd type="none" w="med" len="med"/>
                    </a:lnL>
                    <a:lnR w="12700" cap="flat" cmpd="sng" algn="ctr">
                      <a:solidFill>
                        <a:srgbClr val="2C6754"/>
                      </a:solidFill>
                      <a:prstDash val="solid"/>
                      <a:round/>
                      <a:headEnd type="none" w="med" len="med"/>
                      <a:tailEnd type="none" w="med" len="med"/>
                    </a:lnR>
                    <a:lnT w="12700" cap="flat" cmpd="sng" algn="ctr">
                      <a:solidFill>
                        <a:srgbClr val="2C6754"/>
                      </a:solidFill>
                      <a:prstDash val="solid"/>
                      <a:round/>
                      <a:headEnd type="none" w="med" len="med"/>
                      <a:tailEnd type="none" w="med" len="med"/>
                    </a:lnT>
                    <a:lnB w="12700" cap="flat" cmpd="sng" algn="ctr">
                      <a:solidFill>
                        <a:srgbClr val="2C6754"/>
                      </a:solidFill>
                      <a:prstDash val="solid"/>
                      <a:round/>
                      <a:headEnd type="none" w="med" len="med"/>
                      <a:tailEnd type="none" w="med" len="med"/>
                    </a:lnB>
                    <a:solidFill>
                      <a:schemeClr val="bg1"/>
                    </a:solidFill>
                  </a:tcPr>
                </a:tc>
                <a:extLst>
                  <a:ext uri="{0D108BD9-81ED-4DB2-BD59-A6C34878D82A}">
                    <a16:rowId xmlns:a16="http://schemas.microsoft.com/office/drawing/2014/main" val="3605727063"/>
                  </a:ext>
                </a:extLst>
              </a:tr>
              <a:tr h="966967">
                <a:tc>
                  <a:txBody>
                    <a:bodyPr/>
                    <a:lstStyle/>
                    <a:p>
                      <a:pPr>
                        <a:lnSpc>
                          <a:spcPct val="110000"/>
                        </a:lnSpc>
                        <a:spcBef>
                          <a:spcPts val="0"/>
                        </a:spcBef>
                        <a:spcAft>
                          <a:spcPts val="600"/>
                        </a:spcAft>
                      </a:pPr>
                      <a:r>
                        <a:rPr lang="en-US" sz="1400" b="0" i="0" dirty="0">
                          <a:latin typeface="Helvetica Neue Light" panose="02000403000000020004" pitchFamily="2" charset="0"/>
                          <a:ea typeface="Helvetica Neue Light" panose="02000403000000020004" pitchFamily="2" charset="0"/>
                        </a:rPr>
                        <a:t>Mrs. Johnson</a:t>
                      </a:r>
                    </a:p>
                  </a:txBody>
                  <a:tcPr>
                    <a:lnL w="12700" cap="flat" cmpd="sng" algn="ctr">
                      <a:solidFill>
                        <a:srgbClr val="2C6754"/>
                      </a:solidFill>
                      <a:prstDash val="solid"/>
                      <a:round/>
                      <a:headEnd type="none" w="med" len="med"/>
                      <a:tailEnd type="none" w="med" len="med"/>
                    </a:lnL>
                    <a:lnR w="12700" cap="flat" cmpd="sng" algn="ctr">
                      <a:solidFill>
                        <a:srgbClr val="2C6754"/>
                      </a:solidFill>
                      <a:prstDash val="solid"/>
                      <a:round/>
                      <a:headEnd type="none" w="med" len="med"/>
                      <a:tailEnd type="none" w="med" len="med"/>
                    </a:lnR>
                    <a:lnT w="12700" cap="flat" cmpd="sng" algn="ctr">
                      <a:solidFill>
                        <a:srgbClr val="2C6754"/>
                      </a:solidFill>
                      <a:prstDash val="solid"/>
                      <a:round/>
                      <a:headEnd type="none" w="med" len="med"/>
                      <a:tailEnd type="none" w="med" len="med"/>
                    </a:lnT>
                    <a:lnB w="12700" cap="flat" cmpd="sng" algn="ctr">
                      <a:solidFill>
                        <a:srgbClr val="2C6754"/>
                      </a:solidFill>
                      <a:prstDash val="solid"/>
                      <a:round/>
                      <a:headEnd type="none" w="med" len="med"/>
                      <a:tailEnd type="none" w="med" len="med"/>
                    </a:lnB>
                    <a:solidFill>
                      <a:schemeClr val="bg1"/>
                    </a:solidFill>
                  </a:tcPr>
                </a:tc>
                <a:tc>
                  <a:txBody>
                    <a:bodyPr/>
                    <a:lstStyle/>
                    <a:p>
                      <a:pPr>
                        <a:lnSpc>
                          <a:spcPct val="110000"/>
                        </a:lnSpc>
                        <a:spcBef>
                          <a:spcPts val="0"/>
                        </a:spcBef>
                        <a:spcAft>
                          <a:spcPts val="600"/>
                        </a:spcAft>
                      </a:pPr>
                      <a:r>
                        <a:rPr lang="en-US" sz="1400" b="0" i="0" kern="1200" dirty="0">
                          <a:solidFill>
                            <a:schemeClr val="dk1"/>
                          </a:solidFill>
                          <a:effectLst/>
                          <a:latin typeface="Helvetica Neue Light"/>
                          <a:ea typeface="Helvetica Neue Light" panose="02000403000000020004" pitchFamily="2" charset="0"/>
                          <a:cs typeface="+mn-cs"/>
                        </a:rPr>
                        <a:t>No one asked for Mrs. Johnson’s version of events until nearly 80 years after the events took place. How might asking for her perspective earlier have changed how these events are viewed?</a:t>
                      </a:r>
                    </a:p>
                    <a:p>
                      <a:pPr>
                        <a:lnSpc>
                          <a:spcPct val="110000"/>
                        </a:lnSpc>
                        <a:spcBef>
                          <a:spcPts val="0"/>
                        </a:spcBef>
                        <a:spcAft>
                          <a:spcPts val="600"/>
                        </a:spcAft>
                      </a:pPr>
                      <a:r>
                        <a:rPr lang="en-US" sz="1400" b="0" i="0" kern="1200" dirty="0">
                          <a:solidFill>
                            <a:schemeClr val="dk1"/>
                          </a:solidFill>
                          <a:effectLst/>
                          <a:latin typeface="Helvetica Neue Light" panose="02000403000000020004" pitchFamily="2" charset="0"/>
                          <a:ea typeface="Helvetica Neue Light" panose="02000403000000020004" pitchFamily="2" charset="0"/>
                          <a:cs typeface="+mn-cs"/>
                        </a:rPr>
                        <a:t>It’s rare to have recollections like this survive from Native people who were involved in the fighting. What do you learn about the battle after reading Mrs. Johnson’s memories that would have been difficult to understand from the first two accounts?</a:t>
                      </a:r>
                    </a:p>
                  </a:txBody>
                  <a:tcPr>
                    <a:lnL w="12700" cap="flat" cmpd="sng" algn="ctr">
                      <a:solidFill>
                        <a:srgbClr val="2C6754"/>
                      </a:solidFill>
                      <a:prstDash val="solid"/>
                      <a:round/>
                      <a:headEnd type="none" w="med" len="med"/>
                      <a:tailEnd type="none" w="med" len="med"/>
                    </a:lnL>
                    <a:lnR w="12700" cap="flat" cmpd="sng" algn="ctr">
                      <a:solidFill>
                        <a:srgbClr val="2C6754"/>
                      </a:solidFill>
                      <a:prstDash val="solid"/>
                      <a:round/>
                      <a:headEnd type="none" w="med" len="med"/>
                      <a:tailEnd type="none" w="med" len="med"/>
                    </a:lnR>
                    <a:lnT w="12700" cap="flat" cmpd="sng" algn="ctr">
                      <a:solidFill>
                        <a:srgbClr val="2C6754"/>
                      </a:solidFill>
                      <a:prstDash val="solid"/>
                      <a:round/>
                      <a:headEnd type="none" w="med" len="med"/>
                      <a:tailEnd type="none" w="med" len="med"/>
                    </a:lnT>
                    <a:lnB w="12700" cap="flat" cmpd="sng" algn="ctr">
                      <a:solidFill>
                        <a:srgbClr val="2C6754"/>
                      </a:solidFill>
                      <a:prstDash val="solid"/>
                      <a:round/>
                      <a:headEnd type="none" w="med" len="med"/>
                      <a:tailEnd type="none" w="med" len="med"/>
                    </a:lnB>
                    <a:solidFill>
                      <a:schemeClr val="bg1"/>
                    </a:solidFill>
                  </a:tcPr>
                </a:tc>
                <a:extLst>
                  <a:ext uri="{0D108BD9-81ED-4DB2-BD59-A6C34878D82A}">
                    <a16:rowId xmlns:a16="http://schemas.microsoft.com/office/drawing/2014/main" val="1045839099"/>
                  </a:ext>
                </a:extLst>
              </a:tr>
              <a:tr h="1381850">
                <a:tc>
                  <a:txBody>
                    <a:bodyPr/>
                    <a:lstStyle/>
                    <a:p>
                      <a:pPr>
                        <a:lnSpc>
                          <a:spcPct val="110000"/>
                        </a:lnSpc>
                        <a:spcBef>
                          <a:spcPts val="0"/>
                        </a:spcBef>
                        <a:spcAft>
                          <a:spcPts val="600"/>
                        </a:spcAft>
                      </a:pPr>
                      <a:r>
                        <a:rPr lang="en-US" sz="1400" b="0" i="0" dirty="0">
                          <a:latin typeface="Helvetica Neue Light" panose="02000403000000020004" pitchFamily="2" charset="0"/>
                          <a:ea typeface="Helvetica Neue Light" panose="02000403000000020004" pitchFamily="2" charset="0"/>
                        </a:rPr>
                        <a:t>Newspapers </a:t>
                      </a:r>
                    </a:p>
                  </a:txBody>
                  <a:tcPr>
                    <a:lnL w="12700" cap="flat" cmpd="sng" algn="ctr">
                      <a:solidFill>
                        <a:srgbClr val="2C6754"/>
                      </a:solidFill>
                      <a:prstDash val="solid"/>
                      <a:round/>
                      <a:headEnd type="none" w="med" len="med"/>
                      <a:tailEnd type="none" w="med" len="med"/>
                    </a:lnL>
                    <a:lnR w="12700" cap="flat" cmpd="sng" algn="ctr">
                      <a:solidFill>
                        <a:srgbClr val="2C6754"/>
                      </a:solidFill>
                      <a:prstDash val="solid"/>
                      <a:round/>
                      <a:headEnd type="none" w="med" len="med"/>
                      <a:tailEnd type="none" w="med" len="med"/>
                    </a:lnR>
                    <a:lnT w="12700" cap="flat" cmpd="sng" algn="ctr">
                      <a:solidFill>
                        <a:srgbClr val="2C6754"/>
                      </a:solidFill>
                      <a:prstDash val="solid"/>
                      <a:round/>
                      <a:headEnd type="none" w="med" len="med"/>
                      <a:tailEnd type="none" w="med" len="med"/>
                    </a:lnT>
                    <a:lnB w="12700" cap="flat" cmpd="sng" algn="ctr">
                      <a:solidFill>
                        <a:srgbClr val="2C6754"/>
                      </a:solidFill>
                      <a:prstDash val="solid"/>
                      <a:round/>
                      <a:headEnd type="none" w="med" len="med"/>
                      <a:tailEnd type="none" w="med" len="med"/>
                    </a:lnB>
                    <a:solidFill>
                      <a:schemeClr val="bg1"/>
                    </a:solidFill>
                  </a:tcPr>
                </a:tc>
                <a:tc>
                  <a:txBody>
                    <a:bodyPr/>
                    <a:lstStyle/>
                    <a:p>
                      <a:pPr marL="182880" lvl="0" indent="-182880">
                        <a:lnSpc>
                          <a:spcPct val="110000"/>
                        </a:lnSpc>
                        <a:spcBef>
                          <a:spcPts val="0"/>
                        </a:spcBef>
                        <a:spcAft>
                          <a:spcPts val="600"/>
                        </a:spcAft>
                        <a:buFont typeface="Arial" panose="020B0604020202020204" pitchFamily="34" charset="0"/>
                        <a:buChar char="•"/>
                      </a:pPr>
                      <a:r>
                        <a:rPr lang="en-US" sz="1400" b="0" i="0" kern="1200" dirty="0">
                          <a:solidFill>
                            <a:schemeClr val="dk1"/>
                          </a:solidFill>
                          <a:effectLst/>
                          <a:latin typeface="Helvetica Neue Light" panose="02000403000000020004" pitchFamily="2" charset="0"/>
                          <a:ea typeface="Helvetica Neue Light" panose="02000403000000020004" pitchFamily="2" charset="0"/>
                          <a:cs typeface="+mn-cs"/>
                        </a:rPr>
                        <a:t>Do all the newspapers have the same point of view? What differences do you see?</a:t>
                      </a:r>
                    </a:p>
                    <a:p>
                      <a:pPr marL="182880" indent="-182880">
                        <a:lnSpc>
                          <a:spcPct val="110000"/>
                        </a:lnSpc>
                        <a:spcBef>
                          <a:spcPts val="0"/>
                        </a:spcBef>
                        <a:spcAft>
                          <a:spcPts val="600"/>
                        </a:spcAft>
                        <a:buFont typeface="Arial" panose="020B0604020202020204" pitchFamily="34" charset="0"/>
                        <a:buChar char="•"/>
                      </a:pPr>
                      <a:r>
                        <a:rPr lang="en-US" sz="1400" b="0" i="0" kern="1200" dirty="0">
                          <a:solidFill>
                            <a:schemeClr val="dk1"/>
                          </a:solidFill>
                          <a:effectLst/>
                          <a:latin typeface="Helvetica Neue Light"/>
                          <a:ea typeface="Helvetica Neue Light" panose="02000403000000020004" pitchFamily="2" charset="0"/>
                          <a:cs typeface="+mn-cs"/>
                        </a:rPr>
                        <a:t>Do you notice a difference about how the battle was reported based on where the newspapers were located </a:t>
                      </a:r>
                      <a:r>
                        <a:rPr lang="en-US" sz="1400" b="0" i="0" kern="1200" dirty="0">
                          <a:solidFill>
                            <a:srgbClr val="000000"/>
                          </a:solidFill>
                          <a:effectLst/>
                          <a:latin typeface="Helvetica Neue Light"/>
                          <a:ea typeface="Helvetica Neue Light" panose="02000403000000020004" pitchFamily="2" charset="0"/>
                          <a:cs typeface="+mn-cs"/>
                        </a:rPr>
                        <a:t/>
                      </a:r>
                      <a:br>
                        <a:rPr lang="en-US" sz="1400" b="0" i="0" kern="1200" dirty="0">
                          <a:solidFill>
                            <a:srgbClr val="000000"/>
                          </a:solidFill>
                          <a:effectLst/>
                          <a:latin typeface="Helvetica Neue Light"/>
                          <a:ea typeface="Helvetica Neue Light" panose="02000403000000020004" pitchFamily="2" charset="0"/>
                          <a:cs typeface="+mn-cs"/>
                        </a:rPr>
                      </a:br>
                      <a:r>
                        <a:rPr lang="en-US" sz="1400" b="0" i="0" kern="1200" dirty="0">
                          <a:solidFill>
                            <a:schemeClr val="dk1"/>
                          </a:solidFill>
                          <a:effectLst/>
                          <a:latin typeface="Helvetica Neue Light"/>
                          <a:ea typeface="Helvetica Neue Light" panose="02000403000000020004" pitchFamily="2" charset="0"/>
                          <a:cs typeface="+mn-cs"/>
                        </a:rPr>
                        <a:t>(how far from the fighting that they were located)?</a:t>
                      </a:r>
                    </a:p>
                    <a:p>
                      <a:pPr marL="182880" lvl="0" indent="-182880">
                        <a:lnSpc>
                          <a:spcPct val="110000"/>
                        </a:lnSpc>
                        <a:spcBef>
                          <a:spcPts val="0"/>
                        </a:spcBef>
                        <a:spcAft>
                          <a:spcPts val="600"/>
                        </a:spcAft>
                        <a:buFont typeface="Arial" panose="020B0604020202020204" pitchFamily="34" charset="0"/>
                        <a:buChar char="•"/>
                      </a:pPr>
                      <a:r>
                        <a:rPr lang="en-US" sz="1400" b="0" i="0" kern="1200" dirty="0">
                          <a:solidFill>
                            <a:schemeClr val="dk1"/>
                          </a:solidFill>
                          <a:effectLst/>
                          <a:latin typeface="Helvetica Neue Light" panose="02000403000000020004" pitchFamily="2" charset="0"/>
                          <a:ea typeface="Helvetica Neue Light" panose="02000403000000020004" pitchFamily="2" charset="0"/>
                          <a:cs typeface="+mn-cs"/>
                        </a:rPr>
                        <a:t>Do newspapers seem to support Hawley’s or Kautz’s perspective more—why do you think that may be?</a:t>
                      </a:r>
                    </a:p>
                    <a:p>
                      <a:pPr marL="182880" lvl="0" indent="-182880">
                        <a:lnSpc>
                          <a:spcPct val="110000"/>
                        </a:lnSpc>
                        <a:spcBef>
                          <a:spcPts val="0"/>
                        </a:spcBef>
                        <a:spcAft>
                          <a:spcPts val="600"/>
                        </a:spcAft>
                        <a:buFont typeface="Arial" panose="020B0604020202020204" pitchFamily="34" charset="0"/>
                        <a:buChar char="•"/>
                      </a:pPr>
                      <a:r>
                        <a:rPr lang="en-US" sz="1400" b="0" i="0" kern="1200" dirty="0">
                          <a:solidFill>
                            <a:schemeClr val="dk1"/>
                          </a:solidFill>
                          <a:effectLst/>
                          <a:latin typeface="Helvetica Neue Light" panose="02000403000000020004" pitchFamily="2" charset="0"/>
                          <a:ea typeface="Helvetica Neue Light" panose="02000403000000020004" pitchFamily="2" charset="0"/>
                          <a:cs typeface="+mn-cs"/>
                        </a:rPr>
                        <a:t>Do newspapers consider things from Mrs. Johnson’s perspective? Why or why not?</a:t>
                      </a:r>
                    </a:p>
                  </a:txBody>
                  <a:tcPr>
                    <a:lnL w="12700" cap="flat" cmpd="sng" algn="ctr">
                      <a:solidFill>
                        <a:srgbClr val="2C6754"/>
                      </a:solidFill>
                      <a:prstDash val="solid"/>
                      <a:round/>
                      <a:headEnd type="none" w="med" len="med"/>
                      <a:tailEnd type="none" w="med" len="med"/>
                    </a:lnL>
                    <a:lnR w="12700" cap="flat" cmpd="sng" algn="ctr">
                      <a:solidFill>
                        <a:srgbClr val="2C6754"/>
                      </a:solidFill>
                      <a:prstDash val="solid"/>
                      <a:round/>
                      <a:headEnd type="none" w="med" len="med"/>
                      <a:tailEnd type="none" w="med" len="med"/>
                    </a:lnR>
                    <a:lnT w="12700" cap="flat" cmpd="sng" algn="ctr">
                      <a:solidFill>
                        <a:srgbClr val="2C6754"/>
                      </a:solidFill>
                      <a:prstDash val="solid"/>
                      <a:round/>
                      <a:headEnd type="none" w="med" len="med"/>
                      <a:tailEnd type="none" w="med" len="med"/>
                    </a:lnT>
                    <a:lnB w="12700" cap="flat" cmpd="sng" algn="ctr">
                      <a:solidFill>
                        <a:srgbClr val="2C6754"/>
                      </a:solidFill>
                      <a:prstDash val="solid"/>
                      <a:round/>
                      <a:headEnd type="none" w="med" len="med"/>
                      <a:tailEnd type="none" w="med" len="med"/>
                    </a:lnB>
                    <a:solidFill>
                      <a:schemeClr val="bg1"/>
                    </a:solidFill>
                  </a:tcPr>
                </a:tc>
                <a:extLst>
                  <a:ext uri="{0D108BD9-81ED-4DB2-BD59-A6C34878D82A}">
                    <a16:rowId xmlns:a16="http://schemas.microsoft.com/office/drawing/2014/main" val="1213228364"/>
                  </a:ext>
                </a:extLst>
              </a:tr>
            </a:tbl>
          </a:graphicData>
        </a:graphic>
      </p:graphicFrame>
      <p:sp>
        <p:nvSpPr>
          <p:cNvPr id="5" name="Title 4">
            <a:extLst>
              <a:ext uri="{FF2B5EF4-FFF2-40B4-BE49-F238E27FC236}">
                <a16:creationId xmlns:a16="http://schemas.microsoft.com/office/drawing/2014/main" id="{C0795107-524A-1FF9-F09C-AB4A93D9C5B4}"/>
              </a:ext>
            </a:extLst>
          </p:cNvPr>
          <p:cNvSpPr>
            <a:spLocks noGrp="1"/>
          </p:cNvSpPr>
          <p:nvPr>
            <p:ph type="ctrTitle"/>
          </p:nvPr>
        </p:nvSpPr>
        <p:spPr/>
        <p:txBody>
          <a:bodyPr/>
          <a:lstStyle/>
          <a:p>
            <a:r>
              <a:rPr lang="en-US" dirty="0"/>
              <a:t>What Would They Say? </a:t>
            </a:r>
          </a:p>
        </p:txBody>
      </p:sp>
    </p:spTree>
    <p:extLst>
      <p:ext uri="{BB962C8B-B14F-4D97-AF65-F5344CB8AC3E}">
        <p14:creationId xmlns:p14="http://schemas.microsoft.com/office/powerpoint/2010/main" val="2426463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299"/>
            <a:ext cx="10197354" cy="1083243"/>
          </a:xfrm>
        </p:spPr>
        <p:txBody>
          <a:bodyPr lIns="0" tIns="0" rIns="0" bIns="0" anchor="t" anchorCtr="0">
            <a:noAutofit/>
          </a:bodyPr>
          <a:lstStyle/>
          <a:p>
            <a:r>
              <a:rPr lang="en-US" dirty="0">
                <a:latin typeface="Helvetica Neue Medium"/>
              </a:rPr>
              <a:t>Overview</a:t>
            </a:r>
            <a:endParaRPr lang="en-US" sz="4400" dirty="0">
              <a:latin typeface="Helvetica Neue Medium"/>
            </a:endParaRPr>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1007347" y="1638300"/>
            <a:ext cx="10194053" cy="4959143"/>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274320" indent="-274320" algn="l">
              <a:lnSpc>
                <a:spcPct val="110000"/>
              </a:lnSpc>
              <a:spcAft>
                <a:spcPts val="1000"/>
              </a:spcAft>
              <a:buFont typeface="Arial" panose="020B0604020202020204" pitchFamily="34" charset="0"/>
              <a:buChar char="•"/>
            </a:pPr>
            <a:r>
              <a:rPr lang="en-US" sz="2400" dirty="0">
                <a:solidFill>
                  <a:schemeClr val="tx1">
                    <a:lumMod val="75000"/>
                    <a:lumOff val="25000"/>
                  </a:schemeClr>
                </a:solidFill>
                <a:latin typeface="Helvetica Neue Light"/>
                <a:ea typeface="Helvetica Neue Light" panose="02000403000000020004" pitchFamily="2" charset="0"/>
              </a:rPr>
              <a:t>The Rogue River Wars lasted from 1851 to 1856 with the most intensive fighting between 1855 and 1856 </a:t>
            </a:r>
            <a:endParaRPr lang="en-US" sz="2400" dirty="0">
              <a:solidFill>
                <a:schemeClr val="tx1">
                  <a:lumMod val="75000"/>
                  <a:lumOff val="25000"/>
                </a:schemeClr>
              </a:solidFill>
              <a:ea typeface="Helvetica Neue Light" panose="02000403000000020004" pitchFamily="2" charset="0"/>
            </a:endParaRPr>
          </a:p>
          <a:p>
            <a:pPr marL="274320" indent="-274320" algn="l">
              <a:lnSpc>
                <a:spcPct val="110000"/>
              </a:lnSpc>
              <a:spcAft>
                <a:spcPts val="1000"/>
              </a:spcAft>
              <a:buFont typeface="Arial" panose="020B0604020202020204" pitchFamily="34" charset="0"/>
              <a:buChar char="•"/>
            </a:pPr>
            <a:r>
              <a:rPr lang="en-US" sz="2400" dirty="0">
                <a:solidFill>
                  <a:schemeClr val="tx1">
                    <a:lumMod val="75000"/>
                    <a:lumOff val="25000"/>
                  </a:schemeClr>
                </a:solidFill>
                <a:latin typeface="Helvetica Neue Light"/>
                <a:ea typeface="Helvetica Neue Light" panose="02000403000000020004" pitchFamily="2" charset="0"/>
              </a:rPr>
              <a:t>The Rogue River Wars were one of the most violent and destructive "Indian wars" in U.S. history  </a:t>
            </a:r>
            <a:endParaRPr lang="en-US" sz="2400" dirty="0">
              <a:solidFill>
                <a:schemeClr val="tx1">
                  <a:lumMod val="75000"/>
                  <a:lumOff val="25000"/>
                </a:schemeClr>
              </a:solidFill>
            </a:endParaRPr>
          </a:p>
          <a:p>
            <a:pPr marL="274320" indent="-274320" algn="l">
              <a:lnSpc>
                <a:spcPct val="110000"/>
              </a:lnSpc>
              <a:spcAft>
                <a:spcPts val="1000"/>
              </a:spcAft>
              <a:buFont typeface="Arial" panose="020B0604020202020204" pitchFamily="34" charset="0"/>
              <a:buChar char="•"/>
            </a:pPr>
            <a:r>
              <a:rPr lang="en-US" sz="2400" dirty="0">
                <a:solidFill>
                  <a:schemeClr val="tx1">
                    <a:lumMod val="75000"/>
                    <a:lumOff val="25000"/>
                  </a:schemeClr>
                </a:solidFill>
                <a:latin typeface="Helvetica Neue Light"/>
                <a:ea typeface="Helvetica Neue Light" panose="02000403000000020004" pitchFamily="2" charset="0"/>
              </a:rPr>
              <a:t>More than 600 people died in the conflict, making it the largest war in the Pacific Northwest</a:t>
            </a:r>
          </a:p>
          <a:p>
            <a:pPr marL="274320" indent="-274320" algn="l">
              <a:lnSpc>
                <a:spcPct val="110000"/>
              </a:lnSpc>
              <a:spcAft>
                <a:spcPts val="1000"/>
              </a:spcAft>
              <a:buFont typeface="Arial" panose="020B0604020202020204" pitchFamily="34" charset="0"/>
              <a:buChar char="•"/>
            </a:pPr>
            <a:r>
              <a:rPr lang="en-US" sz="2400" dirty="0">
                <a:solidFill>
                  <a:schemeClr val="tx1">
                    <a:lumMod val="75000"/>
                    <a:lumOff val="25000"/>
                  </a:schemeClr>
                </a:solidFill>
                <a:latin typeface="Helvetica Neue Light"/>
                <a:ea typeface="Helvetica Neue Light" panose="02000403000000020004" pitchFamily="2" charset="0"/>
              </a:rPr>
              <a:t>When the fighting started only 2,000 or so settlers were living in Southern Oregon—182 of them died during the war</a:t>
            </a:r>
            <a:endParaRPr lang="en-US" sz="2400" dirty="0">
              <a:solidFill>
                <a:schemeClr val="tx1">
                  <a:lumMod val="75000"/>
                  <a:lumOff val="25000"/>
                </a:schemeClr>
              </a:solidFill>
            </a:endParaRPr>
          </a:p>
          <a:p>
            <a:pPr marL="274320" indent="-274320" algn="l">
              <a:lnSpc>
                <a:spcPct val="110000"/>
              </a:lnSpc>
              <a:spcAft>
                <a:spcPts val="1000"/>
              </a:spcAft>
              <a:buFont typeface="Arial" panose="020B0604020202020204" pitchFamily="34" charset="0"/>
              <a:buChar char="•"/>
            </a:pPr>
            <a:r>
              <a:rPr lang="en-US" sz="2400" dirty="0">
                <a:solidFill>
                  <a:srgbClr val="2C6754"/>
                </a:solidFill>
                <a:latin typeface="Helvetica Neue Medium"/>
                <a:ea typeface="Helvetica Neue Light" panose="02000403000000020004" pitchFamily="2" charset="0"/>
              </a:rPr>
              <a:t>Native people suffered many more causalities, including many that were never officially counted</a:t>
            </a:r>
            <a:endParaRPr lang="en-US" sz="2400" dirty="0">
              <a:solidFill>
                <a:srgbClr val="2C6754"/>
              </a:solidFill>
              <a:latin typeface="Helvetica Neue Light"/>
              <a:ea typeface="Helvetica Neue Light" panose="02000403000000020004" pitchFamily="2" charset="0"/>
            </a:endParaRPr>
          </a:p>
        </p:txBody>
      </p:sp>
    </p:spTree>
    <p:extLst>
      <p:ext uri="{BB962C8B-B14F-4D97-AF65-F5344CB8AC3E}">
        <p14:creationId xmlns:p14="http://schemas.microsoft.com/office/powerpoint/2010/main" val="1101629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299"/>
            <a:ext cx="10197354" cy="647815"/>
          </a:xfrm>
        </p:spPr>
        <p:txBody>
          <a:bodyPr lIns="0" tIns="0" rIns="0" bIns="0" anchor="t" anchorCtr="0">
            <a:noAutofit/>
          </a:bodyPr>
          <a:lstStyle/>
          <a:p>
            <a:r>
              <a:rPr lang="en-US" dirty="0">
                <a:latin typeface="Helvetica Neue Medium"/>
              </a:rPr>
              <a:t>Failure of the Table Rock Treaty</a:t>
            </a:r>
            <a:endParaRPr lang="en-US" sz="4400" dirty="0"/>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990600" y="1638300"/>
            <a:ext cx="10210799" cy="3790628"/>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123825" indent="-123825" algn="l">
              <a:lnSpc>
                <a:spcPct val="120000"/>
              </a:lnSpc>
              <a:spcAft>
                <a:spcPts val="1400"/>
              </a:spcAft>
            </a:pPr>
            <a:r>
              <a:rPr lang="en-US" sz="2800" i="1" dirty="0">
                <a:solidFill>
                  <a:schemeClr val="tx1">
                    <a:lumMod val="75000"/>
                    <a:lumOff val="25000"/>
                  </a:schemeClr>
                </a:solidFill>
                <a:latin typeface="Helvetica Neue Light"/>
                <a:ea typeface="Helvetica Neue Light" panose="02000403000000020004" pitchFamily="2" charset="0"/>
              </a:rPr>
              <a:t>“The promises of peace in the Table Rock Treaty seemed to make little difference. If anything, the treaty stirred up many of the non-Indians because, to them, it set aside too much land that [in their view] should be available for mining and homesteading” </a:t>
            </a:r>
            <a:r>
              <a:rPr lang="en-US" sz="2800" dirty="0">
                <a:solidFill>
                  <a:schemeClr val="tx1">
                    <a:lumMod val="75000"/>
                    <a:lumOff val="25000"/>
                  </a:schemeClr>
                </a:solidFill>
                <a:latin typeface="Helvetica Neue Light"/>
                <a:ea typeface="Helvetica Neue Light" panose="02000403000000020004" pitchFamily="2" charset="0"/>
              </a:rPr>
              <a:t>(Wilkinson, 2010, p. 115). </a:t>
            </a:r>
            <a:endParaRPr lang="en-US" sz="2800" dirty="0">
              <a:solidFill>
                <a:schemeClr val="tx1">
                  <a:lumMod val="75000"/>
                  <a:lumOff val="25000"/>
                </a:schemeClr>
              </a:solidFill>
            </a:endParaRPr>
          </a:p>
        </p:txBody>
      </p:sp>
    </p:spTree>
    <p:extLst>
      <p:ext uri="{BB962C8B-B14F-4D97-AF65-F5344CB8AC3E}">
        <p14:creationId xmlns:p14="http://schemas.microsoft.com/office/powerpoint/2010/main" val="3340403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299"/>
            <a:ext cx="7377954" cy="1083243"/>
          </a:xfrm>
        </p:spPr>
        <p:txBody>
          <a:bodyPr lIns="0" tIns="0" rIns="0" bIns="0" anchor="t" anchorCtr="0">
            <a:noAutofit/>
          </a:bodyPr>
          <a:lstStyle/>
          <a:p>
            <a:r>
              <a:rPr lang="en-US" dirty="0">
                <a:latin typeface="Helvetica Neue Medium"/>
              </a:rPr>
              <a:t>Violence Escalates </a:t>
            </a:r>
            <a:endParaRPr lang="en-US" sz="4400" dirty="0">
              <a:latin typeface="Helvetica Neue Medium"/>
            </a:endParaRPr>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1004046" y="1638299"/>
            <a:ext cx="10197353" cy="3973607"/>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274320" indent="-274320" algn="l">
              <a:lnSpc>
                <a:spcPct val="120000"/>
              </a:lnSpc>
              <a:spcAft>
                <a:spcPts val="1000"/>
              </a:spcAft>
              <a:buFont typeface="Arial" panose="020B0604020202020204" pitchFamily="34" charset="0"/>
              <a:buChar char="•"/>
            </a:pPr>
            <a:r>
              <a:rPr lang="en-US" sz="2400" dirty="0">
                <a:solidFill>
                  <a:schemeClr val="tx1">
                    <a:lumMod val="75000"/>
                    <a:lumOff val="25000"/>
                  </a:schemeClr>
                </a:solidFill>
                <a:latin typeface="Helvetica Neue Light"/>
                <a:ea typeface="Helvetica Neue Light" panose="02000403000000020004" pitchFamily="2" charset="0"/>
              </a:rPr>
              <a:t>Despite the presence of the regular military charged with honoring the treaty, Tyee John and other Native people in the region found that they could not trust settlers, who harassed and attacked them without reason or with flimsy excuses.</a:t>
            </a:r>
            <a:endParaRPr lang="en-US" dirty="0">
              <a:solidFill>
                <a:schemeClr val="tx1">
                  <a:lumMod val="75000"/>
                  <a:lumOff val="25000"/>
                </a:schemeClr>
              </a:solidFill>
              <a:ea typeface="Helvetica Neue Light" panose="02000403000000020004" pitchFamily="2" charset="0"/>
            </a:endParaRPr>
          </a:p>
          <a:p>
            <a:pPr marL="274320" indent="-274320" algn="l">
              <a:lnSpc>
                <a:spcPct val="120000"/>
              </a:lnSpc>
              <a:spcAft>
                <a:spcPts val="1000"/>
              </a:spcAft>
              <a:buFont typeface="Arial" panose="020B0604020202020204" pitchFamily="34" charset="0"/>
              <a:buChar char="•"/>
            </a:pPr>
            <a:r>
              <a:rPr lang="en-US" sz="2400" dirty="0">
                <a:solidFill>
                  <a:schemeClr val="tx1">
                    <a:lumMod val="75000"/>
                    <a:lumOff val="25000"/>
                  </a:schemeClr>
                </a:solidFill>
                <a:latin typeface="Helvetica Neue Light"/>
                <a:ea typeface="Helvetica Neue Light" panose="02000403000000020004" pitchFamily="2" charset="0"/>
              </a:rPr>
              <a:t>This occurred throughout the region. For example, settlers burned Chetco villages in 1854 to gain control of the ferry and massacred people from the village at </a:t>
            </a:r>
            <a:r>
              <a:rPr lang="en-US" sz="2400" dirty="0" err="1">
                <a:solidFill>
                  <a:schemeClr val="tx1">
                    <a:lumMod val="75000"/>
                    <a:lumOff val="25000"/>
                  </a:schemeClr>
                </a:solidFill>
                <a:latin typeface="Helvetica Neue Light"/>
                <a:ea typeface="Helvetica Neue Light" panose="02000403000000020004" pitchFamily="2" charset="0"/>
              </a:rPr>
              <a:t>Nasomah</a:t>
            </a:r>
            <a:r>
              <a:rPr lang="en-US" sz="2400" dirty="0">
                <a:solidFill>
                  <a:schemeClr val="tx1">
                    <a:lumMod val="75000"/>
                    <a:lumOff val="25000"/>
                  </a:schemeClr>
                </a:solidFill>
                <a:latin typeface="Helvetica Neue Light"/>
                <a:ea typeface="Helvetica Neue Light" panose="02000403000000020004" pitchFamily="2" charset="0"/>
              </a:rPr>
              <a:t>, near present day Bandon.</a:t>
            </a:r>
          </a:p>
          <a:p>
            <a:pPr marL="274320" indent="-274320" algn="l">
              <a:lnSpc>
                <a:spcPct val="120000"/>
              </a:lnSpc>
              <a:spcAft>
                <a:spcPts val="1000"/>
              </a:spcAft>
              <a:buFont typeface="Arial" panose="020B0604020202020204" pitchFamily="34" charset="0"/>
              <a:buChar char="•"/>
            </a:pPr>
            <a:endPar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marL="274320" indent="-274320" algn="l">
              <a:lnSpc>
                <a:spcPct val="120000"/>
              </a:lnSpc>
              <a:spcAft>
                <a:spcPts val="1000"/>
              </a:spcAft>
              <a:buFont typeface="Arial" panose="020B0604020202020204" pitchFamily="34" charset="0"/>
              <a:buChar char="•"/>
            </a:pPr>
            <a:endPar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marL="274320" indent="-274320" algn="l">
              <a:lnSpc>
                <a:spcPct val="120000"/>
              </a:lnSpc>
              <a:spcAft>
                <a:spcPts val="1000"/>
              </a:spcAft>
              <a:buFont typeface="Arial" panose="020B0604020202020204" pitchFamily="34" charset="0"/>
              <a:buChar char="•"/>
            </a:pPr>
            <a:endPar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marL="274320" indent="-274320" algn="l">
              <a:lnSpc>
                <a:spcPct val="120000"/>
              </a:lnSpc>
              <a:spcAft>
                <a:spcPts val="1000"/>
              </a:spcAft>
              <a:buFont typeface="Arial" panose="020B0604020202020204" pitchFamily="34" charset="0"/>
              <a:buChar char="•"/>
            </a:pPr>
            <a:endPar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marL="274320" indent="-274320" algn="l">
              <a:lnSpc>
                <a:spcPct val="120000"/>
              </a:lnSpc>
              <a:spcAft>
                <a:spcPts val="1000"/>
              </a:spcAft>
              <a:buFont typeface="Arial" panose="020B0604020202020204" pitchFamily="34" charset="0"/>
              <a:buChar char="•"/>
            </a:pPr>
            <a:endPar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1587788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B69788-0D00-4782-94D0-007617938F51}"/>
              </a:ext>
            </a:extLst>
          </p:cNvPr>
          <p:cNvSpPr>
            <a:spLocks noGrp="1"/>
          </p:cNvSpPr>
          <p:nvPr>
            <p:ph idx="1"/>
          </p:nvPr>
        </p:nvSpPr>
        <p:spPr>
          <a:xfrm>
            <a:off x="1004046" y="1638300"/>
            <a:ext cx="10197354" cy="4538663"/>
          </a:xfrm>
        </p:spPr>
        <p:txBody>
          <a:bodyPr vert="horz" lIns="0" tIns="0" rIns="0" bIns="0" rtlCol="0" anchor="t">
            <a:noAutofit/>
          </a:bodyPr>
          <a:lstStyle/>
          <a:p>
            <a:pPr marL="274320" indent="-274320">
              <a:lnSpc>
                <a:spcPct val="120000"/>
              </a:lnSpc>
            </a:pPr>
            <a:r>
              <a:rPr lang="en-US" sz="2400" dirty="0">
                <a:latin typeface="Helvetica Neue Light"/>
              </a:rPr>
              <a:t>October 1855, Lupton Massacre: A volunteer group of settlers and miners massacres more than 50 (and possibly as many as 100) men, women, and children on Little Butte Creek with little cause.</a:t>
            </a:r>
            <a:endParaRPr lang="en-US" sz="2400" dirty="0"/>
          </a:p>
          <a:p>
            <a:pPr marL="274320" indent="-274320">
              <a:lnSpc>
                <a:spcPct val="120000"/>
              </a:lnSpc>
            </a:pPr>
            <a:r>
              <a:rPr lang="en-US" sz="2400" dirty="0">
                <a:latin typeface="Helvetica Neue Light"/>
              </a:rPr>
              <a:t>Tyee John, Tyee </a:t>
            </a:r>
            <a:r>
              <a:rPr lang="en-US" sz="2400" dirty="0" err="1">
                <a:latin typeface="Helvetica Neue Light"/>
              </a:rPr>
              <a:t>Lympy</a:t>
            </a:r>
            <a:r>
              <a:rPr lang="en-US" sz="2400" dirty="0">
                <a:latin typeface="Helvetica Neue Light"/>
              </a:rPr>
              <a:t>, and Tyee George respond by attacking homesteads and settlements throughout the Rogue Valley.</a:t>
            </a:r>
          </a:p>
          <a:p>
            <a:pPr marL="274320" indent="-274320">
              <a:lnSpc>
                <a:spcPct val="120000"/>
              </a:lnSpc>
            </a:pPr>
            <a:r>
              <a:rPr lang="en-US" sz="2400" dirty="0">
                <a:latin typeface="Helvetica Neue Light"/>
              </a:rPr>
              <a:t>Full-scale warfare breaks out.</a:t>
            </a:r>
          </a:p>
        </p:txBody>
      </p:sp>
      <p:sp>
        <p:nvSpPr>
          <p:cNvPr id="3" name="Title 2">
            <a:extLst>
              <a:ext uri="{FF2B5EF4-FFF2-40B4-BE49-F238E27FC236}">
                <a16:creationId xmlns:a16="http://schemas.microsoft.com/office/drawing/2014/main" id="{457EE981-2326-421B-A02F-5BFB37B829C0}"/>
              </a:ext>
            </a:extLst>
          </p:cNvPr>
          <p:cNvSpPr>
            <a:spLocks noGrp="1"/>
          </p:cNvSpPr>
          <p:nvPr>
            <p:ph type="ctrTitle"/>
          </p:nvPr>
        </p:nvSpPr>
        <p:spPr/>
        <p:txBody>
          <a:bodyPr/>
          <a:lstStyle/>
          <a:p>
            <a:r>
              <a:rPr lang="en-US" dirty="0">
                <a:latin typeface="Helvetica Neue Medium"/>
              </a:rPr>
              <a:t>Violence Explodes</a:t>
            </a:r>
            <a:endParaRPr lang="en-US" dirty="0"/>
          </a:p>
        </p:txBody>
      </p:sp>
    </p:spTree>
    <p:extLst>
      <p:ext uri="{BB962C8B-B14F-4D97-AF65-F5344CB8AC3E}">
        <p14:creationId xmlns:p14="http://schemas.microsoft.com/office/powerpoint/2010/main" val="775831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BCEC25-89FC-4A82-AB91-5D4201FCEF31}"/>
              </a:ext>
            </a:extLst>
          </p:cNvPr>
          <p:cNvSpPr>
            <a:spLocks noGrp="1"/>
          </p:cNvSpPr>
          <p:nvPr>
            <p:ph idx="1"/>
          </p:nvPr>
        </p:nvSpPr>
        <p:spPr>
          <a:xfrm>
            <a:off x="1004046" y="1638300"/>
            <a:ext cx="9861176" cy="4538663"/>
          </a:xfrm>
        </p:spPr>
        <p:txBody>
          <a:bodyPr vert="horz" lIns="0" tIns="0" rIns="0" bIns="0" rtlCol="0" anchor="t">
            <a:noAutofit/>
          </a:bodyPr>
          <a:lstStyle/>
          <a:p>
            <a:pPr marL="274320" indent="-274320">
              <a:lnSpc>
                <a:spcPct val="120000"/>
              </a:lnSpc>
            </a:pPr>
            <a:r>
              <a:rPr lang="en-US" sz="2400" dirty="0">
                <a:latin typeface="Helvetica Neue Light"/>
              </a:rPr>
              <a:t>Settlers across the region call for outright extermination of all Native people living in Southwest Oregon and Northern California</a:t>
            </a:r>
          </a:p>
          <a:p>
            <a:pPr marL="274320" indent="-274320">
              <a:lnSpc>
                <a:spcPct val="120000"/>
              </a:lnSpc>
            </a:pPr>
            <a:r>
              <a:rPr lang="en-US" sz="2400" dirty="0">
                <a:latin typeface="Helvetica Neue Light"/>
              </a:rPr>
              <a:t>"These Indians must be whipped, aye, they must be </a:t>
            </a:r>
            <a:r>
              <a:rPr lang="en-US" sz="2400" i="1" dirty="0">
                <a:latin typeface="Helvetica Neue Light"/>
              </a:rPr>
              <a:t>exterminated, </a:t>
            </a:r>
            <a:r>
              <a:rPr lang="en-US" sz="2400" dirty="0">
                <a:latin typeface="Helvetica Neue Light"/>
              </a:rPr>
              <a:t>or there will be no peace or safety in any part or portion of the country [emphasis in original]."</a:t>
            </a:r>
            <a:endParaRPr lang="en-US" sz="2400" dirty="0"/>
          </a:p>
        </p:txBody>
      </p:sp>
      <p:sp>
        <p:nvSpPr>
          <p:cNvPr id="3" name="Title 2">
            <a:extLst>
              <a:ext uri="{FF2B5EF4-FFF2-40B4-BE49-F238E27FC236}">
                <a16:creationId xmlns:a16="http://schemas.microsoft.com/office/drawing/2014/main" id="{70BF833F-1EF5-4F22-82C3-9A04D434D3CD}"/>
              </a:ext>
            </a:extLst>
          </p:cNvPr>
          <p:cNvSpPr>
            <a:spLocks noGrp="1"/>
          </p:cNvSpPr>
          <p:nvPr>
            <p:ph type="ctrTitle"/>
          </p:nvPr>
        </p:nvSpPr>
        <p:spPr/>
        <p:txBody>
          <a:bodyPr/>
          <a:lstStyle/>
          <a:p>
            <a:r>
              <a:rPr lang="en-US" dirty="0">
                <a:latin typeface="Helvetica Neue Medium"/>
              </a:rPr>
              <a:t>Extermination!</a:t>
            </a:r>
            <a:endParaRPr lang="en-US" dirty="0"/>
          </a:p>
        </p:txBody>
      </p:sp>
      <p:sp>
        <p:nvSpPr>
          <p:cNvPr id="5" name="TextBox 4">
            <a:extLst>
              <a:ext uri="{FF2B5EF4-FFF2-40B4-BE49-F238E27FC236}">
                <a16:creationId xmlns:a16="http://schemas.microsoft.com/office/drawing/2014/main" id="{D0CF3DD4-064C-4D11-BD43-90F1B5ABB7D9}"/>
              </a:ext>
            </a:extLst>
          </p:cNvPr>
          <p:cNvSpPr txBox="1"/>
          <p:nvPr/>
        </p:nvSpPr>
        <p:spPr>
          <a:xfrm>
            <a:off x="1004046" y="5869623"/>
            <a:ext cx="10038227" cy="24622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600" i="1" dirty="0">
                <a:solidFill>
                  <a:schemeClr val="bg2">
                    <a:lumMod val="50000"/>
                  </a:schemeClr>
                </a:solidFill>
                <a:latin typeface="Helvetica Neue" panose="02000503000000020004" pitchFamily="2" charset="0"/>
                <a:ea typeface="Helvetica Neue" panose="02000503000000020004" pitchFamily="2" charset="0"/>
                <a:cs typeface="Helvetica Neue" panose="02000503000000020004" pitchFamily="2" charset="0"/>
              </a:rPr>
              <a:t>Oregonian-Extra (March 28, 1856)</a:t>
            </a:r>
            <a:r>
              <a:rPr lang="en-US" sz="1600" dirty="0">
                <a:solidFill>
                  <a:schemeClr val="bg2">
                    <a:lumMod val="50000"/>
                  </a:schemeClr>
                </a:solidFill>
                <a:latin typeface="Helvetica Neue" panose="02000503000000020004" pitchFamily="2" charset="0"/>
                <a:ea typeface="Helvetica Neue" panose="02000503000000020004" pitchFamily="2" charset="0"/>
                <a:cs typeface="Helvetica Neue" panose="02000503000000020004" pitchFamily="2" charset="0"/>
              </a:rPr>
              <a:t>. Cited in Whaley, 2010, p. 231.</a:t>
            </a:r>
            <a:endParaRPr lang="en-US" sz="1600" i="1" dirty="0">
              <a:solidFill>
                <a:schemeClr val="bg2">
                  <a:lumMod val="50000"/>
                </a:schemeClr>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412080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981634" y="484093"/>
            <a:ext cx="10197354" cy="1083243"/>
          </a:xfrm>
        </p:spPr>
        <p:txBody>
          <a:bodyPr lIns="0" tIns="0" rIns="0" bIns="0" anchor="t" anchorCtr="0">
            <a:noAutofit/>
          </a:bodyPr>
          <a:lstStyle/>
          <a:p>
            <a:r>
              <a:rPr lang="en-US" dirty="0">
                <a:latin typeface="Helvetica Neue Medium"/>
              </a:rPr>
              <a:t>Military vs. Volunteer Militia</a:t>
            </a:r>
            <a:endParaRPr lang="en-US" sz="4400" dirty="0">
              <a:latin typeface="Helvetica Neue Medium"/>
            </a:endParaRPr>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973668" y="1638301"/>
            <a:ext cx="9813153" cy="458826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274320" indent="-274320" algn="l">
              <a:lnSpc>
                <a:spcPct val="110000"/>
              </a:lnSpc>
              <a:spcAft>
                <a:spcPts val="1000"/>
              </a:spcAft>
              <a:buFont typeface="Arial" panose="020B0604020202020204" pitchFamily="34" charset="0"/>
              <a:buChar char="•"/>
            </a:pPr>
            <a:r>
              <a:rPr lang="en-US" sz="2400" dirty="0">
                <a:solidFill>
                  <a:schemeClr val="tx1">
                    <a:lumMod val="75000"/>
                    <a:lumOff val="25000"/>
                  </a:schemeClr>
                </a:solidFill>
                <a:latin typeface="Helvetica Neue Light"/>
                <a:ea typeface="Helvetica Neue Light" panose="02000403000000020004" pitchFamily="2" charset="0"/>
              </a:rPr>
              <a:t>There was tension between the regular military, bound by the “rules of war,” and the volunteer militia bent on extermination.</a:t>
            </a:r>
          </a:p>
          <a:p>
            <a:pPr marL="274320" indent="-274320" algn="l">
              <a:lnSpc>
                <a:spcPct val="110000"/>
              </a:lnSpc>
              <a:spcAft>
                <a:spcPts val="1000"/>
              </a:spcAft>
              <a:buFont typeface="Arial" panose="020B0604020202020204" pitchFamily="34" charset="0"/>
              <a:buChar char="•"/>
            </a:pPr>
            <a:r>
              <a:rPr lang="en-US" sz="2400" dirty="0">
                <a:solidFill>
                  <a:schemeClr val="tx1">
                    <a:lumMod val="75000"/>
                    <a:lumOff val="25000"/>
                  </a:schemeClr>
                </a:solidFill>
                <a:latin typeface="Helvetica Neue Light"/>
                <a:ea typeface="Helvetica Neue Light" panose="02000403000000020004" pitchFamily="2" charset="0"/>
              </a:rPr>
              <a:t> One commander described the local volunteers as “barbarous and savage” (Wilkinson, 2010, p.109), as volunteers adopted names like the "Exterminators" or "Squaw Hunters."</a:t>
            </a:r>
          </a:p>
          <a:p>
            <a:pPr marL="274320" indent="-274320" algn="l">
              <a:lnSpc>
                <a:spcPct val="110000"/>
              </a:lnSpc>
              <a:spcAft>
                <a:spcPts val="1000"/>
              </a:spcAft>
              <a:buFont typeface="Arial" panose="020B0604020202020204" pitchFamily="34" charset="0"/>
              <a:buChar char="•"/>
            </a:pPr>
            <a:r>
              <a:rPr lang="en-US" sz="2400" dirty="0">
                <a:solidFill>
                  <a:schemeClr val="tx1">
                    <a:lumMod val="75000"/>
                    <a:lumOff val="25000"/>
                  </a:schemeClr>
                </a:solidFill>
                <a:latin typeface="Helvetica Neue Light"/>
                <a:ea typeface="Helvetica Neue Light" panose="02000403000000020004" pitchFamily="2" charset="0"/>
              </a:rPr>
              <a:t>Army officers knew that the primary obligation of the military after the treaty was signed was to protect Indians from local hostility.</a:t>
            </a:r>
          </a:p>
          <a:p>
            <a:pPr marL="274320" indent="-274320" algn="l">
              <a:lnSpc>
                <a:spcPct val="110000"/>
              </a:lnSpc>
              <a:spcAft>
                <a:spcPts val="1000"/>
              </a:spcAft>
              <a:buFont typeface="Arial" panose="020B0604020202020204" pitchFamily="34" charset="0"/>
              <a:buChar char="•"/>
            </a:pPr>
            <a:r>
              <a:rPr lang="en-US" sz="2400" dirty="0">
                <a:solidFill>
                  <a:schemeClr val="tx1">
                    <a:lumMod val="75000"/>
                    <a:lumOff val="25000"/>
                  </a:schemeClr>
                </a:solidFill>
                <a:latin typeface="Helvetica Neue Light"/>
                <a:ea typeface="Helvetica Neue Light" panose="02000403000000020004" pitchFamily="2" charset="0"/>
              </a:rPr>
              <a:t>BUT the military was unwilling to use force against settlers to actually protect Native people and instead focused on defeating Native people as quickly as possible once the fighting started.</a:t>
            </a:r>
          </a:p>
        </p:txBody>
      </p:sp>
    </p:spTree>
    <p:extLst>
      <p:ext uri="{BB962C8B-B14F-4D97-AF65-F5344CB8AC3E}">
        <p14:creationId xmlns:p14="http://schemas.microsoft.com/office/powerpoint/2010/main" val="969659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E3596DD-156A-473E-9BB3-C6A29F7574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C46C4D6-C474-4E92-B52E-944C1118F7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3" name="Picture 3">
            <a:extLst>
              <a:ext uri="{FF2B5EF4-FFF2-40B4-BE49-F238E27FC236}">
                <a16:creationId xmlns:a16="http://schemas.microsoft.com/office/drawing/2014/main" id="{38AB0B1B-E14F-4C42-BDC1-31230F2BAD31}"/>
              </a:ext>
            </a:extLst>
          </p:cNvPr>
          <p:cNvPicPr>
            <a:picLocks noChangeAspect="1"/>
          </p:cNvPicPr>
          <p:nvPr/>
        </p:nvPicPr>
        <p:blipFill>
          <a:blip r:embed="rId3"/>
          <a:srcRect/>
          <a:stretch/>
        </p:blipFill>
        <p:spPr>
          <a:xfrm>
            <a:off x="6915002" y="510798"/>
            <a:ext cx="4286398" cy="5547102"/>
          </a:xfrm>
          <a:prstGeom prst="rect">
            <a:avLst/>
          </a:prstGeom>
          <a:solidFill>
            <a:schemeClr val="bg1"/>
          </a:solidFill>
          <a:ln>
            <a:solidFill>
              <a:srgbClr val="2C6754"/>
            </a:solidFill>
          </a:ln>
        </p:spPr>
      </p:pic>
      <p:sp>
        <p:nvSpPr>
          <p:cNvPr id="5" name="Title 4">
            <a:extLst>
              <a:ext uri="{FF2B5EF4-FFF2-40B4-BE49-F238E27FC236}">
                <a16:creationId xmlns:a16="http://schemas.microsoft.com/office/drawing/2014/main" id="{15DECC89-2975-EEC3-6E1A-3230E98402EC}"/>
              </a:ext>
            </a:extLst>
          </p:cNvPr>
          <p:cNvSpPr>
            <a:spLocks noGrp="1"/>
          </p:cNvSpPr>
          <p:nvPr>
            <p:ph type="ctrTitle"/>
          </p:nvPr>
        </p:nvSpPr>
        <p:spPr/>
        <p:txBody>
          <a:bodyPr/>
          <a:lstStyle/>
          <a:p>
            <a:r>
              <a:rPr lang="en-US" dirty="0"/>
              <a:t>Native Victories</a:t>
            </a:r>
          </a:p>
        </p:txBody>
      </p:sp>
      <p:sp>
        <p:nvSpPr>
          <p:cNvPr id="7" name="Content Placeholder 1">
            <a:extLst>
              <a:ext uri="{FF2B5EF4-FFF2-40B4-BE49-F238E27FC236}">
                <a16:creationId xmlns:a16="http://schemas.microsoft.com/office/drawing/2014/main" id="{679C8497-E5A0-766D-1505-7CC3533A4895}"/>
              </a:ext>
            </a:extLst>
          </p:cNvPr>
          <p:cNvSpPr txBox="1">
            <a:spLocks/>
          </p:cNvSpPr>
          <p:nvPr/>
        </p:nvSpPr>
        <p:spPr>
          <a:xfrm>
            <a:off x="1004164" y="1650573"/>
            <a:ext cx="5225053" cy="4538663"/>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400" dirty="0">
                <a:latin typeface="Helvetica Neue Light"/>
              </a:rPr>
              <a:t>Native people were outnumbered and </a:t>
            </a:r>
            <a:r>
              <a:rPr lang="en-US" sz="2400" dirty="0" err="1">
                <a:latin typeface="Helvetica Neue Light"/>
              </a:rPr>
              <a:t>outsupplied</a:t>
            </a:r>
            <a:r>
              <a:rPr lang="en-US" sz="2400" dirty="0">
                <a:latin typeface="Helvetica Neue Light"/>
              </a:rPr>
              <a:t> but won several important victories during the war including:</a:t>
            </a:r>
          </a:p>
          <a:p>
            <a:pPr marL="274320" indent="-274320">
              <a:lnSpc>
                <a:spcPct val="120000"/>
              </a:lnSpc>
            </a:pPr>
            <a:r>
              <a:rPr lang="en-US" sz="2400" dirty="0">
                <a:latin typeface="Helvetica Neue Light"/>
              </a:rPr>
              <a:t>The Battle of Hungry Hill </a:t>
            </a:r>
            <a:br>
              <a:rPr lang="en-US" sz="2400" dirty="0">
                <a:latin typeface="Helvetica Neue Light"/>
              </a:rPr>
            </a:br>
            <a:r>
              <a:rPr lang="en-US" sz="2400" dirty="0">
                <a:latin typeface="Helvetica Neue Light"/>
              </a:rPr>
              <a:t>(October 31, 1855)</a:t>
            </a:r>
          </a:p>
          <a:p>
            <a:pPr marL="274320" indent="-274320">
              <a:lnSpc>
                <a:spcPct val="120000"/>
              </a:lnSpc>
            </a:pPr>
            <a:r>
              <a:rPr lang="en-US" sz="2400" dirty="0">
                <a:latin typeface="Helvetica Neue Light"/>
              </a:rPr>
              <a:t>The sacking of Gold Beach </a:t>
            </a:r>
            <a:br>
              <a:rPr lang="en-US" sz="2400" dirty="0">
                <a:latin typeface="Helvetica Neue Light"/>
              </a:rPr>
            </a:br>
            <a:r>
              <a:rPr lang="en-US" sz="2400" dirty="0">
                <a:latin typeface="Helvetica Neue Light"/>
              </a:rPr>
              <a:t>(February 22, 1856)</a:t>
            </a:r>
          </a:p>
          <a:p>
            <a:pPr marL="274320" indent="-274320">
              <a:lnSpc>
                <a:spcPct val="120000"/>
              </a:lnSpc>
            </a:pPr>
            <a:endParaRPr lang="en-US" sz="2400" dirty="0">
              <a:latin typeface="Helvetica Neue Light"/>
            </a:endParaRPr>
          </a:p>
          <a:p>
            <a:pPr marL="274320" indent="-274320">
              <a:lnSpc>
                <a:spcPct val="120000"/>
              </a:lnSpc>
            </a:pPr>
            <a:endParaRPr lang="en-US" sz="2400" dirty="0">
              <a:latin typeface="Helvetica Neue Light"/>
            </a:endParaRPr>
          </a:p>
          <a:p>
            <a:pPr marL="274320" indent="-274320">
              <a:lnSpc>
                <a:spcPct val="120000"/>
              </a:lnSpc>
            </a:pPr>
            <a:endParaRPr lang="en-US" sz="2400" dirty="0">
              <a:latin typeface="Helvetica Neue Light"/>
            </a:endParaRPr>
          </a:p>
          <a:p>
            <a:pPr marL="274320" indent="-274320">
              <a:lnSpc>
                <a:spcPct val="120000"/>
              </a:lnSpc>
            </a:pPr>
            <a:endParaRPr lang="en-US" sz="2400" dirty="0">
              <a:latin typeface="Helvetica Neue Light"/>
            </a:endParaRPr>
          </a:p>
          <a:p>
            <a:pPr marL="274320" indent="-274320">
              <a:lnSpc>
                <a:spcPct val="120000"/>
              </a:lnSpc>
            </a:pPr>
            <a:endParaRPr lang="en-US" sz="2400" dirty="0">
              <a:latin typeface="Helvetica Neue Light"/>
            </a:endParaRPr>
          </a:p>
        </p:txBody>
      </p:sp>
    </p:spTree>
    <p:extLst>
      <p:ext uri="{BB962C8B-B14F-4D97-AF65-F5344CB8AC3E}">
        <p14:creationId xmlns:p14="http://schemas.microsoft.com/office/powerpoint/2010/main" val="4191712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99AECD-9FD2-4BDE-ABE3-957100CECCC5}"/>
              </a:ext>
            </a:extLst>
          </p:cNvPr>
          <p:cNvSpPr>
            <a:spLocks noGrp="1"/>
          </p:cNvSpPr>
          <p:nvPr>
            <p:ph idx="1"/>
          </p:nvPr>
        </p:nvSpPr>
        <p:spPr>
          <a:xfrm>
            <a:off x="1004045" y="1638300"/>
            <a:ext cx="10418205" cy="4538663"/>
          </a:xfrm>
        </p:spPr>
        <p:txBody>
          <a:bodyPr vert="horz" lIns="0" tIns="0" rIns="0" bIns="0" rtlCol="0" anchor="t">
            <a:noAutofit/>
          </a:bodyPr>
          <a:lstStyle/>
          <a:p>
            <a:pPr marL="274320" indent="-274320">
              <a:lnSpc>
                <a:spcPct val="120000"/>
              </a:lnSpc>
            </a:pPr>
            <a:r>
              <a:rPr lang="en-US" sz="2400" dirty="0">
                <a:latin typeface="Helvetica Neue Light"/>
              </a:rPr>
              <a:t>Ultimately, superior numbers and supplies gave the U.S. Army an advantage </a:t>
            </a:r>
          </a:p>
          <a:p>
            <a:pPr marL="274320" indent="-274320">
              <a:lnSpc>
                <a:spcPct val="120000"/>
              </a:lnSpc>
            </a:pPr>
            <a:r>
              <a:rPr lang="en-US" sz="2400" dirty="0">
                <a:latin typeface="Helvetica Neue Light"/>
              </a:rPr>
              <a:t>Different Tribes and bands surrendered at different times</a:t>
            </a:r>
          </a:p>
          <a:p>
            <a:pPr marL="274320" indent="-274320">
              <a:lnSpc>
                <a:spcPct val="120000"/>
              </a:lnSpc>
            </a:pPr>
            <a:r>
              <a:rPr lang="en-US" sz="2400" dirty="0">
                <a:latin typeface="Helvetica Neue Light"/>
              </a:rPr>
              <a:t>Many bands surrendered at the Oak Flats Council (May 20, 1856)</a:t>
            </a:r>
            <a:endParaRPr lang="en-US" sz="2400" dirty="0"/>
          </a:p>
          <a:p>
            <a:pPr marL="274320" indent="-274320">
              <a:lnSpc>
                <a:spcPct val="120000"/>
              </a:lnSpc>
            </a:pPr>
            <a:r>
              <a:rPr lang="en-US" sz="2400" dirty="0">
                <a:latin typeface="Helvetica Neue Light"/>
              </a:rPr>
              <a:t>Native forces nearly defeated the U.S. Army at the Battle of Big Bend (May 27, 1856) before reinforcements arrived</a:t>
            </a:r>
          </a:p>
          <a:p>
            <a:pPr marL="274320" indent="-274320">
              <a:lnSpc>
                <a:spcPct val="120000"/>
              </a:lnSpc>
            </a:pPr>
            <a:r>
              <a:rPr lang="en-US" sz="2400" dirty="0">
                <a:latin typeface="Helvetica Neue Light"/>
              </a:rPr>
              <a:t>Tyee John's people were the last to surrender on July 2, 1856</a:t>
            </a:r>
            <a:endParaRPr lang="en-US" sz="2400" dirty="0"/>
          </a:p>
        </p:txBody>
      </p:sp>
      <p:sp>
        <p:nvSpPr>
          <p:cNvPr id="3" name="Title 2">
            <a:extLst>
              <a:ext uri="{FF2B5EF4-FFF2-40B4-BE49-F238E27FC236}">
                <a16:creationId xmlns:a16="http://schemas.microsoft.com/office/drawing/2014/main" id="{F45ED0CF-6970-43BB-8465-D63ABBC1FF18}"/>
              </a:ext>
            </a:extLst>
          </p:cNvPr>
          <p:cNvSpPr>
            <a:spLocks noGrp="1"/>
          </p:cNvSpPr>
          <p:nvPr>
            <p:ph type="ctrTitle"/>
          </p:nvPr>
        </p:nvSpPr>
        <p:spPr/>
        <p:txBody>
          <a:bodyPr/>
          <a:lstStyle/>
          <a:p>
            <a:r>
              <a:rPr lang="en-US" dirty="0">
                <a:latin typeface="Helvetica Neue Medium"/>
              </a:rPr>
              <a:t>War Ends</a:t>
            </a:r>
            <a:endParaRPr lang="en-US" dirty="0"/>
          </a:p>
        </p:txBody>
      </p:sp>
    </p:spTree>
    <p:extLst>
      <p:ext uri="{BB962C8B-B14F-4D97-AF65-F5344CB8AC3E}">
        <p14:creationId xmlns:p14="http://schemas.microsoft.com/office/powerpoint/2010/main" val="26917438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213FB5CF2E8043A261DA18C1F46D81" ma:contentTypeVersion="16" ma:contentTypeDescription="Create a new document." ma:contentTypeScope="" ma:versionID="6ac38a0170be9701cbdd1f83b81cd783">
  <xsd:schema xmlns:xsd="http://www.w3.org/2001/XMLSchema" xmlns:xs="http://www.w3.org/2001/XMLSchema" xmlns:p="http://schemas.microsoft.com/office/2006/metadata/properties" xmlns:ns2="ecda571c-f727-47a5-9aab-64bd2d52803f" xmlns:ns3="be7757ee-27b1-49d9-ad78-c19e224bf417" targetNamespace="http://schemas.microsoft.com/office/2006/metadata/properties" ma:root="true" ma:fieldsID="14f2121a7f1ef915d7974c814ec76c20" ns2:_="" ns3:_="">
    <xsd:import namespace="ecda571c-f727-47a5-9aab-64bd2d52803f"/>
    <xsd:import namespace="be7757ee-27b1-49d9-ad78-c19e224bf41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da571c-f727-47a5-9aab-64bd2d5280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b06aa88-5ac0-4838-8ce1-dd283b5d648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e7757ee-27b1-49d9-ad78-c19e224bf41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a002e2f-9621-4d29-bf5e-01e5fd23d324}" ma:internalName="TaxCatchAll" ma:showField="CatchAllData" ma:web="be7757ee-27b1-49d9-ad78-c19e224bf4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cda571c-f727-47a5-9aab-64bd2d52803f">
      <Terms xmlns="http://schemas.microsoft.com/office/infopath/2007/PartnerControls"/>
    </lcf76f155ced4ddcb4097134ff3c332f>
    <TaxCatchAll xmlns="be7757ee-27b1-49d9-ad78-c19e224bf41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953457-3F19-4E64-AC88-BAF55B7519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da571c-f727-47a5-9aab-64bd2d52803f"/>
    <ds:schemaRef ds:uri="be7757ee-27b1-49d9-ad78-c19e224bf4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89687EB-C728-4070-8DC0-6F3818135FB6}">
  <ds:schemaRefs>
    <ds:schemaRef ds:uri="http://schemas.microsoft.com/office/2006/metadata/properties"/>
    <ds:schemaRef ds:uri="http://schemas.microsoft.com/office/infopath/2007/PartnerControls"/>
    <ds:schemaRef ds:uri="ecda571c-f727-47a5-9aab-64bd2d52803f"/>
    <ds:schemaRef ds:uri="be7757ee-27b1-49d9-ad78-c19e224bf417"/>
  </ds:schemaRefs>
</ds:datastoreItem>
</file>

<file path=customXml/itemProps3.xml><?xml version="1.0" encoding="utf-8"?>
<ds:datastoreItem xmlns:ds="http://schemas.openxmlformats.org/officeDocument/2006/customXml" ds:itemID="{BF97EE87-0C87-4310-9F2D-4E496BA016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5411</TotalTime>
  <Words>3583</Words>
  <Application>Microsoft Office PowerPoint</Application>
  <PresentationFormat>Widescreen</PresentationFormat>
  <Paragraphs>179</Paragraphs>
  <Slides>17</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Arial,Sans-Serif</vt:lpstr>
      <vt:lpstr>Calibri</vt:lpstr>
      <vt:lpstr>Helvetica Neue</vt:lpstr>
      <vt:lpstr>Helvetica Neue Light</vt:lpstr>
      <vt:lpstr>Helvetica Neue Medium</vt:lpstr>
      <vt:lpstr>Palatino Linotype</vt:lpstr>
      <vt:lpstr>Office Theme</vt:lpstr>
      <vt:lpstr>LESSON 2 | WAR AND REMOVAL  The Rogue River Wars  1851-1856</vt:lpstr>
      <vt:lpstr>Overview</vt:lpstr>
      <vt:lpstr>Failure of the Table Rock Treaty</vt:lpstr>
      <vt:lpstr>Violence Escalates </vt:lpstr>
      <vt:lpstr>Violence Explodes</vt:lpstr>
      <vt:lpstr>Extermination!</vt:lpstr>
      <vt:lpstr>Military vs. Volunteer Militia</vt:lpstr>
      <vt:lpstr>Native Victories</vt:lpstr>
      <vt:lpstr>War Ends</vt:lpstr>
      <vt:lpstr>Scope of the War</vt:lpstr>
      <vt:lpstr>Reparations … for Settlers</vt:lpstr>
      <vt:lpstr>Timeline Activity Continued</vt:lpstr>
      <vt:lpstr>Timeline Questions</vt:lpstr>
      <vt:lpstr>Wrap-Up Discussion</vt:lpstr>
      <vt:lpstr>Different Ending</vt:lpstr>
      <vt:lpstr>Battle of Hungry Hill</vt:lpstr>
      <vt:lpstr>What Would They Say?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Cow Creek  Umpqua Tribe</dc:title>
  <dc:creator>Valerie Brodnikova</dc:creator>
  <cp:lastModifiedBy>Nick Viles</cp:lastModifiedBy>
  <cp:revision>707</cp:revision>
  <dcterms:created xsi:type="dcterms:W3CDTF">2019-04-26T16:05:13Z</dcterms:created>
  <dcterms:modified xsi:type="dcterms:W3CDTF">2022-08-08T22:12:55Z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0x010100C9213FB5CF2E8043A261DA18C1F46D81</vt:lpwstr>
  </property>
  <property fmtid="{D5CDD505-2E9C-101B-9397-08002B2CF9AE}" pid="3" name="MediaServiceImageTags">
    <vt:lpwstr/>
  </property>
</Properties>
</file>