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23_C19D4AE5.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316" r:id="rId6"/>
    <p:sldId id="289" r:id="rId7"/>
    <p:sldId id="286" r:id="rId8"/>
    <p:sldId id="291" r:id="rId9"/>
    <p:sldId id="287" r:id="rId10"/>
    <p:sldId id="284" r:id="rId11"/>
    <p:sldId id="31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944" userDrawn="1">
          <p15:clr>
            <a:srgbClr val="A4A3A4"/>
          </p15:clr>
        </p15:guide>
        <p15:guide id="5" orient="horz" pos="312" userDrawn="1">
          <p15:clr>
            <a:srgbClr val="A4A3A4"/>
          </p15:clr>
        </p15:guide>
        <p15:guide id="6" orient="horz" pos="1032" userDrawn="1">
          <p15:clr>
            <a:srgbClr val="A4A3A4"/>
          </p15:clr>
        </p15:guide>
        <p15:guide id="7" orient="horz" pos="38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1A9E9D-B1BE-40B4-6B6A-9060782AC2B0}" name="Nick Viles" initials="NV" userId="S::nickv@ctsi.nsn.us::917d333d-4359-443a-97bf-69681caf71f1" providerId="AD"/>
  <p188:author id="{AE89BABC-DE9B-FE2C-E2CE-D587BF4B8459}" name="Rachael Radick" initials="RR" userId="Rachael Radick" providerId="None"/>
  <p188:author id="{956014F2-80CC-75A7-E8E7-5EFCFF6E677E}" name="Alyssa Vitale" initials="AV" userId="Alyssa Vital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754"/>
    <a:srgbClr val="1B73B9"/>
    <a:srgbClr val="63A49F"/>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2F785-5382-9E82-D06D-F90EE610E835}" v="160" dt="2022-07-21T18:12:53.530"/>
    <p1510:client id="{13E7C422-5D87-4F9B-A748-30EE296B7456}" v="633" dt="2022-07-27T22:00:15.086"/>
    <p1510:client id="{1AD09B7A-2B74-AFF7-A3AA-C2C49A5214D2}" v="6" dt="2022-05-06T19:56:38.385"/>
    <p1510:client id="{7B198C6F-255D-7BEB-6D12-7B0C48B1F350}" v="1" dt="2022-06-17T19:56:14.671"/>
    <p1510:client id="{8ACED064-B751-0D06-4743-7B3FA0A84B5E}" v="36" dt="2022-08-18T16:59:19.904"/>
    <p1510:client id="{F5E450EB-7849-44B4-8323-946B2F497E02}" v="1" dt="2022-08-05T17:55:26.8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624"/>
        <p:guide pos="7056"/>
        <p:guide orient="horz" pos="1944"/>
        <p:guide orient="horz" pos="312"/>
        <p:guide orient="horz" pos="1032"/>
        <p:guide orient="horz" pos="3816"/>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Viles" userId="S::nickv@ctsi.nsn.us::917d333d-4359-443a-97bf-69681caf71f1" providerId="AD" clId="Web-{7B198C6F-255D-7BEB-6D12-7B0C48B1F350}"/>
    <pc:docChg chg="delSld">
      <pc:chgData name="Nick Viles" userId="S::nickv@ctsi.nsn.us::917d333d-4359-443a-97bf-69681caf71f1" providerId="AD" clId="Web-{7B198C6F-255D-7BEB-6D12-7B0C48B1F350}" dt="2022-06-17T19:56:14.671" v="0"/>
      <pc:docMkLst>
        <pc:docMk/>
      </pc:docMkLst>
      <pc:sldChg chg="del">
        <pc:chgData name="Nick Viles" userId="S::nickv@ctsi.nsn.us::917d333d-4359-443a-97bf-69681caf71f1" providerId="AD" clId="Web-{7B198C6F-255D-7BEB-6D12-7B0C48B1F350}" dt="2022-06-17T19:56:14.671" v="0"/>
        <pc:sldMkLst>
          <pc:docMk/>
          <pc:sldMk cId="2141596246" sldId="311"/>
        </pc:sldMkLst>
      </pc:sldChg>
    </pc:docChg>
  </pc:docChgLst>
  <pc:docChgLst>
    <pc:chgData name="Nick Viles" userId="S::nickv@ctsi.nsn.us::917d333d-4359-443a-97bf-69681caf71f1" providerId="AD" clId="Web-{0D22F785-5382-9E82-D06D-F90EE610E835}"/>
    <pc:docChg chg="modSld">
      <pc:chgData name="Nick Viles" userId="S::nickv@ctsi.nsn.us::917d333d-4359-443a-97bf-69681caf71f1" providerId="AD" clId="Web-{0D22F785-5382-9E82-D06D-F90EE610E835}" dt="2022-07-21T18:12:53.530" v="159" actId="20577"/>
      <pc:docMkLst>
        <pc:docMk/>
      </pc:docMkLst>
      <pc:sldChg chg="modSp">
        <pc:chgData name="Nick Viles" userId="S::nickv@ctsi.nsn.us::917d333d-4359-443a-97bf-69681caf71f1" providerId="AD" clId="Web-{0D22F785-5382-9E82-D06D-F90EE610E835}" dt="2022-07-21T18:12:53.530" v="159" actId="20577"/>
        <pc:sldMkLst>
          <pc:docMk/>
          <pc:sldMk cId="1587788741" sldId="297"/>
        </pc:sldMkLst>
        <pc:spChg chg="mod">
          <ac:chgData name="Nick Viles" userId="S::nickv@ctsi.nsn.us::917d333d-4359-443a-97bf-69681caf71f1" providerId="AD" clId="Web-{0D22F785-5382-9E82-D06D-F90EE610E835}" dt="2022-07-21T18:12:53.530" v="159" actId="20577"/>
          <ac:spMkLst>
            <pc:docMk/>
            <pc:sldMk cId="1587788741" sldId="297"/>
            <ac:spMk id="6" creationId="{B16C0B93-CAE8-2B4F-959B-916DC186B461}"/>
          </ac:spMkLst>
        </pc:spChg>
      </pc:sldChg>
      <pc:sldChg chg="modSp">
        <pc:chgData name="Nick Viles" userId="S::nickv@ctsi.nsn.us::917d333d-4359-443a-97bf-69681caf71f1" providerId="AD" clId="Web-{0D22F785-5382-9E82-D06D-F90EE610E835}" dt="2022-07-21T18:07:08.889" v="94" actId="20577"/>
        <pc:sldMkLst>
          <pc:docMk/>
          <pc:sldMk cId="2155415623" sldId="305"/>
        </pc:sldMkLst>
        <pc:spChg chg="mod">
          <ac:chgData name="Nick Viles" userId="S::nickv@ctsi.nsn.us::917d333d-4359-443a-97bf-69681caf71f1" providerId="AD" clId="Web-{0D22F785-5382-9E82-D06D-F90EE610E835}" dt="2022-07-21T18:07:08.889" v="94" actId="20577"/>
          <ac:spMkLst>
            <pc:docMk/>
            <pc:sldMk cId="2155415623" sldId="305"/>
            <ac:spMk id="2" creationId="{D9056DA7-0234-4A77-9230-9C963B1217BB}"/>
          </ac:spMkLst>
        </pc:spChg>
      </pc:sldChg>
    </pc:docChg>
  </pc:docChgLst>
  <pc:docChgLst>
    <pc:chgData name="Bracken Reed" userId="S::bracken.reed@ednw.org::7b3f7b2f-f476-4ceb-8f84-0edb7d0770c3" providerId="AD" clId="Web-{F5E450EB-7849-44B4-8323-946B2F497E02}"/>
    <pc:docChg chg="modSld">
      <pc:chgData name="Bracken Reed" userId="S::bracken.reed@ednw.org::7b3f7b2f-f476-4ceb-8f84-0edb7d0770c3" providerId="AD" clId="Web-{F5E450EB-7849-44B4-8323-946B2F497E02}" dt="2022-08-05T17:55:26.815" v="0" actId="20577"/>
      <pc:docMkLst>
        <pc:docMk/>
      </pc:docMkLst>
      <pc:sldChg chg="modSp">
        <pc:chgData name="Bracken Reed" userId="S::bracken.reed@ednw.org::7b3f7b2f-f476-4ceb-8f84-0edb7d0770c3" providerId="AD" clId="Web-{F5E450EB-7849-44B4-8323-946B2F497E02}" dt="2022-08-05T17:55:26.815" v="0" actId="20577"/>
        <pc:sldMkLst>
          <pc:docMk/>
          <pc:sldMk cId="2308718256" sldId="317"/>
        </pc:sldMkLst>
        <pc:spChg chg="mod">
          <ac:chgData name="Bracken Reed" userId="S::bracken.reed@ednw.org::7b3f7b2f-f476-4ceb-8f84-0edb7d0770c3" providerId="AD" clId="Web-{F5E450EB-7849-44B4-8323-946B2F497E02}" dt="2022-08-05T17:55:26.815" v="0" actId="20577"/>
          <ac:spMkLst>
            <pc:docMk/>
            <pc:sldMk cId="2308718256" sldId="317"/>
            <ac:spMk id="3" creationId="{40CAB6C0-EF9C-8FE3-1E63-5D45D7876572}"/>
          </ac:spMkLst>
        </pc:spChg>
      </pc:sldChg>
    </pc:docChg>
  </pc:docChgLst>
  <pc:docChgLst>
    <pc:chgData name="Nick Viles" userId="S::nickv@ctsi.nsn.us::917d333d-4359-443a-97bf-69681caf71f1" providerId="AD" clId="Web-{8ACED064-B751-0D06-4743-7B3FA0A84B5E}"/>
    <pc:docChg chg="modSld">
      <pc:chgData name="Nick Viles" userId="S::nickv@ctsi.nsn.us::917d333d-4359-443a-97bf-69681caf71f1" providerId="AD" clId="Web-{8ACED064-B751-0D06-4743-7B3FA0A84B5E}" dt="2022-08-18T16:59:19.607" v="62" actId="20577"/>
      <pc:docMkLst>
        <pc:docMk/>
      </pc:docMkLst>
      <pc:sldChg chg="modSp modNotes">
        <pc:chgData name="Nick Viles" userId="S::nickv@ctsi.nsn.us::917d333d-4359-443a-97bf-69681caf71f1" providerId="AD" clId="Web-{8ACED064-B751-0D06-4743-7B3FA0A84B5E}" dt="2022-08-18T16:59:19.607" v="62" actId="20577"/>
        <pc:sldMkLst>
          <pc:docMk/>
          <pc:sldMk cId="2308718256" sldId="317"/>
        </pc:sldMkLst>
        <pc:spChg chg="mod">
          <ac:chgData name="Nick Viles" userId="S::nickv@ctsi.nsn.us::917d333d-4359-443a-97bf-69681caf71f1" providerId="AD" clId="Web-{8ACED064-B751-0D06-4743-7B3FA0A84B5E}" dt="2022-08-18T16:59:19.607" v="62" actId="20577"/>
          <ac:spMkLst>
            <pc:docMk/>
            <pc:sldMk cId="2308718256" sldId="317"/>
            <ac:spMk id="3" creationId="{40CAB6C0-EF9C-8FE3-1E63-5D45D7876572}"/>
          </ac:spMkLst>
        </pc:spChg>
      </pc:sldChg>
    </pc:docChg>
  </pc:docChgLst>
  <pc:docChgLst>
    <pc:chgData name="Bracken Reed" userId="S::bracken.reed@ednw.org::7b3f7b2f-f476-4ceb-8f84-0edb7d0770c3" providerId="AD" clId="Web-{13E7C422-5D87-4F9B-A748-30EE296B7456}"/>
    <pc:docChg chg="modSld">
      <pc:chgData name="Bracken Reed" userId="S::bracken.reed@ednw.org::7b3f7b2f-f476-4ceb-8f84-0edb7d0770c3" providerId="AD" clId="Web-{13E7C422-5D87-4F9B-A748-30EE296B7456}" dt="2022-07-27T21:59:38.555" v="599"/>
      <pc:docMkLst>
        <pc:docMk/>
      </pc:docMkLst>
      <pc:sldChg chg="modSp">
        <pc:chgData name="Bracken Reed" userId="S::bracken.reed@ednw.org::7b3f7b2f-f476-4ceb-8f84-0edb7d0770c3" providerId="AD" clId="Web-{13E7C422-5D87-4F9B-A748-30EE296B7456}" dt="2022-07-27T21:33:27.180" v="87" actId="20577"/>
        <pc:sldMkLst>
          <pc:docMk/>
          <pc:sldMk cId="3340403650" sldId="280"/>
        </pc:sldMkLst>
        <pc:spChg chg="mod">
          <ac:chgData name="Bracken Reed" userId="S::bracken.reed@ednw.org::7b3f7b2f-f476-4ceb-8f84-0edb7d0770c3" providerId="AD" clId="Web-{13E7C422-5D87-4F9B-A748-30EE296B7456}" dt="2022-07-27T21:32:22.727" v="70" actId="14100"/>
          <ac:spMkLst>
            <pc:docMk/>
            <pc:sldMk cId="3340403650" sldId="280"/>
            <ac:spMk id="2" creationId="{924BF42B-A8A6-084F-B760-3D87678251D6}"/>
          </ac:spMkLst>
        </pc:spChg>
        <pc:spChg chg="mod">
          <ac:chgData name="Bracken Reed" userId="S::bracken.reed@ednw.org::7b3f7b2f-f476-4ceb-8f84-0edb7d0770c3" providerId="AD" clId="Web-{13E7C422-5D87-4F9B-A748-30EE296B7456}" dt="2022-07-27T21:33:27.180" v="87" actId="20577"/>
          <ac:spMkLst>
            <pc:docMk/>
            <pc:sldMk cId="3340403650" sldId="280"/>
            <ac:spMk id="6" creationId="{B16C0B93-CAE8-2B4F-959B-916DC186B461}"/>
          </ac:spMkLst>
        </pc:spChg>
      </pc:sldChg>
      <pc:sldChg chg="modSp">
        <pc:chgData name="Bracken Reed" userId="S::bracken.reed@ednw.org::7b3f7b2f-f476-4ceb-8f84-0edb7d0770c3" providerId="AD" clId="Web-{13E7C422-5D87-4F9B-A748-30EE296B7456}" dt="2022-07-27T21:32:14.102" v="66" actId="20577"/>
        <pc:sldMkLst>
          <pc:docMk/>
          <pc:sldMk cId="1101629903" sldId="281"/>
        </pc:sldMkLst>
        <pc:spChg chg="mod">
          <ac:chgData name="Bracken Reed" userId="S::bracken.reed@ednw.org::7b3f7b2f-f476-4ceb-8f84-0edb7d0770c3" providerId="AD" clId="Web-{13E7C422-5D87-4F9B-A748-30EE296B7456}" dt="2022-07-27T21:32:14.102" v="66" actId="20577"/>
          <ac:spMkLst>
            <pc:docMk/>
            <pc:sldMk cId="1101629903" sldId="281"/>
            <ac:spMk id="6" creationId="{B16C0B93-CAE8-2B4F-959B-916DC186B461}"/>
          </ac:spMkLst>
        </pc:spChg>
      </pc:sldChg>
      <pc:sldChg chg="modSp">
        <pc:chgData name="Bracken Reed" userId="S::bracken.reed@ednw.org::7b3f7b2f-f476-4ceb-8f84-0edb7d0770c3" providerId="AD" clId="Web-{13E7C422-5D87-4F9B-A748-30EE296B7456}" dt="2022-07-27T21:38:50.118" v="206" actId="20577"/>
        <pc:sldMkLst>
          <pc:docMk/>
          <pc:sldMk cId="969659419" sldId="283"/>
        </pc:sldMkLst>
        <pc:spChg chg="mod">
          <ac:chgData name="Bracken Reed" userId="S::bracken.reed@ednw.org::7b3f7b2f-f476-4ceb-8f84-0edb7d0770c3" providerId="AD" clId="Web-{13E7C422-5D87-4F9B-A748-30EE296B7456}" dt="2022-07-27T21:38:50.118" v="206" actId="20577"/>
          <ac:spMkLst>
            <pc:docMk/>
            <pc:sldMk cId="969659419" sldId="283"/>
            <ac:spMk id="6" creationId="{B16C0B93-CAE8-2B4F-959B-916DC186B461}"/>
          </ac:spMkLst>
        </pc:spChg>
      </pc:sldChg>
      <pc:sldChg chg="modSp">
        <pc:chgData name="Bracken Reed" userId="S::bracken.reed@ednw.org::7b3f7b2f-f476-4ceb-8f84-0edb7d0770c3" providerId="AD" clId="Web-{13E7C422-5D87-4F9B-A748-30EE296B7456}" dt="2022-07-27T21:42:47.274" v="218" actId="20577"/>
        <pc:sldMkLst>
          <pc:docMk/>
          <pc:sldMk cId="4191712033" sldId="292"/>
        </pc:sldMkLst>
        <pc:spChg chg="mod">
          <ac:chgData name="Bracken Reed" userId="S::bracken.reed@ednw.org::7b3f7b2f-f476-4ceb-8f84-0edb7d0770c3" providerId="AD" clId="Web-{13E7C422-5D87-4F9B-A748-30EE296B7456}" dt="2022-07-27T21:42:47.274" v="218" actId="20577"/>
          <ac:spMkLst>
            <pc:docMk/>
            <pc:sldMk cId="4191712033" sldId="292"/>
            <ac:spMk id="6" creationId="{B16C0B93-CAE8-2B4F-959B-916DC186B461}"/>
          </ac:spMkLst>
        </pc:spChg>
      </pc:sldChg>
      <pc:sldChg chg="modSp">
        <pc:chgData name="Bracken Reed" userId="S::bracken.reed@ednw.org::7b3f7b2f-f476-4ceb-8f84-0edb7d0770c3" providerId="AD" clId="Web-{13E7C422-5D87-4F9B-A748-30EE296B7456}" dt="2022-07-27T21:36:07.149" v="105" actId="20577"/>
        <pc:sldMkLst>
          <pc:docMk/>
          <pc:sldMk cId="1587788741" sldId="297"/>
        </pc:sldMkLst>
        <pc:spChg chg="mod">
          <ac:chgData name="Bracken Reed" userId="S::bracken.reed@ednw.org::7b3f7b2f-f476-4ceb-8f84-0edb7d0770c3" providerId="AD" clId="Web-{13E7C422-5D87-4F9B-A748-30EE296B7456}" dt="2022-07-27T21:36:07.149" v="105" actId="20577"/>
          <ac:spMkLst>
            <pc:docMk/>
            <pc:sldMk cId="1587788741" sldId="297"/>
            <ac:spMk id="6" creationId="{B16C0B93-CAE8-2B4F-959B-916DC186B461}"/>
          </ac:spMkLst>
        </pc:spChg>
      </pc:sldChg>
      <pc:sldChg chg="modSp">
        <pc:chgData name="Bracken Reed" userId="S::bracken.reed@ednw.org::7b3f7b2f-f476-4ceb-8f84-0edb7d0770c3" providerId="AD" clId="Web-{13E7C422-5D87-4F9B-A748-30EE296B7456}" dt="2022-07-27T21:53:35.430" v="431" actId="20577"/>
        <pc:sldMkLst>
          <pc:docMk/>
          <pc:sldMk cId="2409003450" sldId="299"/>
        </pc:sldMkLst>
        <pc:spChg chg="mod">
          <ac:chgData name="Bracken Reed" userId="S::bracken.reed@ednw.org::7b3f7b2f-f476-4ceb-8f84-0edb7d0770c3" providerId="AD" clId="Web-{13E7C422-5D87-4F9B-A748-30EE296B7456}" dt="2022-07-27T21:53:35.430" v="431" actId="20577"/>
          <ac:spMkLst>
            <pc:docMk/>
            <pc:sldMk cId="2409003450" sldId="299"/>
            <ac:spMk id="6" creationId="{B16C0B93-CAE8-2B4F-959B-916DC186B461}"/>
          </ac:spMkLst>
        </pc:spChg>
      </pc:sldChg>
      <pc:sldChg chg="modSp">
        <pc:chgData name="Bracken Reed" userId="S::bracken.reed@ednw.org::7b3f7b2f-f476-4ceb-8f84-0edb7d0770c3" providerId="AD" clId="Web-{13E7C422-5D87-4F9B-A748-30EE296B7456}" dt="2022-07-27T21:37:00.305" v="151" actId="20577"/>
        <pc:sldMkLst>
          <pc:docMk/>
          <pc:sldMk cId="775831413" sldId="303"/>
        </pc:sldMkLst>
        <pc:spChg chg="mod">
          <ac:chgData name="Bracken Reed" userId="S::bracken.reed@ednw.org::7b3f7b2f-f476-4ceb-8f84-0edb7d0770c3" providerId="AD" clId="Web-{13E7C422-5D87-4F9B-A748-30EE296B7456}" dt="2022-07-27T21:37:00.305" v="151" actId="20577"/>
          <ac:spMkLst>
            <pc:docMk/>
            <pc:sldMk cId="775831413" sldId="303"/>
            <ac:spMk id="2" creationId="{A0B69788-0D00-4782-94D0-007617938F51}"/>
          </ac:spMkLst>
        </pc:spChg>
      </pc:sldChg>
      <pc:sldChg chg="modSp">
        <pc:chgData name="Bracken Reed" userId="S::bracken.reed@ednw.org::7b3f7b2f-f476-4ceb-8f84-0edb7d0770c3" providerId="AD" clId="Web-{13E7C422-5D87-4F9B-A748-30EE296B7456}" dt="2022-07-27T21:44:19.914" v="263" actId="20577"/>
        <pc:sldMkLst>
          <pc:docMk/>
          <pc:sldMk cId="2691743856" sldId="304"/>
        </pc:sldMkLst>
        <pc:spChg chg="mod">
          <ac:chgData name="Bracken Reed" userId="S::bracken.reed@ednw.org::7b3f7b2f-f476-4ceb-8f84-0edb7d0770c3" providerId="AD" clId="Web-{13E7C422-5D87-4F9B-A748-30EE296B7456}" dt="2022-07-27T21:44:19.914" v="263" actId="20577"/>
          <ac:spMkLst>
            <pc:docMk/>
            <pc:sldMk cId="2691743856" sldId="304"/>
            <ac:spMk id="2" creationId="{D099AECD-9FD2-4BDE-ABE3-957100CECCC5}"/>
          </ac:spMkLst>
        </pc:spChg>
      </pc:sldChg>
      <pc:sldChg chg="modSp">
        <pc:chgData name="Bracken Reed" userId="S::bracken.reed@ednw.org::7b3f7b2f-f476-4ceb-8f84-0edb7d0770c3" providerId="AD" clId="Web-{13E7C422-5D87-4F9B-A748-30EE296B7456}" dt="2022-07-27T21:45:27.227" v="317" actId="20577"/>
        <pc:sldMkLst>
          <pc:docMk/>
          <pc:sldMk cId="2155415623" sldId="305"/>
        </pc:sldMkLst>
        <pc:spChg chg="mod">
          <ac:chgData name="Bracken Reed" userId="S::bracken.reed@ednw.org::7b3f7b2f-f476-4ceb-8f84-0edb7d0770c3" providerId="AD" clId="Web-{13E7C422-5D87-4F9B-A748-30EE296B7456}" dt="2022-07-27T21:45:27.227" v="317" actId="20577"/>
          <ac:spMkLst>
            <pc:docMk/>
            <pc:sldMk cId="2155415623" sldId="305"/>
            <ac:spMk id="2" creationId="{D9056DA7-0234-4A77-9230-9C963B1217BB}"/>
          </ac:spMkLst>
        </pc:spChg>
      </pc:sldChg>
      <pc:sldChg chg="modSp">
        <pc:chgData name="Bracken Reed" userId="S::bracken.reed@ednw.org::7b3f7b2f-f476-4ceb-8f84-0edb7d0770c3" providerId="AD" clId="Web-{13E7C422-5D87-4F9B-A748-30EE296B7456}" dt="2022-07-27T21:47:04.680" v="390" actId="20577"/>
        <pc:sldMkLst>
          <pc:docMk/>
          <pc:sldMk cId="1621729150" sldId="306"/>
        </pc:sldMkLst>
        <pc:spChg chg="mod">
          <ac:chgData name="Bracken Reed" userId="S::bracken.reed@ednw.org::7b3f7b2f-f476-4ceb-8f84-0edb7d0770c3" providerId="AD" clId="Web-{13E7C422-5D87-4F9B-A748-30EE296B7456}" dt="2022-07-27T21:47:04.680" v="390" actId="20577"/>
          <ac:spMkLst>
            <pc:docMk/>
            <pc:sldMk cId="1621729150" sldId="306"/>
            <ac:spMk id="2" creationId="{A6C51C4F-7F66-4166-8AED-D9C73542F333}"/>
          </ac:spMkLst>
        </pc:spChg>
        <pc:spChg chg="mod">
          <ac:chgData name="Bracken Reed" userId="S::bracken.reed@ednw.org::7b3f7b2f-f476-4ceb-8f84-0edb7d0770c3" providerId="AD" clId="Web-{13E7C422-5D87-4F9B-A748-30EE296B7456}" dt="2022-07-27T21:45:32.539" v="320" actId="20577"/>
          <ac:spMkLst>
            <pc:docMk/>
            <pc:sldMk cId="1621729150" sldId="306"/>
            <ac:spMk id="3" creationId="{9409B7BA-DD20-4250-889E-BA797B579FDB}"/>
          </ac:spMkLst>
        </pc:spChg>
      </pc:sldChg>
      <pc:sldChg chg="modSp">
        <pc:chgData name="Bracken Reed" userId="S::bracken.reed@ednw.org::7b3f7b2f-f476-4ceb-8f84-0edb7d0770c3" providerId="AD" clId="Web-{13E7C422-5D87-4F9B-A748-30EE296B7456}" dt="2022-07-27T21:37:49.508" v="172" actId="20577"/>
        <pc:sldMkLst>
          <pc:docMk/>
          <pc:sldMk cId="1412080950" sldId="307"/>
        </pc:sldMkLst>
        <pc:spChg chg="mod">
          <ac:chgData name="Bracken Reed" userId="S::bracken.reed@ednw.org::7b3f7b2f-f476-4ceb-8f84-0edb7d0770c3" providerId="AD" clId="Web-{13E7C422-5D87-4F9B-A748-30EE296B7456}" dt="2022-07-27T21:37:23.633" v="158" actId="20577"/>
          <ac:spMkLst>
            <pc:docMk/>
            <pc:sldMk cId="1412080950" sldId="307"/>
            <ac:spMk id="2" creationId="{22BCEC25-89FC-4A82-AB91-5D4201FCEF31}"/>
          </ac:spMkLst>
        </pc:spChg>
        <pc:spChg chg="mod">
          <ac:chgData name="Bracken Reed" userId="S::bracken.reed@ednw.org::7b3f7b2f-f476-4ceb-8f84-0edb7d0770c3" providerId="AD" clId="Web-{13E7C422-5D87-4F9B-A748-30EE296B7456}" dt="2022-07-27T21:37:49.508" v="172" actId="20577"/>
          <ac:spMkLst>
            <pc:docMk/>
            <pc:sldMk cId="1412080950" sldId="307"/>
            <ac:spMk id="5" creationId="{D0CF3DD4-064C-4D11-BD43-90F1B5ABB7D9}"/>
          </ac:spMkLst>
        </pc:spChg>
      </pc:sldChg>
      <pc:sldChg chg="modSp">
        <pc:chgData name="Bracken Reed" userId="S::bracken.reed@ednw.org::7b3f7b2f-f476-4ceb-8f84-0edb7d0770c3" providerId="AD" clId="Web-{13E7C422-5D87-4F9B-A748-30EE296B7456}" dt="2022-07-27T21:57:30.023" v="550" actId="20577"/>
        <pc:sldMkLst>
          <pc:docMk/>
          <pc:sldMk cId="2162282329" sldId="308"/>
        </pc:sldMkLst>
        <pc:spChg chg="mod">
          <ac:chgData name="Bracken Reed" userId="S::bracken.reed@ednw.org::7b3f7b2f-f476-4ceb-8f84-0edb7d0770c3" providerId="AD" clId="Web-{13E7C422-5D87-4F9B-A748-30EE296B7456}" dt="2022-07-27T21:57:30.023" v="550" actId="20577"/>
          <ac:spMkLst>
            <pc:docMk/>
            <pc:sldMk cId="2162282329" sldId="308"/>
            <ac:spMk id="2" creationId="{7B228150-0EE1-4E2F-99FA-4BD96BBF1051}"/>
          </ac:spMkLst>
        </pc:spChg>
      </pc:sldChg>
      <pc:sldChg chg="modSp">
        <pc:chgData name="Bracken Reed" userId="S::bracken.reed@ednw.org::7b3f7b2f-f476-4ceb-8f84-0edb7d0770c3" providerId="AD" clId="Web-{13E7C422-5D87-4F9B-A748-30EE296B7456}" dt="2022-07-27T21:55:29.180" v="498" actId="20577"/>
        <pc:sldMkLst>
          <pc:docMk/>
          <pc:sldMk cId="3247552879" sldId="309"/>
        </pc:sldMkLst>
        <pc:spChg chg="mod">
          <ac:chgData name="Bracken Reed" userId="S::bracken.reed@ednw.org::7b3f7b2f-f476-4ceb-8f84-0edb7d0770c3" providerId="AD" clId="Web-{13E7C422-5D87-4F9B-A748-30EE296B7456}" dt="2022-07-27T21:55:29.180" v="498" actId="20577"/>
          <ac:spMkLst>
            <pc:docMk/>
            <pc:sldMk cId="3247552879" sldId="309"/>
            <ac:spMk id="2" creationId="{F5B21626-7E1F-4337-B6B8-C0916F23FD83}"/>
          </ac:spMkLst>
        </pc:spChg>
        <pc:spChg chg="mod">
          <ac:chgData name="Bracken Reed" userId="S::bracken.reed@ednw.org::7b3f7b2f-f476-4ceb-8f84-0edb7d0770c3" providerId="AD" clId="Web-{13E7C422-5D87-4F9B-A748-30EE296B7456}" dt="2022-07-27T21:50:27.789" v="404" actId="20577"/>
          <ac:spMkLst>
            <pc:docMk/>
            <pc:sldMk cId="3247552879" sldId="309"/>
            <ac:spMk id="3" creationId="{0D5E384F-F80F-4EA1-8607-F5DB1EFCDDEC}"/>
          </ac:spMkLst>
        </pc:spChg>
      </pc:sldChg>
      <pc:sldChg chg="modSp">
        <pc:chgData name="Bracken Reed" userId="S::bracken.reed@ednw.org::7b3f7b2f-f476-4ceb-8f84-0edb7d0770c3" providerId="AD" clId="Web-{13E7C422-5D87-4F9B-A748-30EE296B7456}" dt="2022-07-27T21:58:44.961" v="589" actId="20577"/>
        <pc:sldMkLst>
          <pc:docMk/>
          <pc:sldMk cId="603850257" sldId="312"/>
        </pc:sldMkLst>
        <pc:spChg chg="mod">
          <ac:chgData name="Bracken Reed" userId="S::bracken.reed@ednw.org::7b3f7b2f-f476-4ceb-8f84-0edb7d0770c3" providerId="AD" clId="Web-{13E7C422-5D87-4F9B-A748-30EE296B7456}" dt="2022-07-27T21:58:44.961" v="589" actId="20577"/>
          <ac:spMkLst>
            <pc:docMk/>
            <pc:sldMk cId="603850257" sldId="312"/>
            <ac:spMk id="2" creationId="{600D2150-8E92-4C80-AF13-CBB99ED633B2}"/>
          </ac:spMkLst>
        </pc:spChg>
      </pc:sldChg>
      <pc:sldChg chg="modSp">
        <pc:chgData name="Bracken Reed" userId="S::bracken.reed@ednw.org::7b3f7b2f-f476-4ceb-8f84-0edb7d0770c3" providerId="AD" clId="Web-{13E7C422-5D87-4F9B-A748-30EE296B7456}" dt="2022-07-27T21:59:38.555" v="599"/>
        <pc:sldMkLst>
          <pc:docMk/>
          <pc:sldMk cId="2426463381" sldId="315"/>
        </pc:sldMkLst>
        <pc:graphicFrameChg chg="mod modGraphic">
          <ac:chgData name="Bracken Reed" userId="S::bracken.reed@ednw.org::7b3f7b2f-f476-4ceb-8f84-0edb7d0770c3" providerId="AD" clId="Web-{13E7C422-5D87-4F9B-A748-30EE296B7456}" dt="2022-07-27T21:59:38.555" v="599"/>
          <ac:graphicFrameMkLst>
            <pc:docMk/>
            <pc:sldMk cId="2426463381" sldId="315"/>
            <ac:graphicFrameMk id="4" creationId="{5A3042F8-2927-D7E4-5418-6B279F537619}"/>
          </ac:graphicFrameMkLst>
        </pc:graphicFrameChg>
      </pc:sldChg>
    </pc:docChg>
  </pc:docChgLst>
</pc:chgInfo>
</file>

<file path=ppt/comments/modernComment_123_C19D4AE5.xml><?xml version="1.0" encoding="utf-8"?>
<p188:cmLst xmlns:a="http://schemas.openxmlformats.org/drawingml/2006/main" xmlns:r="http://schemas.openxmlformats.org/officeDocument/2006/relationships" xmlns:p188="http://schemas.microsoft.com/office/powerpoint/2018/8/main">
  <p188:cm id="{736E6BAD-9B23-40AE-9BC6-58375A27B4DF}" authorId="{956014F2-80CC-75A7-E8E7-5EFCFF6E677E}" status="resolved" created="2022-02-25T22:19:42.676">
    <ac:deMkLst xmlns:ac="http://schemas.microsoft.com/office/drawing/2013/main/command">
      <pc:docMk xmlns:pc="http://schemas.microsoft.com/office/powerpoint/2013/main/command"/>
      <pc:sldMk xmlns:pc="http://schemas.microsoft.com/office/powerpoint/2013/main/command" cId="3248311013" sldId="291"/>
      <ac:spMk id="3" creationId="{43B80C54-8C49-4224-B1DE-944996492735}"/>
    </ac:deMkLst>
    <p188:replyLst>
      <p188:reply id="{05693E68-C7BF-4AC9-BB1A-ED01E91FF514}" authorId="{AE89BABC-DE9B-FE2C-E2CE-D587BF4B8459}" created="2022-02-27T20:58:04.766">
        <p188:txBody>
          <a:bodyPr/>
          <a:lstStyle/>
          <a:p>
            <a:r>
              <a:rPr lang="en-US"/>
              <a:t>RR: Nick, is this from the Tribe?</a:t>
            </a:r>
          </a:p>
        </p188:txBody>
      </p188:reply>
      <p188:reply id="{1FD678DE-54F7-44D2-BB10-DF11EBE24D7A}" authorId="{381A9E9D-B1BE-40B4-6B6A-9060782AC2B0}" created="2022-02-28T20:33:57.507">
        <p188:txBody>
          <a:bodyPr/>
          <a:lstStyle/>
          <a:p>
            <a:r>
              <a:rPr lang="en-US"/>
              <a:t>No, we talked it over and think that this academic concept may be better expressed with more practical examples.  We have  some ideas here</a:t>
            </a:r>
          </a:p>
        </p188:txBody>
      </p188:reply>
    </p188:replyLst>
    <p188:txBody>
      <a:bodyPr/>
      <a:lstStyle/>
      <a:p>
        <a:r>
          <a:rPr lang="en-US"/>
          <a:t>I feel like we should attribute this quote to whoever said/wrote it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8/18/2022</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8/18/2022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latin typeface="Arial" panose="020B0604020202020204" pitchFamily="34" charset="0"/>
              </a:rPr>
              <a:t>Say: </a:t>
            </a:r>
          </a:p>
          <a:p>
            <a:endParaRPr lang="en-US">
              <a:effectLst/>
              <a:latin typeface="Arial" panose="020B0604020202020204" pitchFamily="34" charset="0"/>
            </a:endParaRPr>
          </a:p>
          <a:p>
            <a:r>
              <a:rPr lang="en-US">
                <a:effectLst/>
                <a:latin typeface="Arial" panose="020B0604020202020204" pitchFamily="34" charset="0"/>
              </a:rPr>
              <a:t>Repatriation is the act of returning someone or something to its place of origin. For example, many museums around the world hold objects and artifacts that were created by communities in other countries. Returning an object or work of art back to its country of origin is an example of repatriation. In this lesson, we are going to explore Native American repatriation and the return of cultural artifacts to Indigenous communities.</a:t>
            </a:r>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403023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latin typeface="Arial" panose="020B0604020202020204" pitchFamily="34" charset="0"/>
              </a:rPr>
              <a:t>Say: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latin typeface="Arial" panose="020B0604020202020204" pitchFamily="34" charset="0"/>
              </a:rPr>
              <a:t>Repatriation is the act of returning someone or something to its country and people of origin. In this lesson, when we refer to repatriation, we are talking specifically about returning Indigenous ancestral remains, their burial belongings, and sacred and cultural objects back to their original Tribes and lineal descendants.</a:t>
            </a:r>
            <a:endParaRPr lang="en-US"/>
          </a:p>
        </p:txBody>
      </p:sp>
      <p:sp>
        <p:nvSpPr>
          <p:cNvPr id="4" name="Slide Number Placeholder 3"/>
          <p:cNvSpPr>
            <a:spLocks noGrp="1"/>
          </p:cNvSpPr>
          <p:nvPr>
            <p:ph type="sldNum" sz="quarter" idx="5"/>
          </p:nvPr>
        </p:nvSpPr>
        <p:spPr/>
        <p:txBody>
          <a:bodyPr/>
          <a:lstStyle/>
          <a:p>
            <a:fld id="{37982A31-9D11-4E5F-BBBF-D1ECE42D87F7}" type="slidenum">
              <a:rPr lang="en-US" smtClean="0"/>
              <a:t>2</a:t>
            </a:fld>
            <a:endParaRPr lang="en-US"/>
          </a:p>
        </p:txBody>
      </p:sp>
    </p:spTree>
    <p:extLst>
      <p:ext uri="{BB962C8B-B14F-4D97-AF65-F5344CB8AC3E}">
        <p14:creationId xmlns:p14="http://schemas.microsoft.com/office/powerpoint/2010/main" val="210745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a:effectLst/>
                <a:latin typeface="Arial" panose="020B0604020202020204" pitchFamily="34" charset="0"/>
              </a:rPr>
              <a:t>Say:</a:t>
            </a:r>
          </a:p>
          <a:p>
            <a:pPr marL="0" marR="0">
              <a:spcBef>
                <a:spcPts val="0"/>
              </a:spcBef>
              <a:spcAft>
                <a:spcPts val="0"/>
              </a:spcAft>
            </a:pPr>
            <a:endParaRPr lang="en-US">
              <a:effectLst/>
              <a:latin typeface="Arial" panose="020B0604020202020204" pitchFamily="34" charset="0"/>
            </a:endParaRPr>
          </a:p>
          <a:p>
            <a:pPr marL="0" marR="0">
              <a:spcBef>
                <a:spcPts val="0"/>
              </a:spcBef>
              <a:spcAft>
                <a:spcPts val="0"/>
              </a:spcAft>
            </a:pPr>
            <a:r>
              <a:rPr lang="en-US">
                <a:effectLst/>
                <a:latin typeface="Arial" panose="020B0604020202020204" pitchFamily="34" charset="0"/>
              </a:rPr>
              <a:t>American Indian, Alaska Native, and Native Hawaiian peoples have been working to protect, access, and control their cultural resources for decades. Tribal advocacy during the 1970s and 1980s led to Congress passing the Native American Graves Protection and Repatriation Act, or NAGPRA, which protects Indian burial sites and established a process for Tribes to request the return of human remains and cultural artifacts from museums and other institutions that receive federal funding.</a:t>
            </a:r>
            <a:endParaRPr lang="en-US"/>
          </a:p>
        </p:txBody>
      </p:sp>
      <p:sp>
        <p:nvSpPr>
          <p:cNvPr id="4" name="Slide Number Placeholder 3"/>
          <p:cNvSpPr>
            <a:spLocks noGrp="1"/>
          </p:cNvSpPr>
          <p:nvPr>
            <p:ph type="sldNum" sz="quarter" idx="5"/>
          </p:nvPr>
        </p:nvSpPr>
        <p:spPr/>
        <p:txBody>
          <a:bodyPr/>
          <a:lstStyle/>
          <a:p>
            <a:fld id="{37982A31-9D11-4E5F-BBBF-D1ECE42D87F7}" type="slidenum">
              <a:rPr lang="en-US" smtClean="0"/>
              <a:t>3</a:t>
            </a:fld>
            <a:endParaRPr lang="en-US"/>
          </a:p>
        </p:txBody>
      </p:sp>
    </p:spTree>
    <p:extLst>
      <p:ext uri="{BB962C8B-B14F-4D97-AF65-F5344CB8AC3E}">
        <p14:creationId xmlns:p14="http://schemas.microsoft.com/office/powerpoint/2010/main" val="3499672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2800">
                <a:effectLst/>
                <a:latin typeface="Arial" panose="020B0604020202020204" pitchFamily="34" charset="0"/>
              </a:rPr>
              <a:t>Say:</a:t>
            </a:r>
          </a:p>
          <a:p>
            <a:pPr marL="0" marR="0">
              <a:spcBef>
                <a:spcPts val="0"/>
              </a:spcBef>
              <a:spcAft>
                <a:spcPts val="0"/>
              </a:spcAft>
            </a:pPr>
            <a:endParaRPr lang="en-US" sz="2800">
              <a:effectLst/>
              <a:latin typeface="Arial" panose="020B0604020202020204" pitchFamily="34" charset="0"/>
            </a:endParaRPr>
          </a:p>
          <a:p>
            <a:pPr marL="0" marR="0">
              <a:spcBef>
                <a:spcPts val="0"/>
              </a:spcBef>
              <a:spcAft>
                <a:spcPts val="0"/>
              </a:spcAft>
            </a:pPr>
            <a:r>
              <a:rPr lang="en-US" sz="2800">
                <a:effectLst/>
                <a:latin typeface="Arial" panose="020B0604020202020204" pitchFamily="34" charset="0"/>
              </a:rPr>
              <a:t>To help us discuss repatriation, we’re going to explore two important concepts. The first is sovereignty, or the inherent authority of a nation to govern itself. Tribal sovereignty is the inherent right of a Tribal nation to govern itself—to create its own laws and legal agreements with other sovereign nations. In Oregon, there are nine federally recognized Tribal nations. When a Tribe requests the return of human remains or cultural artifacts, this request is not about returning personal property to an individual—it is a sovereign nation requesting the return of cultural resources that belong to them and that preserve their heritage and identity.</a:t>
            </a:r>
            <a:endParaRPr lang="en-US" sz="1800">
              <a:effectLst/>
              <a:latin typeface="Palatino Linotype" panose="0204050205050503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7982A31-9D11-4E5F-BBBF-D1ECE42D87F7}" type="slidenum">
              <a:rPr lang="en-US" smtClean="0"/>
              <a:t>4</a:t>
            </a:fld>
            <a:endParaRPr lang="en-US"/>
          </a:p>
        </p:txBody>
      </p:sp>
    </p:spTree>
    <p:extLst>
      <p:ext uri="{BB962C8B-B14F-4D97-AF65-F5344CB8AC3E}">
        <p14:creationId xmlns:p14="http://schemas.microsoft.com/office/powerpoint/2010/main" val="839603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latin typeface="Arial" panose="020B0604020202020204" pitchFamily="34" charset="0"/>
              </a:rPr>
              <a:t>Say:</a:t>
            </a:r>
          </a:p>
          <a:p>
            <a:endParaRPr lang="en-US">
              <a:effectLst/>
              <a:latin typeface="Arial" panose="020B0604020202020204" pitchFamily="34" charset="0"/>
            </a:endParaRPr>
          </a:p>
          <a:p>
            <a:r>
              <a:rPr lang="en-US">
                <a:effectLst/>
                <a:latin typeface="Arial" panose="020B0604020202020204" pitchFamily="34" charset="0"/>
              </a:rPr>
              <a:t>Second, repatriation of cultural artifacts supports the health and vitality of Indigenous communities today. For many years, museums, movies, and popular culture have portrayed Indigenous peoples and cultures as primitive—something from the past. But Native people continue to exist and thrive in the world today, both as individuals and as Tribes. Indigenous people remain connected to their ancestral teachings, cultures, and languages, and assume responsibility for the spiritual and cultural health of their communities. Repatriation supports Native people and communities by:</a:t>
            </a:r>
          </a:p>
          <a:p>
            <a:endParaRPr lang="en-US">
              <a:effectLst/>
              <a:latin typeface="Arial" panose="020B0604020202020204" pitchFamily="34" charset="0"/>
            </a:endParaRPr>
          </a:p>
          <a:p>
            <a:r>
              <a:rPr lang="en-US">
                <a:effectLst/>
                <a:latin typeface="Arial" panose="020B0604020202020204" pitchFamily="34" charset="0"/>
              </a:rPr>
              <a:t>• Validating the persistence of Indigenous knowledge and expertise.</a:t>
            </a:r>
          </a:p>
          <a:p>
            <a:r>
              <a:rPr lang="en-US">
                <a:effectLst/>
                <a:latin typeface="Arial" panose="020B0604020202020204" pitchFamily="34" charset="0"/>
              </a:rPr>
              <a:t>• Supporting Native people learning and teaching about their cultures.</a:t>
            </a:r>
          </a:p>
          <a:p>
            <a:r>
              <a:rPr lang="en-US">
                <a:effectLst/>
                <a:latin typeface="Arial" panose="020B0604020202020204" pitchFamily="34" charset="0"/>
              </a:rPr>
              <a:t>• Helping Indigenous communities recover from the cultural and spiritual disruption caused by colonization.</a:t>
            </a:r>
            <a:endParaRPr lang="en-US" sz="1200">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37982A31-9D11-4E5F-BBBF-D1ECE42D87F7}" type="slidenum">
              <a:rPr lang="en-US" smtClean="0"/>
              <a:t>5</a:t>
            </a:fld>
            <a:endParaRPr lang="en-US"/>
          </a:p>
        </p:txBody>
      </p:sp>
    </p:spTree>
    <p:extLst>
      <p:ext uri="{BB962C8B-B14F-4D97-AF65-F5344CB8AC3E}">
        <p14:creationId xmlns:p14="http://schemas.microsoft.com/office/powerpoint/2010/main" val="925647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latin typeface="Arial" panose="020B0604020202020204" pitchFamily="34" charset="0"/>
              </a:rPr>
              <a:t>Say:</a:t>
            </a:r>
          </a:p>
          <a:p>
            <a:endParaRPr lang="en-US">
              <a:effectLst/>
              <a:latin typeface="Arial" panose="020B0604020202020204" pitchFamily="34" charset="0"/>
            </a:endParaRPr>
          </a:p>
          <a:p>
            <a:r>
              <a:rPr lang="en-US">
                <a:effectLst/>
                <a:latin typeface="Arial" panose="020B0604020202020204" pitchFamily="34" charset="0"/>
              </a:rPr>
              <a:t>Consider this quote from Kalpana Nand, Education Officer of Fiji Museum: “Culture is a living, dynamic, ever-changing and yet ever-constant thing—it is a story, a song, a dance performance, never a ‘dead thing’ to be represented in the form of an artifact to be looked at through glass.” Repatriation of cultural artifacts helps Tribal nations and Indigenous communities preserve and revive cultural practices that others attempted to erase or suppress through colonization.</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7982A31-9D11-4E5F-BBBF-D1ECE42D87F7}" type="slidenum">
              <a:rPr lang="en-US" smtClean="0"/>
              <a:t>6</a:t>
            </a:fld>
            <a:endParaRPr lang="en-US"/>
          </a:p>
        </p:txBody>
      </p:sp>
    </p:spTree>
    <p:extLst>
      <p:ext uri="{BB962C8B-B14F-4D97-AF65-F5344CB8AC3E}">
        <p14:creationId xmlns:p14="http://schemas.microsoft.com/office/powerpoint/2010/main" val="1585474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latin typeface="Arial" panose="020B0604020202020204" pitchFamily="34" charset="0"/>
              </a:rPr>
              <a:t>Say:</a:t>
            </a:r>
          </a:p>
          <a:p>
            <a:endParaRPr lang="en-US">
              <a:effectLst/>
              <a:latin typeface="Arial" panose="020B0604020202020204" pitchFamily="34" charset="0"/>
            </a:endParaRPr>
          </a:p>
          <a:p>
            <a:r>
              <a:rPr lang="en-US">
                <a:effectLst/>
                <a:latin typeface="Arial" panose="020B0604020202020204" pitchFamily="34" charset="0"/>
              </a:rPr>
              <a:t>The Confederated Tribes of Siletz Indians has worked for decades to care for cultural artifacts from their ancestors. Like many Tribal nations, they have a dedicated cultural resources program that works to protect, promote, learn, and teach their cultural heritage within the Tribal community and with the broader public in appropriate and considerate ways. This includes researching language and traditional practices (such as dance, basketry, ceremonies); reclaiming cultural artifacts; and supporting Tribal members learning and practicing Tribal culture.</a:t>
            </a:r>
            <a:endParaRPr lang="en-US"/>
          </a:p>
        </p:txBody>
      </p:sp>
      <p:sp>
        <p:nvSpPr>
          <p:cNvPr id="4" name="Slide Number Placeholder 3"/>
          <p:cNvSpPr>
            <a:spLocks noGrp="1"/>
          </p:cNvSpPr>
          <p:nvPr>
            <p:ph type="sldNum" sz="quarter" idx="5"/>
          </p:nvPr>
        </p:nvSpPr>
        <p:spPr/>
        <p:txBody>
          <a:bodyPr/>
          <a:lstStyle/>
          <a:p>
            <a:fld id="{37982A31-9D11-4E5F-BBBF-D1ECE42D87F7}" type="slidenum">
              <a:rPr lang="en-US" smtClean="0"/>
              <a:t>7</a:t>
            </a:fld>
            <a:endParaRPr lang="en-US"/>
          </a:p>
        </p:txBody>
      </p:sp>
    </p:spTree>
    <p:extLst>
      <p:ext uri="{BB962C8B-B14F-4D97-AF65-F5344CB8AC3E}">
        <p14:creationId xmlns:p14="http://schemas.microsoft.com/office/powerpoint/2010/main" val="3640093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effectLst/>
                <a:latin typeface="Arial" panose="020B0604020202020204" pitchFamily="34" charset="0"/>
              </a:rPr>
              <a:t>Say:</a:t>
            </a:r>
          </a:p>
          <a:p>
            <a:pPr marL="0" indent="0">
              <a:buFont typeface="Arial" panose="020B0604020202020204" pitchFamily="34" charset="0"/>
              <a:buNone/>
            </a:pPr>
            <a:endParaRPr lang="en-US">
              <a:effectLst/>
              <a:latin typeface="Arial" panose="020B0604020202020204" pitchFamily="34" charset="0"/>
            </a:endParaRPr>
          </a:p>
          <a:p>
            <a:pPr marL="0" indent="0">
              <a:buFont typeface="Arial" panose="020B0604020202020204" pitchFamily="34" charset="0"/>
              <a:buNone/>
            </a:pPr>
            <a:r>
              <a:rPr lang="en-US">
                <a:effectLst/>
                <a:latin typeface="Arial"/>
                <a:cs typeface="Arial"/>
              </a:rPr>
              <a:t>We are now going to watch a video clip about the Copeland Collection—a collection of artifacts from people on the Coast (Siletz) Reservation that were part of the Lincoln County Historical Society collection but have since been loaned back to the Tribe with plans to eventually permanently return them to the Tribe. As you watch the video, consider these three questions:</a:t>
            </a:r>
          </a:p>
          <a:p>
            <a:pPr marL="0" indent="0">
              <a:buFont typeface="Arial" panose="020B0604020202020204" pitchFamily="34" charset="0"/>
              <a:buNone/>
            </a:pPr>
            <a:endParaRPr lang="en-US">
              <a:effectLst/>
              <a:latin typeface="Arial" panose="020B0604020202020204" pitchFamily="34" charset="0"/>
            </a:endParaRPr>
          </a:p>
          <a:p>
            <a:r>
              <a:rPr lang="en-US">
                <a:effectLst/>
                <a:latin typeface="Arial"/>
                <a:cs typeface="Arial"/>
              </a:rPr>
              <a:t>• How are </a:t>
            </a:r>
            <a:r>
              <a:rPr lang="en-US">
                <a:latin typeface="Arial"/>
                <a:cs typeface="Arial"/>
              </a:rPr>
              <a:t>the regalia and other cultural artifacts</a:t>
            </a:r>
            <a:r>
              <a:rPr lang="en-US">
                <a:effectLst/>
                <a:latin typeface="Arial"/>
                <a:cs typeface="Arial"/>
              </a:rPr>
              <a:t> described by the Siletz Tribal members in the video? What is their purpose?</a:t>
            </a:r>
          </a:p>
          <a:p>
            <a:pPr marL="0" indent="0">
              <a:buFont typeface="Arial" panose="020B0604020202020204" pitchFamily="34" charset="0"/>
              <a:buNone/>
            </a:pPr>
            <a:r>
              <a:rPr lang="en-US">
                <a:effectLst/>
                <a:latin typeface="Arial" panose="020B0604020202020204" pitchFamily="34" charset="0"/>
              </a:rPr>
              <a:t>• What is the significance of having access to these cultural materials for the Siletz people in this video? </a:t>
            </a:r>
          </a:p>
          <a:p>
            <a:pPr marL="0" indent="0">
              <a:buFont typeface="Arial" panose="020B0604020202020204" pitchFamily="34" charset="0"/>
              <a:buNone/>
            </a:pPr>
            <a:r>
              <a:rPr lang="en-US">
                <a:effectLst/>
                <a:latin typeface="Arial" panose="020B0604020202020204" pitchFamily="34" charset="0"/>
              </a:rPr>
              <a:t>• What impact do you think the decision to return materials to the Tribe had for Tribal people?</a:t>
            </a:r>
            <a:endParaRPr lang="en-US"/>
          </a:p>
        </p:txBody>
      </p:sp>
      <p:sp>
        <p:nvSpPr>
          <p:cNvPr id="4" name="Slide Number Placeholder 3"/>
          <p:cNvSpPr>
            <a:spLocks noGrp="1"/>
          </p:cNvSpPr>
          <p:nvPr>
            <p:ph type="sldNum" sz="quarter" idx="5"/>
          </p:nvPr>
        </p:nvSpPr>
        <p:spPr/>
        <p:txBody>
          <a:bodyPr/>
          <a:lstStyle/>
          <a:p>
            <a:fld id="{37982A31-9D11-4E5F-BBBF-D1ECE42D87F7}" type="slidenum">
              <a:rPr lang="en-US" smtClean="0"/>
              <a:t>8</a:t>
            </a:fld>
            <a:endParaRPr lang="en-US"/>
          </a:p>
        </p:txBody>
      </p:sp>
    </p:spTree>
    <p:extLst>
      <p:ext uri="{BB962C8B-B14F-4D97-AF65-F5344CB8AC3E}">
        <p14:creationId xmlns:p14="http://schemas.microsoft.com/office/powerpoint/2010/main" val="3817832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2C6754"/>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120000"/>
        </a:lnSpc>
        <a:spcBef>
          <a:spcPts val="0"/>
        </a:spcBef>
        <a:spcAft>
          <a:spcPts val="1000"/>
        </a:spcAft>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120000"/>
        </a:lnSpc>
        <a:spcBef>
          <a:spcPts val="0"/>
        </a:spcBef>
        <a:spcAft>
          <a:spcPts val="1000"/>
        </a:spcAft>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120000"/>
        </a:lnSpc>
        <a:spcBef>
          <a:spcPts val="0"/>
        </a:spcBef>
        <a:spcAft>
          <a:spcPts val="1000"/>
        </a:spcAft>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120000"/>
        </a:lnSpc>
        <a:spcBef>
          <a:spcPts val="0"/>
        </a:spcBef>
        <a:spcAft>
          <a:spcPts val="1000"/>
        </a:spcAft>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120000"/>
        </a:lnSpc>
        <a:spcBef>
          <a:spcPts val="0"/>
        </a:spcBef>
        <a:spcAft>
          <a:spcPts val="1000"/>
        </a:spcAft>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23_C19D4AE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vimeo.com/694162930/1fc60ebd4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3"/>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599" y="1485900"/>
            <a:ext cx="10087303" cy="2371397"/>
          </a:xfrm>
        </p:spPr>
        <p:txBody>
          <a:bodyPr lIns="0" tIns="0" rIns="0" bIns="0" anchor="t" anchorCtr="0">
            <a:noAutofit/>
          </a:bodyPr>
          <a:lstStyle/>
          <a:p>
            <a:pPr>
              <a:lnSpc>
                <a:spcPct val="100000"/>
              </a:lnSpc>
              <a:spcAft>
                <a:spcPts val="600"/>
              </a:spcAft>
            </a:pPr>
            <a:r>
              <a:rPr lang="en-US" sz="2400" b="1">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Grade 11</a:t>
            </a:r>
            <a:br>
              <a:rPr lang="en-US" sz="7200"/>
            </a:br>
            <a:r>
              <a:rPr lang="en-US" sz="7200"/>
              <a:t>Significance of Repatriation</a:t>
            </a:r>
          </a:p>
        </p:txBody>
      </p:sp>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1C08A6-36CB-4D6B-AE45-4605A815C4FC}"/>
              </a:ext>
            </a:extLst>
          </p:cNvPr>
          <p:cNvSpPr>
            <a:spLocks noGrp="1"/>
          </p:cNvSpPr>
          <p:nvPr>
            <p:ph idx="1"/>
          </p:nvPr>
        </p:nvSpPr>
        <p:spPr>
          <a:xfrm>
            <a:off x="1004046" y="1825625"/>
            <a:ext cx="5691222" cy="4351338"/>
          </a:xfrm>
        </p:spPr>
        <p:txBody>
          <a:bodyPr vert="horz" lIns="0" tIns="0" rIns="0" bIns="0" rtlCol="0" anchor="t">
            <a:noAutofit/>
          </a:bodyPr>
          <a:lstStyle/>
          <a:p>
            <a:pPr marL="0" indent="0">
              <a:buNone/>
            </a:pPr>
            <a:r>
              <a:rPr lang="en-US" sz="2400" b="1">
                <a:latin typeface="Helvetica Neue" panose="02000503000000020004" pitchFamily="2" charset="0"/>
                <a:ea typeface="Helvetica Neue" panose="02000503000000020004" pitchFamily="2" charset="0"/>
              </a:rPr>
              <a:t>Repatriation - </a:t>
            </a:r>
            <a:r>
              <a:rPr lang="en-US" sz="2400">
                <a:latin typeface="Helvetica Neue Light" panose="02000403000000020004" pitchFamily="2" charset="0"/>
                <a:ea typeface="Helvetica Neue Light" panose="02000403000000020004" pitchFamily="2" charset="0"/>
              </a:rPr>
              <a:t>T</a:t>
            </a:r>
            <a:r>
              <a:rPr lang="en-US" sz="2400"/>
              <a:t>he return of someone or something back to its country of origin.</a:t>
            </a:r>
            <a:endParaRPr lang="en-US" sz="2400" b="1"/>
          </a:p>
          <a:p>
            <a:r>
              <a:rPr lang="en-US" sz="2400"/>
              <a:t>The return of Indigenous ancestral remains, their burial belongings, and sacred and cultural objects back to their original Tribes and lineal descendants. </a:t>
            </a:r>
          </a:p>
        </p:txBody>
      </p:sp>
      <p:sp>
        <p:nvSpPr>
          <p:cNvPr id="2" name="Title 1">
            <a:extLst>
              <a:ext uri="{FF2B5EF4-FFF2-40B4-BE49-F238E27FC236}">
                <a16:creationId xmlns:a16="http://schemas.microsoft.com/office/drawing/2014/main" id="{B5D38D53-555F-4749-ABC5-26E8776792F0}"/>
              </a:ext>
            </a:extLst>
          </p:cNvPr>
          <p:cNvSpPr>
            <a:spLocks noGrp="1"/>
          </p:cNvSpPr>
          <p:nvPr>
            <p:ph type="ctrTitle"/>
          </p:nvPr>
        </p:nvSpPr>
        <p:spPr/>
        <p:txBody>
          <a:bodyPr anchor="t" anchorCtr="0">
            <a:noAutofit/>
          </a:bodyPr>
          <a:lstStyle/>
          <a:p>
            <a:r>
              <a:rPr lang="en-US"/>
              <a:t>Repatriation </a:t>
            </a:r>
          </a:p>
        </p:txBody>
      </p:sp>
      <p:pic>
        <p:nvPicPr>
          <p:cNvPr id="5" name="Picture 4">
            <a:extLst>
              <a:ext uri="{FF2B5EF4-FFF2-40B4-BE49-F238E27FC236}">
                <a16:creationId xmlns:a16="http://schemas.microsoft.com/office/drawing/2014/main" id="{56A63488-198C-4ED0-9F97-5808D49E25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06070" y="1828800"/>
            <a:ext cx="4685930" cy="3514446"/>
          </a:xfrm>
          <a:prstGeom prst="rect">
            <a:avLst/>
          </a:prstGeom>
        </p:spPr>
      </p:pic>
    </p:spTree>
    <p:extLst>
      <p:ext uri="{BB962C8B-B14F-4D97-AF65-F5344CB8AC3E}">
        <p14:creationId xmlns:p14="http://schemas.microsoft.com/office/powerpoint/2010/main" val="325216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2D0D-7D50-4426-8E4B-99EFCC5C026C}"/>
              </a:ext>
            </a:extLst>
          </p:cNvPr>
          <p:cNvSpPr>
            <a:spLocks noGrp="1"/>
          </p:cNvSpPr>
          <p:nvPr>
            <p:ph type="ctrTitle"/>
          </p:nvPr>
        </p:nvSpPr>
        <p:spPr/>
        <p:txBody>
          <a:bodyPr/>
          <a:lstStyle/>
          <a:p>
            <a:r>
              <a:rPr lang="en-US"/>
              <a:t>Tribal Advocacy</a:t>
            </a:r>
          </a:p>
        </p:txBody>
      </p:sp>
      <p:sp>
        <p:nvSpPr>
          <p:cNvPr id="7" name="Content Placeholder 6">
            <a:extLst>
              <a:ext uri="{FF2B5EF4-FFF2-40B4-BE49-F238E27FC236}">
                <a16:creationId xmlns:a16="http://schemas.microsoft.com/office/drawing/2014/main" id="{72E0FE7B-F0D1-70D3-D6E3-87320BFBEF68}"/>
              </a:ext>
            </a:extLst>
          </p:cNvPr>
          <p:cNvSpPr>
            <a:spLocks noGrp="1"/>
          </p:cNvSpPr>
          <p:nvPr>
            <p:ph idx="1"/>
          </p:nvPr>
        </p:nvSpPr>
        <p:spPr>
          <a:xfrm>
            <a:off x="1004046" y="1638300"/>
            <a:ext cx="10376968" cy="4538663"/>
          </a:xfrm>
        </p:spPr>
        <p:txBody>
          <a:bodyPr lIns="0" tIns="0" rIns="0" bIns="0"/>
          <a:lstStyle/>
          <a:p>
            <a:pPr marL="274320" indent="-274320"/>
            <a:r>
              <a:rPr lang="en-US" sz="2400"/>
              <a:t>American Indian, Alaska Native, and Native Hawaiian peoples have been working to protect, access, and control their cultural resources for decades.</a:t>
            </a:r>
          </a:p>
          <a:p>
            <a:pPr marL="274320" indent="-274320"/>
            <a:r>
              <a:rPr lang="en-US" sz="2400"/>
              <a:t>Tribal advocacy in the 1970s and 1980s led to the protection of Indian burial sites and requirements around repatriation. </a:t>
            </a:r>
          </a:p>
          <a:p>
            <a:pPr marL="274320" indent="-274320"/>
            <a:r>
              <a:rPr lang="en-US" sz="2400" b="1">
                <a:latin typeface="Helvetica Neue" panose="02000503000000020004" pitchFamily="2" charset="0"/>
                <a:ea typeface="Helvetica Neue" panose="02000503000000020004" pitchFamily="2" charset="0"/>
              </a:rPr>
              <a:t>Native American Graves Protection and Repatriation Act (NAGPRA) </a:t>
            </a:r>
            <a:r>
              <a:rPr lang="en-US" sz="2400"/>
              <a:t>was enacted in 1990.</a:t>
            </a:r>
          </a:p>
          <a:p>
            <a:pPr marL="274320" indent="-274320"/>
            <a:endParaRPr lang="en-US" sz="2400"/>
          </a:p>
        </p:txBody>
      </p:sp>
    </p:spTree>
    <p:extLst>
      <p:ext uri="{BB962C8B-B14F-4D97-AF65-F5344CB8AC3E}">
        <p14:creationId xmlns:p14="http://schemas.microsoft.com/office/powerpoint/2010/main" val="4259127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p&#10;&#10;Description automatically generated">
            <a:extLst>
              <a:ext uri="{FF2B5EF4-FFF2-40B4-BE49-F238E27FC236}">
                <a16:creationId xmlns:a16="http://schemas.microsoft.com/office/drawing/2014/main" id="{EB6141F0-F7E4-0ACC-63B1-9707D3B4AD9E}"/>
              </a:ext>
            </a:extLst>
          </p:cNvPr>
          <p:cNvPicPr>
            <a:picLocks noChangeAspect="1"/>
          </p:cNvPicPr>
          <p:nvPr/>
        </p:nvPicPr>
        <p:blipFill>
          <a:blip r:embed="rId3"/>
          <a:stretch>
            <a:fillRect/>
          </a:stretch>
        </p:blipFill>
        <p:spPr>
          <a:xfrm>
            <a:off x="6260098" y="1646447"/>
            <a:ext cx="5468256" cy="4220060"/>
          </a:xfrm>
          <a:prstGeom prst="rect">
            <a:avLst/>
          </a:prstGeom>
        </p:spPr>
      </p:pic>
      <p:sp>
        <p:nvSpPr>
          <p:cNvPr id="2" name="Title 1">
            <a:extLst>
              <a:ext uri="{FF2B5EF4-FFF2-40B4-BE49-F238E27FC236}">
                <a16:creationId xmlns:a16="http://schemas.microsoft.com/office/drawing/2014/main" id="{15EA9292-D95A-4513-AA67-37A556682508}"/>
              </a:ext>
            </a:extLst>
          </p:cNvPr>
          <p:cNvSpPr>
            <a:spLocks noGrp="1"/>
          </p:cNvSpPr>
          <p:nvPr>
            <p:ph type="title"/>
          </p:nvPr>
        </p:nvSpPr>
        <p:spPr/>
        <p:txBody>
          <a:bodyPr/>
          <a:lstStyle/>
          <a:p>
            <a:r>
              <a:rPr lang="en-US"/>
              <a:t>Key Concept: Tribal Sovereignty</a:t>
            </a:r>
          </a:p>
        </p:txBody>
      </p:sp>
      <p:sp>
        <p:nvSpPr>
          <p:cNvPr id="5" name="Content Placeholder 2">
            <a:extLst>
              <a:ext uri="{FF2B5EF4-FFF2-40B4-BE49-F238E27FC236}">
                <a16:creationId xmlns:a16="http://schemas.microsoft.com/office/drawing/2014/main" id="{B76EE67A-67B2-1A1F-67C8-951CE5FCD214}"/>
              </a:ext>
            </a:extLst>
          </p:cNvPr>
          <p:cNvSpPr txBox="1">
            <a:spLocks/>
          </p:cNvSpPr>
          <p:nvPr/>
        </p:nvSpPr>
        <p:spPr>
          <a:xfrm>
            <a:off x="1004046" y="1638300"/>
            <a:ext cx="5059680" cy="4457700"/>
          </a:xfrm>
          <a:prstGeom prst="roundRect">
            <a:avLst>
              <a:gd name="adj" fmla="val 7975"/>
            </a:avLst>
          </a:prstGeom>
          <a:solidFill>
            <a:schemeClr val="accent2">
              <a:lumMod val="20000"/>
              <a:lumOff val="80000"/>
            </a:schemeClr>
          </a:solidFill>
        </p:spPr>
        <p:txBody>
          <a:bodyPr vert="horz" lIns="182880" tIns="182880" rIns="182880" bIns="182880" rtlCol="0" anchor="t">
            <a:noAutofit/>
          </a:bodyPr>
          <a:lstStyle>
            <a:lvl1pPr marL="228600" indent="-228600" algn="l" defTabSz="914400" rtl="0" eaLnBrk="1" latinLnBrk="0" hangingPunct="1">
              <a:lnSpc>
                <a:spcPct val="120000"/>
              </a:lnSpc>
              <a:spcBef>
                <a:spcPts val="0"/>
              </a:spcBef>
              <a:spcAft>
                <a:spcPts val="1000"/>
              </a:spcAft>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120000"/>
              </a:lnSpc>
              <a:spcBef>
                <a:spcPts val="0"/>
              </a:spcBef>
              <a:spcAft>
                <a:spcPts val="1000"/>
              </a:spcAft>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120000"/>
              </a:lnSpc>
              <a:spcBef>
                <a:spcPts val="0"/>
              </a:spcBef>
              <a:spcAft>
                <a:spcPts val="1000"/>
              </a:spcAft>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120000"/>
              </a:lnSpc>
              <a:spcBef>
                <a:spcPts val="0"/>
              </a:spcBef>
              <a:spcAft>
                <a:spcPts val="1000"/>
              </a:spcAft>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120000"/>
              </a:lnSpc>
              <a:spcBef>
                <a:spcPts val="0"/>
              </a:spcBef>
              <a:spcAft>
                <a:spcPts val="1000"/>
              </a:spcAft>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Helvetica Neue" panose="02000503000000020004" pitchFamily="2" charset="0"/>
                <a:ea typeface="Helvetica Neue" panose="02000503000000020004" pitchFamily="2" charset="0"/>
              </a:rPr>
              <a:t>Sovereignty - The inherent authority of a nation to govern itself.</a:t>
            </a:r>
          </a:p>
          <a:p>
            <a:pPr marL="0" indent="0">
              <a:buNone/>
            </a:pPr>
            <a:r>
              <a:rPr lang="en-US" b="1">
                <a:latin typeface="Helvetica Neue" panose="02000503000000020004" pitchFamily="2" charset="0"/>
                <a:ea typeface="Helvetica Neue" panose="02000503000000020004" pitchFamily="2" charset="0"/>
              </a:rPr>
              <a:t>Tribal sovereignty is the inherent right of a Tribal nation to create its own constitution, governance structure, and laws, and to negotiate government-to-government treaties and other legal agreements with other sovereign nations.</a:t>
            </a:r>
          </a:p>
        </p:txBody>
      </p:sp>
    </p:spTree>
    <p:extLst>
      <p:ext uri="{BB962C8B-B14F-4D97-AF65-F5344CB8AC3E}">
        <p14:creationId xmlns:p14="http://schemas.microsoft.com/office/powerpoint/2010/main" val="847985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19FA-5C86-4C82-A428-F6575A124B42}"/>
              </a:ext>
            </a:extLst>
          </p:cNvPr>
          <p:cNvSpPr>
            <a:spLocks noGrp="1"/>
          </p:cNvSpPr>
          <p:nvPr>
            <p:ph type="title"/>
          </p:nvPr>
        </p:nvSpPr>
        <p:spPr/>
        <p:txBody>
          <a:bodyPr/>
          <a:lstStyle/>
          <a:p>
            <a:r>
              <a:rPr lang="en-US"/>
              <a:t>Key Concept: Living Culture</a:t>
            </a:r>
          </a:p>
        </p:txBody>
      </p:sp>
      <p:sp>
        <p:nvSpPr>
          <p:cNvPr id="3" name="Content Placeholder 2">
            <a:extLst>
              <a:ext uri="{FF2B5EF4-FFF2-40B4-BE49-F238E27FC236}">
                <a16:creationId xmlns:a16="http://schemas.microsoft.com/office/drawing/2014/main" id="{43B80C54-8C49-4224-B1DE-944996492735}"/>
              </a:ext>
            </a:extLst>
          </p:cNvPr>
          <p:cNvSpPr>
            <a:spLocks noGrp="1"/>
          </p:cNvSpPr>
          <p:nvPr>
            <p:ph idx="1"/>
          </p:nvPr>
        </p:nvSpPr>
        <p:spPr>
          <a:xfrm>
            <a:off x="1036320" y="1638301"/>
            <a:ext cx="5059680" cy="4457700"/>
          </a:xfrm>
          <a:prstGeom prst="roundRect">
            <a:avLst>
              <a:gd name="adj" fmla="val 7975"/>
            </a:avLst>
          </a:prstGeom>
          <a:solidFill>
            <a:schemeClr val="accent2">
              <a:lumMod val="20000"/>
              <a:lumOff val="80000"/>
            </a:schemeClr>
          </a:solidFill>
        </p:spPr>
        <p:txBody>
          <a:bodyPr vert="horz" lIns="182880" tIns="182880" rIns="182880" bIns="182880" rtlCol="0" anchor="t">
            <a:noAutofit/>
          </a:bodyPr>
          <a:lstStyle/>
          <a:p>
            <a:pPr marL="0" indent="0">
              <a:buNone/>
            </a:pPr>
            <a:r>
              <a:rPr lang="en-US" b="1">
                <a:latin typeface="Helvetica Neue" panose="02000503000000020004" pitchFamily="2" charset="0"/>
                <a:ea typeface="Helvetica Neue" panose="02000503000000020004" pitchFamily="2" charset="0"/>
              </a:rPr>
              <a:t>Native people continue to exist and thrive in the world today as individuals and Tribes. Indigenous people remain connected to their ancestral teachings, cultures, and languages and assume responsibility for the spiritual and cultural health of their communities.</a:t>
            </a:r>
          </a:p>
          <a:p>
            <a:pPr marL="0" indent="0">
              <a:buNone/>
            </a:pPr>
            <a:endParaRPr lang="en-US"/>
          </a:p>
          <a:p>
            <a:pPr marL="0" indent="0">
              <a:buNone/>
            </a:pPr>
            <a:endParaRPr lang="en-US"/>
          </a:p>
        </p:txBody>
      </p:sp>
      <p:sp>
        <p:nvSpPr>
          <p:cNvPr id="6" name="TextBox 5">
            <a:extLst>
              <a:ext uri="{FF2B5EF4-FFF2-40B4-BE49-F238E27FC236}">
                <a16:creationId xmlns:a16="http://schemas.microsoft.com/office/drawing/2014/main" id="{0DBF8542-C3D6-4013-8D5E-81582DC40EDF}"/>
              </a:ext>
            </a:extLst>
          </p:cNvPr>
          <p:cNvSpPr txBox="1"/>
          <p:nvPr/>
        </p:nvSpPr>
        <p:spPr>
          <a:xfrm>
            <a:off x="6525261" y="1649450"/>
            <a:ext cx="5299945" cy="4713250"/>
          </a:xfrm>
          <a:prstGeom prst="rect">
            <a:avLst/>
          </a:prstGeom>
          <a:noFill/>
        </p:spPr>
        <p:txBody>
          <a:bodyPr wrap="square" lIns="0" tIns="0" rIns="0" bIns="0" anchor="t">
            <a:noAutofit/>
          </a:bodyPr>
          <a:lstStyle/>
          <a:p>
            <a:pPr>
              <a:lnSpc>
                <a:spcPct val="110000"/>
              </a:lnSpc>
              <a:spcAft>
                <a:spcPts val="1000"/>
              </a:spcAft>
              <a:defRPr/>
            </a:pPr>
            <a:r>
              <a:rPr lang="en-US" sz="2400">
                <a:solidFill>
                  <a:schemeClr val="tx1">
                    <a:lumMod val="75000"/>
                    <a:lumOff val="25000"/>
                  </a:schemeClr>
                </a:solidFill>
                <a:effectLst/>
                <a:latin typeface="Helvetica Neue Light" panose="02000403000000020004" pitchFamily="2" charset="0"/>
                <a:ea typeface="Helvetica Neue Light" panose="02000403000000020004" pitchFamily="2" charset="0"/>
                <a:cs typeface="Helvetica Neue" panose="02000503000000020004" pitchFamily="2" charset="0"/>
              </a:rPr>
              <a:t>Repatriation of cultural artifacts </a:t>
            </a:r>
            <a:r>
              <a:rPr lang="en-US" sz="24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supports </a:t>
            </a:r>
            <a:r>
              <a:rPr lang="en-US" sz="2400">
                <a:solidFill>
                  <a:schemeClr val="tx1">
                    <a:lumMod val="75000"/>
                    <a:lumOff val="25000"/>
                  </a:schemeClr>
                </a:solidFill>
                <a:effectLst/>
                <a:latin typeface="Helvetica Neue Light" panose="02000403000000020004" pitchFamily="2" charset="0"/>
                <a:ea typeface="Helvetica Neue Light" panose="02000403000000020004" pitchFamily="2" charset="0"/>
                <a:cs typeface="Helvetica Neue" panose="02000503000000020004" pitchFamily="2" charset="0"/>
              </a:rPr>
              <a:t>Indigenous</a:t>
            </a:r>
            <a:r>
              <a:rPr lang="en-US" sz="24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 communities by:</a:t>
            </a:r>
          </a:p>
          <a:p>
            <a:pPr marL="274320" indent="-274320">
              <a:lnSpc>
                <a:spcPct val="110000"/>
              </a:lnSpc>
              <a:spcAft>
                <a:spcPts val="1000"/>
              </a:spcAft>
              <a:buFont typeface="Arial"/>
              <a:buChar char="•"/>
              <a:defRPr/>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Validating the persistence of Indigenous knowledge </a:t>
            </a:r>
            <a:br>
              <a:rPr lang="en-US" sz="24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br>
            <a:r>
              <a:rPr lang="en-US" sz="24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and expertise</a:t>
            </a:r>
          </a:p>
          <a:p>
            <a:pPr marL="274320" indent="-274320">
              <a:lnSpc>
                <a:spcPct val="110000"/>
              </a:lnSpc>
              <a:spcAft>
                <a:spcPts val="1000"/>
              </a:spcAft>
              <a:buFont typeface="Arial"/>
              <a:buChar char="•"/>
              <a:defRPr/>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Supporting Native people learning and teaching about their cultures</a:t>
            </a:r>
          </a:p>
          <a:p>
            <a:pPr marL="274320" indent="-274320">
              <a:lnSpc>
                <a:spcPct val="110000"/>
              </a:lnSpc>
              <a:spcAft>
                <a:spcPts val="1000"/>
              </a:spcAft>
              <a:buFont typeface="Arial"/>
              <a:buChar char="•"/>
              <a:defRPr/>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Helping Indigenous communities recover from cultural </a:t>
            </a:r>
            <a:br>
              <a:rPr lang="en-US" sz="24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br>
            <a:r>
              <a:rPr lang="en-US" sz="24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and spiritual disruption </a:t>
            </a:r>
          </a:p>
          <a:p>
            <a:pPr>
              <a:lnSpc>
                <a:spcPct val="110000"/>
              </a:lnSpc>
              <a:spcAft>
                <a:spcPts val="1000"/>
              </a:spcAft>
              <a:defRPr/>
            </a:pPr>
            <a:endParaRPr lang="en-US" sz="24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3248311013"/>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D44D-8015-4130-BE88-00865DF28936}"/>
              </a:ext>
            </a:extLst>
          </p:cNvPr>
          <p:cNvSpPr>
            <a:spLocks noGrp="1"/>
          </p:cNvSpPr>
          <p:nvPr>
            <p:ph type="title"/>
          </p:nvPr>
        </p:nvSpPr>
        <p:spPr/>
        <p:txBody>
          <a:bodyPr/>
          <a:lstStyle/>
          <a:p>
            <a:r>
              <a:rPr lang="en-US"/>
              <a:t>Repatriation and Cultural Heritage</a:t>
            </a:r>
          </a:p>
        </p:txBody>
      </p:sp>
      <p:sp>
        <p:nvSpPr>
          <p:cNvPr id="7" name="TextBox 6">
            <a:extLst>
              <a:ext uri="{FF2B5EF4-FFF2-40B4-BE49-F238E27FC236}">
                <a16:creationId xmlns:a16="http://schemas.microsoft.com/office/drawing/2014/main" id="{7F834A03-A241-48E2-A3C4-C6767C65E5E1}"/>
              </a:ext>
            </a:extLst>
          </p:cNvPr>
          <p:cNvSpPr txBox="1"/>
          <p:nvPr/>
        </p:nvSpPr>
        <p:spPr>
          <a:xfrm>
            <a:off x="6834149" y="1638301"/>
            <a:ext cx="4495112" cy="2088777"/>
          </a:xfrm>
          <a:prstGeom prst="rect">
            <a:avLst/>
          </a:prstGeom>
          <a:noFill/>
        </p:spPr>
        <p:txBody>
          <a:bodyPr wrap="square" lIns="0" tIns="0" rIns="0" bIns="0">
            <a:noAutofit/>
          </a:bodyPr>
          <a:lstStyle/>
          <a:p>
            <a:pPr>
              <a:lnSpc>
                <a:spcPct val="110000"/>
              </a:lnSpc>
            </a:pPr>
            <a:r>
              <a:rPr lang="en-US" sz="2400">
                <a:latin typeface="Helvetica Neue Light" panose="02000403000000020004" pitchFamily="2" charset="0"/>
                <a:ea typeface="Helvetica Neue Light" panose="02000403000000020004" pitchFamily="2" charset="0"/>
              </a:rPr>
              <a:t>Repatriation of cultural artifacts helps Tribal nations and Indigenous communities preserve and revive cultural practices.</a:t>
            </a:r>
          </a:p>
        </p:txBody>
      </p:sp>
      <p:sp>
        <p:nvSpPr>
          <p:cNvPr id="3" name="Content Placeholder 2">
            <a:extLst>
              <a:ext uri="{FF2B5EF4-FFF2-40B4-BE49-F238E27FC236}">
                <a16:creationId xmlns:a16="http://schemas.microsoft.com/office/drawing/2014/main" id="{9B439ED5-08BE-547F-4B43-027EFD6EFD24}"/>
              </a:ext>
            </a:extLst>
          </p:cNvPr>
          <p:cNvSpPr txBox="1">
            <a:spLocks/>
          </p:cNvSpPr>
          <p:nvPr/>
        </p:nvSpPr>
        <p:spPr>
          <a:xfrm>
            <a:off x="1036319" y="1638301"/>
            <a:ext cx="5395477" cy="3832601"/>
          </a:xfrm>
          <a:prstGeom prst="roundRect">
            <a:avLst>
              <a:gd name="adj" fmla="val 7975"/>
            </a:avLst>
          </a:prstGeom>
          <a:solidFill>
            <a:schemeClr val="accent2">
              <a:lumMod val="20000"/>
              <a:lumOff val="80000"/>
            </a:schemeClr>
          </a:solidFill>
        </p:spPr>
        <p:txBody>
          <a:bodyPr vert="horz" lIns="182880" tIns="182880" rIns="182880" bIns="182880" rtlCol="0" anchor="t">
            <a:noAutofit/>
          </a:bodyPr>
          <a:lstStyle>
            <a:lvl1pPr marL="228600" indent="-228600" algn="l" defTabSz="914400" rtl="0" eaLnBrk="1" latinLnBrk="0" hangingPunct="1">
              <a:lnSpc>
                <a:spcPct val="120000"/>
              </a:lnSpc>
              <a:spcBef>
                <a:spcPts val="0"/>
              </a:spcBef>
              <a:spcAft>
                <a:spcPts val="1000"/>
              </a:spcAft>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120000"/>
              </a:lnSpc>
              <a:spcBef>
                <a:spcPts val="0"/>
              </a:spcBef>
              <a:spcAft>
                <a:spcPts val="1000"/>
              </a:spcAft>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120000"/>
              </a:lnSpc>
              <a:spcBef>
                <a:spcPts val="0"/>
              </a:spcBef>
              <a:spcAft>
                <a:spcPts val="1000"/>
              </a:spcAft>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120000"/>
              </a:lnSpc>
              <a:spcBef>
                <a:spcPts val="0"/>
              </a:spcBef>
              <a:spcAft>
                <a:spcPts val="1000"/>
              </a:spcAft>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120000"/>
              </a:lnSpc>
              <a:spcBef>
                <a:spcPts val="0"/>
              </a:spcBef>
              <a:spcAft>
                <a:spcPts val="1000"/>
              </a:spcAft>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3825" indent="-123825">
              <a:buNone/>
            </a:pPr>
            <a:r>
              <a:rPr lang="en-US" b="1" i="1">
                <a:latin typeface="Helvetica Neue" panose="02000503000000020004" pitchFamily="2" charset="0"/>
                <a:ea typeface="Helvetica Neue" panose="02000503000000020004" pitchFamily="2" charset="0"/>
              </a:rPr>
              <a:t>“Culture is a living, dynamic, ever-changing and yet ever-constant thing—it is a story, a song, a dance performance, never a ‘dead thing’ to be represented in the form of an artifact to be looked at through glass.”</a:t>
            </a:r>
          </a:p>
          <a:p>
            <a:pPr marL="0" indent="0" algn="r">
              <a:buNone/>
            </a:pPr>
            <a:r>
              <a:rPr lang="en-US" b="1">
                <a:latin typeface="Helvetica Neue" panose="02000503000000020004" pitchFamily="2" charset="0"/>
                <a:ea typeface="Helvetica Neue" panose="02000503000000020004" pitchFamily="2" charset="0"/>
              </a:rPr>
              <a:t>– Kalpana Nand, </a:t>
            </a:r>
            <a:br>
              <a:rPr lang="en-US" b="1">
                <a:latin typeface="Helvetica Neue" panose="02000503000000020004" pitchFamily="2" charset="0"/>
                <a:ea typeface="Helvetica Neue" panose="02000503000000020004" pitchFamily="2" charset="0"/>
              </a:rPr>
            </a:br>
            <a:r>
              <a:rPr lang="en-US" b="1">
                <a:latin typeface="Helvetica Neue" panose="02000503000000020004" pitchFamily="2" charset="0"/>
                <a:ea typeface="Helvetica Neue" panose="02000503000000020004" pitchFamily="2" charset="0"/>
              </a:rPr>
              <a:t>Education Officer of Fiji Museum</a:t>
            </a:r>
          </a:p>
          <a:p>
            <a:pPr marL="0" indent="0">
              <a:buNone/>
            </a:pPr>
            <a:endParaRPr lang="en-US" b="1">
              <a:latin typeface="Helvetica Neue" panose="02000503000000020004" pitchFamily="2" charset="0"/>
              <a:ea typeface="Helvetica Neue" panose="02000503000000020004" pitchFamily="2" charset="0"/>
            </a:endParaRPr>
          </a:p>
        </p:txBody>
      </p:sp>
    </p:spTree>
    <p:extLst>
      <p:ext uri="{BB962C8B-B14F-4D97-AF65-F5344CB8AC3E}">
        <p14:creationId xmlns:p14="http://schemas.microsoft.com/office/powerpoint/2010/main" val="4262645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2B944C-DB0D-41CA-9CFD-8F370F649024}"/>
              </a:ext>
            </a:extLst>
          </p:cNvPr>
          <p:cNvSpPr>
            <a:spLocks noGrp="1"/>
          </p:cNvSpPr>
          <p:nvPr>
            <p:ph idx="1"/>
          </p:nvPr>
        </p:nvSpPr>
        <p:spPr/>
        <p:txBody>
          <a:bodyPr vert="horz" lIns="91440" tIns="45720" rIns="91440" bIns="45720" rtlCol="0" anchor="t">
            <a:normAutofit/>
          </a:bodyPr>
          <a:lstStyle/>
          <a:p>
            <a:pPr marL="0" indent="0">
              <a:buNone/>
            </a:pPr>
            <a:br>
              <a:rPr lang="en-US">
                <a:ea typeface="+mn-lt"/>
                <a:cs typeface="+mn-lt"/>
              </a:rPr>
            </a:br>
            <a:endParaRPr lang="en-US">
              <a:ea typeface="+mn-lt"/>
              <a:cs typeface="+mn-lt"/>
            </a:endParaRPr>
          </a:p>
          <a:p>
            <a:endParaRPr lang="en-US">
              <a:cs typeface="Calibri"/>
            </a:endParaRPr>
          </a:p>
        </p:txBody>
      </p:sp>
      <p:sp>
        <p:nvSpPr>
          <p:cNvPr id="2" name="Title 1">
            <a:extLst>
              <a:ext uri="{FF2B5EF4-FFF2-40B4-BE49-F238E27FC236}">
                <a16:creationId xmlns:a16="http://schemas.microsoft.com/office/drawing/2014/main" id="{4A86D763-8B43-4F83-ACA9-D2F635887F04}"/>
              </a:ext>
            </a:extLst>
          </p:cNvPr>
          <p:cNvSpPr>
            <a:spLocks noGrp="1"/>
          </p:cNvSpPr>
          <p:nvPr>
            <p:ph type="ctrTitle"/>
          </p:nvPr>
        </p:nvSpPr>
        <p:spPr/>
        <p:txBody>
          <a:bodyPr>
            <a:normAutofit/>
          </a:bodyPr>
          <a:lstStyle/>
          <a:p>
            <a:r>
              <a:rPr lang="en-US" sz="4000">
                <a:latin typeface="Arial" panose="020B0604020202020204" pitchFamily="34" charset="0"/>
                <a:cs typeface="Arial" panose="020B0604020202020204" pitchFamily="34" charset="0"/>
              </a:rPr>
              <a:t>Confederated Tribes of Siletz Indians</a:t>
            </a:r>
          </a:p>
        </p:txBody>
      </p:sp>
      <p:sp>
        <p:nvSpPr>
          <p:cNvPr id="4" name="TextBox 3">
            <a:extLst>
              <a:ext uri="{FF2B5EF4-FFF2-40B4-BE49-F238E27FC236}">
                <a16:creationId xmlns:a16="http://schemas.microsoft.com/office/drawing/2014/main" id="{F7B345B8-94D9-40BE-8563-DF18355F34A7}"/>
              </a:ext>
            </a:extLst>
          </p:cNvPr>
          <p:cNvSpPr txBox="1"/>
          <p:nvPr/>
        </p:nvSpPr>
        <p:spPr>
          <a:xfrm>
            <a:off x="990599" y="1828800"/>
            <a:ext cx="10431651" cy="3670748"/>
          </a:xfrm>
          <a:prstGeom prst="rect">
            <a:avLst/>
          </a:prstGeom>
          <a:noFill/>
        </p:spPr>
        <p:txBody>
          <a:bodyPr wrap="square" lIns="91440" tIns="45720" rIns="91440" bIns="45720" rtlCol="0" anchor="t">
            <a:spAutoFit/>
          </a:bodyPr>
          <a:lstStyle/>
          <a:p>
            <a:pPr>
              <a:lnSpc>
                <a:spcPct val="110000"/>
              </a:lnSpc>
              <a:spcAft>
                <a:spcPts val="1000"/>
              </a:spcAft>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rPr>
              <a:t>The Tribal cultural resources program:</a:t>
            </a:r>
            <a:endParaRPr lang="en-US" sz="2400">
              <a:solidFill>
                <a:schemeClr val="tx1">
                  <a:lumMod val="75000"/>
                  <a:lumOff val="25000"/>
                </a:schemeClr>
              </a:solidFill>
              <a:latin typeface="Helvetica Neue Light" panose="02000403000000020004" pitchFamily="2" charset="0"/>
              <a:ea typeface="Helvetica Neue Light" panose="02000403000000020004" pitchFamily="2" charset="0"/>
              <a:cs typeface="Calibri"/>
            </a:endParaRPr>
          </a:p>
          <a:p>
            <a:pPr marL="274320" indent="-274320">
              <a:lnSpc>
                <a:spcPct val="110000"/>
              </a:lnSpc>
              <a:spcAft>
                <a:spcPts val="1000"/>
              </a:spcAft>
              <a:buFont typeface="Arial" panose="020B0604020202020204" pitchFamily="34" charset="0"/>
              <a:buChar char="•"/>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cs typeface="+mn-lt"/>
              </a:rPr>
              <a:t>Works to protect, promote, learn, and teach Siletz Tribal cultural heritage</a:t>
            </a:r>
          </a:p>
          <a:p>
            <a:pPr marL="274320" indent="-274320">
              <a:lnSpc>
                <a:spcPct val="110000"/>
              </a:lnSpc>
              <a:spcAft>
                <a:spcPts val="1000"/>
              </a:spcAft>
              <a:buFont typeface="Arial" panose="020B0604020202020204" pitchFamily="34" charset="0"/>
              <a:buChar char="•"/>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cs typeface="+mn-lt"/>
              </a:rPr>
              <a:t>Reclaim cultural artifacts</a:t>
            </a:r>
          </a:p>
          <a:p>
            <a:pPr marL="274320" indent="-274320">
              <a:lnSpc>
                <a:spcPct val="110000"/>
              </a:lnSpc>
              <a:spcAft>
                <a:spcPts val="1000"/>
              </a:spcAft>
              <a:buFont typeface="Arial" panose="020B0604020202020204" pitchFamily="34" charset="0"/>
              <a:buChar char="•"/>
            </a:pPr>
            <a:r>
              <a:rPr lang="en-US" sz="2400">
                <a:solidFill>
                  <a:schemeClr val="tx1">
                    <a:lumMod val="75000"/>
                    <a:lumOff val="25000"/>
                  </a:schemeClr>
                </a:solidFill>
                <a:latin typeface="Helvetica Neue Light" panose="02000403000000020004" pitchFamily="2" charset="0"/>
                <a:ea typeface="Helvetica Neue Light" panose="02000403000000020004" pitchFamily="2" charset="0"/>
                <a:cs typeface="+mn-lt"/>
              </a:rPr>
              <a:t>Support Tribal members learning and practicing Siletz culture and language</a:t>
            </a:r>
            <a:endParaRPr lang="en-US" sz="24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nSpc>
                <a:spcPct val="110000"/>
              </a:lnSpc>
              <a:spcAft>
                <a:spcPts val="1000"/>
              </a:spcAft>
            </a:pPr>
            <a:endParaRPr lang="en-US" sz="24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nSpc>
                <a:spcPct val="110000"/>
              </a:lnSpc>
              <a:spcAft>
                <a:spcPts val="1000"/>
              </a:spcAft>
            </a:pPr>
            <a:endParaRPr lang="en-US" sz="24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nSpc>
                <a:spcPct val="110000"/>
              </a:lnSpc>
              <a:spcAft>
                <a:spcPts val="1000"/>
              </a:spcAft>
            </a:pPr>
            <a:endParaRPr lang="en-US" sz="24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3153401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D763-8B43-4F83-ACA9-D2F635887F04}"/>
              </a:ext>
            </a:extLst>
          </p:cNvPr>
          <p:cNvSpPr>
            <a:spLocks noGrp="1"/>
          </p:cNvSpPr>
          <p:nvPr>
            <p:ph type="title"/>
          </p:nvPr>
        </p:nvSpPr>
        <p:spPr/>
        <p:txBody>
          <a:bodyPr>
            <a:normAutofit/>
          </a:bodyPr>
          <a:lstStyle/>
          <a:p>
            <a:pPr algn="ctr"/>
            <a:r>
              <a:rPr lang="en-US" sz="4000">
                <a:latin typeface="Arial" panose="020B0604020202020204" pitchFamily="34" charset="0"/>
                <a:cs typeface="Arial" panose="020B0604020202020204" pitchFamily="34" charset="0"/>
              </a:rPr>
              <a:t>Video Activity: Repatriation and Survivance</a:t>
            </a:r>
          </a:p>
        </p:txBody>
      </p:sp>
      <p:sp>
        <p:nvSpPr>
          <p:cNvPr id="3" name="Content Placeholder 2">
            <a:extLst>
              <a:ext uri="{FF2B5EF4-FFF2-40B4-BE49-F238E27FC236}">
                <a16:creationId xmlns:a16="http://schemas.microsoft.com/office/drawing/2014/main" id="{40CAB6C0-EF9C-8FE3-1E63-5D45D7876572}"/>
              </a:ext>
            </a:extLst>
          </p:cNvPr>
          <p:cNvSpPr txBox="1">
            <a:spLocks/>
          </p:cNvSpPr>
          <p:nvPr/>
        </p:nvSpPr>
        <p:spPr>
          <a:xfrm>
            <a:off x="1004046" y="1638300"/>
            <a:ext cx="10197354" cy="4457700"/>
          </a:xfrm>
          <a:prstGeom prst="roundRect">
            <a:avLst>
              <a:gd name="adj" fmla="val 7975"/>
            </a:avLst>
          </a:prstGeom>
          <a:solidFill>
            <a:schemeClr val="accent2">
              <a:lumMod val="20000"/>
              <a:lumOff val="80000"/>
            </a:schemeClr>
          </a:solidFill>
        </p:spPr>
        <p:txBody>
          <a:bodyPr vert="horz" lIns="182880" tIns="182880" rIns="182880" bIns="182880" rtlCol="0" anchor="t">
            <a:noAutofit/>
          </a:bodyPr>
          <a:lstStyle>
            <a:lvl1pPr marL="228600" indent="-228600" algn="l" defTabSz="914400" rtl="0" eaLnBrk="1" latinLnBrk="0" hangingPunct="1">
              <a:lnSpc>
                <a:spcPct val="120000"/>
              </a:lnSpc>
              <a:spcBef>
                <a:spcPts val="0"/>
              </a:spcBef>
              <a:spcAft>
                <a:spcPts val="1000"/>
              </a:spcAft>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120000"/>
              </a:lnSpc>
              <a:spcBef>
                <a:spcPts val="0"/>
              </a:spcBef>
              <a:spcAft>
                <a:spcPts val="1000"/>
              </a:spcAft>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120000"/>
              </a:lnSpc>
              <a:spcBef>
                <a:spcPts val="0"/>
              </a:spcBef>
              <a:spcAft>
                <a:spcPts val="1000"/>
              </a:spcAft>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120000"/>
              </a:lnSpc>
              <a:spcBef>
                <a:spcPts val="0"/>
              </a:spcBef>
              <a:spcAft>
                <a:spcPts val="1000"/>
              </a:spcAft>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120000"/>
              </a:lnSpc>
              <a:spcBef>
                <a:spcPts val="0"/>
              </a:spcBef>
              <a:spcAft>
                <a:spcPts val="1000"/>
              </a:spcAft>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600"/>
              </a:spcAft>
              <a:buNone/>
            </a:pPr>
            <a:r>
              <a:rPr lang="en-US" b="1">
                <a:latin typeface="Helvetica Neue" panose="02000503000000020004" pitchFamily="2" charset="0"/>
                <a:ea typeface="Helvetica Neue" panose="02000503000000020004" pitchFamily="2" charset="0"/>
              </a:rPr>
              <a:t>Watch: </a:t>
            </a:r>
            <a:r>
              <a:rPr lang="en-US" b="1">
                <a:latin typeface="Helvetica Neue" panose="02000503000000020004" pitchFamily="2" charset="0"/>
                <a:ea typeface="Helvetica Neue" panose="02000503000000020004" pitchFamily="2" charset="0"/>
                <a:hlinkClick r:id="rId3"/>
              </a:rPr>
              <a:t>The Copeland Collection: Original artifacts from the Siletz Indian Reservation </a:t>
            </a:r>
            <a:r>
              <a:rPr lang="en-US" b="1">
                <a:latin typeface="Helvetica Neue" panose="02000503000000020004" pitchFamily="2" charset="0"/>
                <a:ea typeface="Helvetica Neue" panose="02000503000000020004" pitchFamily="2" charset="0"/>
              </a:rPr>
              <a:t>(0:00–13:46)</a:t>
            </a:r>
          </a:p>
          <a:p>
            <a:pPr marL="0" indent="0">
              <a:buNone/>
            </a:pPr>
            <a:r>
              <a:rPr lang="en-US" b="1">
                <a:latin typeface="Helvetica Neue" panose="02000503000000020004" pitchFamily="2" charset="0"/>
                <a:ea typeface="Helvetica Neue" panose="02000503000000020004" pitchFamily="2" charset="0"/>
              </a:rPr>
              <a:t>As you watch, consider these questions:</a:t>
            </a:r>
          </a:p>
          <a:p>
            <a:r>
              <a:rPr lang="en-US" b="1">
                <a:latin typeface="Helvetica Neue"/>
                <a:ea typeface="Helvetica Neue" panose="02000503000000020004" pitchFamily="2" charset="0"/>
              </a:rPr>
              <a:t>How are the </a:t>
            </a:r>
            <a:r>
              <a:rPr lang="en-US" b="1">
                <a:latin typeface="Helvetica Neue Light"/>
                <a:ea typeface="Helvetica Neue" panose="02000503000000020004" pitchFamily="2" charset="0"/>
              </a:rPr>
              <a:t>regalia and other cultural artifacts </a:t>
            </a:r>
            <a:r>
              <a:rPr lang="en-US" b="1">
                <a:latin typeface="Helvetica Neue"/>
                <a:ea typeface="Helvetica Neue" panose="02000503000000020004" pitchFamily="2" charset="0"/>
              </a:rPr>
              <a:t>described by the Siletz tribal members in the video? What is their purpose?</a:t>
            </a:r>
          </a:p>
          <a:p>
            <a:r>
              <a:rPr lang="en-US" b="1">
                <a:latin typeface="Helvetica Neue" panose="02000503000000020004" pitchFamily="2" charset="0"/>
                <a:ea typeface="Helvetica Neue" panose="02000503000000020004" pitchFamily="2" charset="0"/>
              </a:rPr>
              <a:t>What is the significance of having access to these materials for the Siletz people in the video? </a:t>
            </a:r>
          </a:p>
          <a:p>
            <a:r>
              <a:rPr lang="en-US" b="1">
                <a:latin typeface="Helvetica Neue"/>
                <a:ea typeface="Helvetica Neue" panose="02000503000000020004" pitchFamily="2" charset="0"/>
              </a:rPr>
              <a:t>What impact do you think the decision to return materials to the Tribe had for Tribal people?</a:t>
            </a:r>
          </a:p>
        </p:txBody>
      </p:sp>
    </p:spTree>
    <p:extLst>
      <p:ext uri="{BB962C8B-B14F-4D97-AF65-F5344CB8AC3E}">
        <p14:creationId xmlns:p14="http://schemas.microsoft.com/office/powerpoint/2010/main" val="2308718256"/>
      </p:ext>
    </p:extLst>
  </p:cSld>
  <p:clrMapOvr>
    <a:masterClrMapping/>
  </p:clrMapOvr>
</p:sld>
</file>

<file path=ppt/theme/theme1.xml><?xml version="1.0" encoding="utf-8"?>
<a:theme xmlns:a="http://schemas.openxmlformats.org/drawingml/2006/main" name="Office Theme">
  <a:themeElements>
    <a:clrScheme name="Custom 2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2C665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da571c-f727-47a5-9aab-64bd2d52803f">
      <Terms xmlns="http://schemas.microsoft.com/office/infopath/2007/PartnerControls"/>
    </lcf76f155ced4ddcb4097134ff3c332f>
    <TaxCatchAll xmlns="be7757ee-27b1-49d9-ad78-c19e224bf4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6" ma:contentTypeDescription="Create a new document." ma:contentTypeScope="" ma:versionID="6ac38a0170be9701cbdd1f83b81cd783">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14f2121a7f1ef915d7974c814ec76c20"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06aa88-5ac0-4838-8ce1-dd283b5d648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002e2f-9621-4d29-bf5e-01e5fd23d324}" ma:internalName="TaxCatchAll" ma:showField="CatchAllData" ma:web="be7757ee-27b1-49d9-ad78-c19e224bf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9687EB-C728-4070-8DC0-6F3818135FB6}">
  <ds:schemaRefs>
    <ds:schemaRef ds:uri="be7757ee-27b1-49d9-ad78-c19e224bf417"/>
    <ds:schemaRef ds:uri="ecda571c-f727-47a5-9aab-64bd2d52803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F97EE87-0C87-4310-9F2D-4E496BA016EC}">
  <ds:schemaRefs>
    <ds:schemaRef ds:uri="http://schemas.microsoft.com/sharepoint/v3/contenttype/forms"/>
  </ds:schemaRefs>
</ds:datastoreItem>
</file>

<file path=customXml/itemProps3.xml><?xml version="1.0" encoding="utf-8"?>
<ds:datastoreItem xmlns:ds="http://schemas.openxmlformats.org/officeDocument/2006/customXml" ds:itemID="{1A953457-3F19-4E64-AC88-BAF55B7519AB}">
  <ds:schemaRefs>
    <ds:schemaRef ds:uri="be7757ee-27b1-49d9-ad78-c19e224bf417"/>
    <ds:schemaRef ds:uri="ecda571c-f727-47a5-9aab-64bd2d5280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8</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Grade 11 Significance of Repatriation</vt:lpstr>
      <vt:lpstr>Repatriation </vt:lpstr>
      <vt:lpstr>Tribal Advocacy</vt:lpstr>
      <vt:lpstr>Key Concept: Tribal Sovereignty</vt:lpstr>
      <vt:lpstr>Key Concept: Living Culture</vt:lpstr>
      <vt:lpstr>Repatriation and Cultural Heritage</vt:lpstr>
      <vt:lpstr>Confederated Tribes of Siletz Indians</vt:lpstr>
      <vt:lpstr>Video Activity: Repatriation and Survivance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revision>1</cp:revision>
  <dcterms:created xsi:type="dcterms:W3CDTF">2019-04-26T16:05:13Z</dcterms:created>
  <dcterms:modified xsi:type="dcterms:W3CDTF">2022-08-18T16:59:57Z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y fmtid="{D5CDD505-2E9C-101B-9397-08002B2CF9AE}" pid="3" name="MediaServiceImageTags">
    <vt:lpwstr/>
  </property>
</Properties>
</file>