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2.xml" ContentType="application/inkml+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handoutMasterIdLst>
    <p:handoutMasterId r:id="rId28"/>
  </p:handoutMasterIdLst>
  <p:sldIdLst>
    <p:sldId id="256" r:id="rId5"/>
    <p:sldId id="266" r:id="rId6"/>
    <p:sldId id="269" r:id="rId7"/>
    <p:sldId id="270" r:id="rId8"/>
    <p:sldId id="271" r:id="rId9"/>
    <p:sldId id="272"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624" userDrawn="1">
          <p15:clr>
            <a:srgbClr val="A4A3A4"/>
          </p15:clr>
        </p15:guide>
        <p15:guide id="3" pos="7056" userDrawn="1">
          <p15:clr>
            <a:srgbClr val="A4A3A4"/>
          </p15:clr>
        </p15:guide>
        <p15:guide id="4" orient="horz" pos="1944" userDrawn="1">
          <p15:clr>
            <a:srgbClr val="A4A3A4"/>
          </p15:clr>
        </p15:guide>
        <p15:guide id="5" orient="horz" pos="312" userDrawn="1">
          <p15:clr>
            <a:srgbClr val="A4A3A4"/>
          </p15:clr>
        </p15:guide>
        <p15:guide id="6" orient="horz" pos="2472" userDrawn="1">
          <p15:clr>
            <a:srgbClr val="A4A3A4"/>
          </p15:clr>
        </p15:guide>
        <p15:guide id="7" orient="horz" pos="254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E5E500-ED35-CBB6-62B7-F6F0103C57E6}" name="Rachael Radick" initials="RR" userId="S::rachael.radick@ednw.org::125914b5-a3fb-448a-b296-f1297bb32460" providerId="AD"/>
  <p188:author id="{381A9E9D-B1BE-40B4-6B6A-9060782AC2B0}" name="Nick Viles" initials="NV" userId="S::nickv@ctsi.nsn.us::917d333d-4359-443a-97bf-69681caf71f1" providerId="AD"/>
  <p188:author id="{8739F4C8-5CE6-D0FC-15BB-6B86D147A57F}" name="Zoe Velie" initials="ZV" userId="S::Zoe.Velie@educationnorthwest.org::3bf2a921-6b9f-4d9f-bebe-45427b62ee63" providerId="AD"/>
  <p188:author id="{931652F6-252D-06E0-554E-7A27F5304AF1}" name="Peter Hatch" initials="PH" userId="S::peterh@ctsi.nsn.us::ed7a89f6-724c-44be-929b-b0cf6d5613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563"/>
    <a:srgbClr val="2C6754"/>
    <a:srgbClr val="63A49F"/>
    <a:srgbClr val="9D365E"/>
    <a:srgbClr val="1B73B9"/>
    <a:srgbClr val="587A36"/>
    <a:srgbClr val="8017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2"/>
    <p:restoredTop sz="53221" autoAdjust="0"/>
  </p:normalViewPr>
  <p:slideViewPr>
    <p:cSldViewPr snapToGrid="0" snapToObjects="1" showGuides="1">
      <p:cViewPr varScale="1">
        <p:scale>
          <a:sx n="67" d="100"/>
          <a:sy n="67" d="100"/>
        </p:scale>
        <p:origin x="2448" y="72"/>
      </p:cViewPr>
      <p:guideLst>
        <p:guide pos="624"/>
        <p:guide pos="7056"/>
        <p:guide orient="horz" pos="1944"/>
        <p:guide orient="horz" pos="312"/>
        <p:guide orient="horz" pos="2472"/>
        <p:guide orient="horz" pos="2544"/>
      </p:guideLst>
    </p:cSldViewPr>
  </p:slideViewPr>
  <p:notesTextViewPr>
    <p:cViewPr>
      <p:scale>
        <a:sx n="1" d="1"/>
        <a:sy n="1" d="1"/>
      </p:scale>
      <p:origin x="0" y="0"/>
    </p:cViewPr>
  </p:notesTextViewPr>
  <p:notesViewPr>
    <p:cSldViewPr snapToGrid="0" snapToObjects="1" showGuide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Smoker-Broaddus" userId="98249921-6627-44fb-a584-82a5094d081d" providerId="ADAL" clId="{647A9915-F525-4CF2-8223-EF984CABE169}"/>
    <pc:docChg chg="">
      <pc:chgData name="Mandy Smoker-Broaddus" userId="98249921-6627-44fb-a584-82a5094d081d" providerId="ADAL" clId="{647A9915-F525-4CF2-8223-EF984CABE169}" dt="2022-08-09T00:54:34" v="0"/>
      <pc:docMkLst>
        <pc:docMk/>
      </pc:docMkLst>
      <pc:sldChg chg="delCm">
        <pc:chgData name="Mandy Smoker-Broaddus" userId="98249921-6627-44fb-a584-82a5094d081d" providerId="ADAL" clId="{647A9915-F525-4CF2-8223-EF984CABE169}" dt="2022-08-09T00:54:34" v="0"/>
        <pc:sldMkLst>
          <pc:docMk/>
          <pc:sldMk cId="2531968888" sldId="307"/>
        </pc:sldMkLst>
      </pc:sldChg>
    </pc:docChg>
  </pc:docChgLst>
  <pc:docChgLst>
    <pc:chgData name="Bracken Reed" userId="S::bracken.reed@ednw.org::7b3f7b2f-f476-4ceb-8f84-0edb7d0770c3" providerId="AD" clId="Web-{02E6DD78-D1CF-4113-9644-E70CF67656EC}"/>
    <pc:docChg chg="modSld">
      <pc:chgData name="Bracken Reed" userId="S::bracken.reed@ednw.org::7b3f7b2f-f476-4ceb-8f84-0edb7d0770c3" providerId="AD" clId="Web-{02E6DD78-D1CF-4113-9644-E70CF67656EC}" dt="2022-08-04T22:42:48.402" v="9" actId="20577"/>
      <pc:docMkLst>
        <pc:docMk/>
      </pc:docMkLst>
      <pc:sldChg chg="modSp">
        <pc:chgData name="Bracken Reed" userId="S::bracken.reed@ednw.org::7b3f7b2f-f476-4ceb-8f84-0edb7d0770c3" providerId="AD" clId="Web-{02E6DD78-D1CF-4113-9644-E70CF67656EC}" dt="2022-08-04T22:41:50.308" v="5" actId="20577"/>
        <pc:sldMkLst>
          <pc:docMk/>
          <pc:sldMk cId="2832664827" sldId="266"/>
        </pc:sldMkLst>
        <pc:spChg chg="mod">
          <ac:chgData name="Bracken Reed" userId="S::bracken.reed@ednw.org::7b3f7b2f-f476-4ceb-8f84-0edb7d0770c3" providerId="AD" clId="Web-{02E6DD78-D1CF-4113-9644-E70CF67656EC}" dt="2022-08-04T22:41:50.308" v="5" actId="20577"/>
          <ac:spMkLst>
            <pc:docMk/>
            <pc:sldMk cId="2832664827" sldId="266"/>
            <ac:spMk id="13" creationId="{3BDF5534-1EB8-4AC4-A2FC-7A1C4833301A}"/>
          </ac:spMkLst>
        </pc:spChg>
      </pc:sldChg>
      <pc:sldChg chg="modSp">
        <pc:chgData name="Bracken Reed" userId="S::bracken.reed@ednw.org::7b3f7b2f-f476-4ceb-8f84-0edb7d0770c3" providerId="AD" clId="Web-{02E6DD78-D1CF-4113-9644-E70CF67656EC}" dt="2022-08-04T22:42:48.402" v="9" actId="20577"/>
        <pc:sldMkLst>
          <pc:docMk/>
          <pc:sldMk cId="3222249812" sldId="309"/>
        </pc:sldMkLst>
        <pc:spChg chg="mod">
          <ac:chgData name="Bracken Reed" userId="S::bracken.reed@ednw.org::7b3f7b2f-f476-4ceb-8f84-0edb7d0770c3" providerId="AD" clId="Web-{02E6DD78-D1CF-4113-9644-E70CF67656EC}" dt="2022-08-04T22:42:48.402" v="9" actId="20577"/>
          <ac:spMkLst>
            <pc:docMk/>
            <pc:sldMk cId="3222249812" sldId="309"/>
            <ac:spMk id="5" creationId="{6F886EC3-19E3-9290-EBB2-23D16BA02AB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1382A92-59A2-E94B-B4EA-B716E7EC92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607B4F-E01A-8E48-AE41-D99831DA8168}" type="datetimeFigureOut">
              <a:rPr lang="en-US" smtClean="0"/>
              <a:t>8/17/2022</a:t>
            </a:fld>
            <a:endParaRPr lang="en-US"/>
          </a:p>
        </p:txBody>
      </p:sp>
      <p:sp>
        <p:nvSpPr>
          <p:cNvPr id="4" name="Footer Placeholder 3">
            <a:extLst>
              <a:ext uri="{FF2B5EF4-FFF2-40B4-BE49-F238E27FC236}">
                <a16:creationId xmlns:a16="http://schemas.microsoft.com/office/drawing/2014/main" id="{2204165A-990F-9844-AF2A-DD27509DE9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E7ED6E-E692-6041-9AB1-996572A88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542280-914E-1748-9B19-DA3CE3AA6D5C}" type="slidenum">
              <a:rPr lang="en-US" smtClean="0"/>
              <a:t>‹#›</a:t>
            </a:fld>
            <a:endParaRPr lang="en-US"/>
          </a:p>
        </p:txBody>
      </p:sp>
      <p:sp>
        <p:nvSpPr>
          <p:cNvPr id="6" name="Header Placeholder 5">
            <a:extLst>
              <a:ext uri="{FF2B5EF4-FFF2-40B4-BE49-F238E27FC236}">
                <a16:creationId xmlns:a16="http://schemas.microsoft.com/office/drawing/2014/main" id="{BC620CE9-E83C-274A-9319-3CED6B87405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Tree>
    <p:extLst>
      <p:ext uri="{BB962C8B-B14F-4D97-AF65-F5344CB8AC3E}">
        <p14:creationId xmlns:p14="http://schemas.microsoft.com/office/powerpoint/2010/main" val="6158112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17T15:44:05.198"/>
    </inkml:context>
    <inkml:brush xml:id="br0">
      <inkml:brushProperty name="width" value="0.3" units="cm"/>
      <inkml:brushProperty name="height" value="0.6" units="cm"/>
      <inkml:brushProperty name="color" value="#63A49F"/>
      <inkml:brushProperty name="tip" value="rectangle"/>
      <inkml:brushProperty name="rasterOp" value="maskPen"/>
    </inkml:brush>
  </inkml:definitions>
  <inkml:trace contextRef="#ctx0" brushRef="#br0">7939 16678 16383 0 0,'0'4'0'0'0,"-5"2"0"0"0,0 4 0 0 0,-5 0 0 0 0,-4 3 0 0 0,-5-1 0 0 0,-2-3 0 0 0,2 2 0 0 0,-1-1 0 0 0,0-2 0 0 0,-2-3 0 0 0,-1-2 0 0 0,-1-1 0 0 0,4 2 0 0 0,0 2 0 0 0,1-1 0 0 0,-2 3 0 0 0,-1 1 0 0 0,-1-2 0 0 0,-2-2 0 0 0,0-2 0 0 0,0-1 0 0 0,0-1 0 0 0,0-1 0 0 0,0 0 0 0 0,-1-5 0 0 0,1-1 0 0 0,0-4 0 0 0,4-4 0 0 0,1-5 0 0 0,5-3 0 0 0,0-2 0 0 0,-2-1 0 0 0,4-1 0 0 0,2 0 0 0 0,3 0 0 0 0,4 0 0 0 0,2 0 0 0 0,1 1 0 0 0,1-1 0 0 0,1 1 0 0 0,0 0 0 0 0,-1 0 0 0 0,1 0 0 0 0,-1-1 0 0 0,5 6 0 0 0,0 0 0 0 0,1 0 0 0 0,-2-1 0 0 0,-1-2 0 0 0,4 0 0 0 0,-2-1 0 0 0,1-1 0 0 0,-2 0 0 0 0,-1 0 0 0 0,-1-5 0 0 0,-1-1 0 0 0,-1 0 0 0 0,0 1 0 0 0,0 2 0 0 0,-1 1 0 0 0,1 0 0 0 0,0 2 0 0 0,-4 4 0 0 0,-2 2 0 0 0,-3-1 0 0 0,-1 0 0 0 0,1-2 0 0 0,-1 3 0 0 0,0 0 0 0 0,2 0 0 0 0,-2-2 0 0 0,1-1 0 0 0,-2-1 0 0 0,0-2 0 0 0,-1 0 0 0 0,-4 0 0 0 0,1-1 0 0 0,3 1 0 0 0,0 4 0 0 0,1 1 0 0 0,-1 4 0 0 0,2 1 0 0 0,1-2 0 0 0,-1 3 0 0 0,1-1 0 0 0,2-3 0 0 0,2-2 0 0 0,-2 3 0 0 0,-1-1 0 0 0,2-1 0 0 0,-2-2 0 0 0,-1-1 0 0 0,2-3 0 0 0,2-4 0 0 0,2-2 0 0 0,1 0 0 0 0,2 1 0 0 0,0 2 0 0 0,0 0 0 0 0,0 2 0 0 0,1 0 0 0 0,3 1 0 0 0,2 0 0 0 0,4 0 0 0 0,0 0 0 0 0,3 0 0 0 0,3 0 0 0 0,0 0 0 0 0,-4 0 0 0 0,0-1 0 0 0,-1-3 0 0 0,1-2 0 0 0,-1 0 0 0 0,2 6 0 0 0,-2 3 0 0 0,3 0 0 0 0,-3 0 0 0 0,-2-1 0 0 0,2 0 0 0 0,-2-1 0 0 0,-2 0 0 0 0,3-1 0 0 0,-2 0 0 0 0,3-1 0 0 0,0 1 0 0 0,-3 0 0 0 0,-2-5 0 0 0,-2-1 0 0 0,2 0 0 0 0,0-3 0 0 0,-1-5 0 0 0,-1 1 0 0 0,3 2 0 0 0,0 3 0 0 0,-1 2 0 0 0,-1 3 0 0 0,-2-2 0 0 0,-2-6 0 0 0,0 0 0 0 0,4-2 0 0 0,0 0 0 0 0,5 7 0 0 0,-1 0 0 0 0,0 1 0 0 0,-3-2 0 0 0,-2-1 0 0 0,2 5 0 0 0,1 4 0 0 0,-1 1 0 0 0,2 0 0 0 0,1 0 0 0 0,2 0 0 0 0,0-1 0 0 0,1 4 0 0 0,0 1 0 0 0,-2-1 0 0 0,-4-1 0 0 0,1 3 0 0 0,1 1 0 0 0,-2-2 0 0 0,3-2 0 0 0,-1-1 0 0 0,3-6 0 0 0,0-2 0 0 0,2 0 0 0 0,-2 0 0 0 0,3 0 0 0 0,-2 3 0 0 0,-3 0 0 0 0,2 6 0 0 0,3 1 0 0 0,-1 1 0 0 0,1-2 0 0 0,-1-1 0 0 0,-3-1 0 0 0,-4-1 0 0 0,2-1 0 0 0,0 0 0 0 0,2-4 0 0 0,0-3 0 0 0,-2 2 0 0 0,2 4 0 0 0,-1 3 0 0 0,-1 2 0 0 0,-3-1 0 0 0,-2-1 0 0 0,-1 0 0 0 0,3 3 0 0 0,4 1 0 0 0,2 0 0 0 0,-1-2 0 0 0,1-5 0 0 0,-1-4 0 0 0,-1 1 0 0 0,-4-1 0 0 0,3 6 0 0 0,-1 3 0 0 0,4 0 0 0 0,2 3 0 0 0,1-2 0 0 0,-3-4 0 0 0,2 3 0 0 0,-3-3 0 0 0,3-3 0 0 0,2-4 0 0 0,4-2 0 0 0,-2 1 0 0 0,1 1 0 0 0,-4 1 0 0 0,2 2 0 0 0,-3 2 0 0 0,1 4 0 0 0,-4 3 0 0 0,-1-1 0 0 0,-3 0 0 0 0,-2-2 0 0 0,2 3 0 0 0,0 1 0 0 0,-1-1 0 0 0,-1-2 0 0 0,-2-1 0 0 0,4-2 0 0 0,0 0 0 0 0,0-1 0 0 0,2-1 0 0 0,1-3 0 0 0,-2-3 0 0 0,2 2 0 0 0,0 0 0 0 0,-1 1 0 0 0,-3 2 0 0 0,-2 1 0 0 0,-1 0 0 0 0,-2 1 0 0 0,5 0 0 0 0,0 0 0 0 0,0 0 0 0 0,4 0 0 0 0,-1 0 0 0 0,-1 0 0 0 0,-2-4 0 0 0,-1-2 0 0 0,-2-4 0 0 0,3 0 0 0 0,1-8 0 0 0,-2 0 0 0 0,0 2 0 0 0,3 0 0 0 0,0-1 0 0 0,0 2 0 0 0,-3-6 0 0 0,-1 2 0 0 0,3 7 0 0 0,1 2 0 0 0,-2 3 0 0 0,0-2 0 0 0,-3 0 0 0 0,0 3 0 0 0,-1 1 0 0 0,-1 2 0 0 0,0 1 0 0 0,0 1 0 0 0,-1 1 0 0 0,5 4 0 0 0,2 2 0 0 0,-1 0 0 0 0,-1-2 0 0 0,0-1 0 0 0,-3-1 0 0 0,1-5 0 0 0,-2-3 0 0 0,0 1 0 0 0,0 0 0 0 0,0 2 0 0 0,-1 0 0 0 0,5 2 0 0 0,2-4 0 0 0,-1-1 0 0 0,0-5 0 0 0,-2 1 0 0 0,-1 1 0 0 0,-1 3 0 0 0,-1 2 0 0 0,0 1 0 0 0,0 2 0 0 0,0-4 0 0 0,0-4 0 0 0,-1-2 0 0 0,5 5 0 0 0,2 5 0 0 0,-1 1 0 0 0,0 2 0 0 0,-2-1 0 0 0,-1 0 0 0 0,-1 0 0 0 0,-1 0 0 0 0,0-1 0 0 0,4 5 0 0 0,2-4 0 0 0,-1-1 0 0 0,-1-2 0 0 0,-1 1 0 0 0,-1-1 0 0 0,-1 1 0 0 0,4 4 0 0 0,1 3 0 0 0,-1-1 0 0 0,3-1 0 0 0,0-1 0 0 0,-1-2 0 0 0,-2-4 0 0 0,-1-2 0 0 0,-2-1 0 0 0,-2 1 0 0 0,1 2 0 0 0,3 5 0 0 0,1 2 0 0 0,0 0 0 0 0,-1 0 0 0 0,-1-1 0 0 0,-1-1 0 0 0,-1-1 0 0 0,-1-1 0 0 0,0 0 0 0 0,0 0 0 0 0,0-1 0 0 0,-1 1 0 0 0,1 0 0 0 0,0-1 0 0 0,4 5 0 0 0,2 2 0 0 0,-1-1 0 0 0,4-1 0 0 0,4-1 0 0 0,5 3 0 0 0,2 1 0 0 0,4 3 0 0 0,1-1 0 0 0,-5 0 0 0 0,0 1 0 0 0,1 4 0 0 0,1 3 0 0 0,-4 8 0 0 0,-4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8-01T23:10:52.104"/>
    </inkml:context>
    <inkml:brush xml:id="br0">
      <inkml:brushProperty name="width" value="0.3" units="cm"/>
      <inkml:brushProperty name="height" value="0.6" units="cm"/>
      <inkml:brushProperty name="color" value="#63A49F"/>
      <inkml:brushProperty name="tip" value="rectangle"/>
      <inkml:brushProperty name="rasterOp" value="maskPen"/>
    </inkml:brush>
  </inkml:definitions>
  <inkml:trace contextRef="#ctx0" brushRef="#br0">7939 16678 16383 0 0,'0'4'0'0'0,"-5"2"0"0"0,0 4 0 0 0,-5 0 0 0 0,-4 3 0 0 0,-5-1 0 0 0,-2-3 0 0 0,2 2 0 0 0,-1-1 0 0 0,0-2 0 0 0,-2-3 0 0 0,-1-2 0 0 0,-1-1 0 0 0,4 2 0 0 0,0 2 0 0 0,1-1 0 0 0,-2 3 0 0 0,-1 1 0 0 0,-1-2 0 0 0,-2-2 0 0 0,0-2 0 0 0,0-1 0 0 0,0-1 0 0 0,0-1 0 0 0,0 0 0 0 0,-1-5 0 0 0,1-1 0 0 0,0-4 0 0 0,4-4 0 0 0,1-5 0 0 0,5-3 0 0 0,0-2 0 0 0,-2-1 0 0 0,4-1 0 0 0,2 0 0 0 0,3 0 0 0 0,4 0 0 0 0,2 0 0 0 0,1 1 0 0 0,1-1 0 0 0,1 1 0 0 0,0 0 0 0 0,-1 0 0 0 0,1 0 0 0 0,-1-1 0 0 0,5 6 0 0 0,0 0 0 0 0,1 0 0 0 0,-2-1 0 0 0,-1-2 0 0 0,4 0 0 0 0,-2-1 0 0 0,1-1 0 0 0,-2 0 0 0 0,-1 0 0 0 0,-1-5 0 0 0,-1-1 0 0 0,-1 0 0 0 0,0 1 0 0 0,0 2 0 0 0,-1 1 0 0 0,1 0 0 0 0,0 2 0 0 0,-4 4 0 0 0,-2 2 0 0 0,-3-1 0 0 0,-1 0 0 0 0,1-2 0 0 0,-1 3 0 0 0,0 0 0 0 0,2 0 0 0 0,-2-2 0 0 0,1-1 0 0 0,-2-1 0 0 0,0-2 0 0 0,-1 0 0 0 0,-4 0 0 0 0,1-1 0 0 0,3 1 0 0 0,0 4 0 0 0,1 1 0 0 0,-1 4 0 0 0,2 1 0 0 0,1-2 0 0 0,-1 3 0 0 0,1-1 0 0 0,2-3 0 0 0,2-2 0 0 0,-2 3 0 0 0,-1-1 0 0 0,2-1 0 0 0,-2-2 0 0 0,-1-1 0 0 0,2-3 0 0 0,2-4 0 0 0,2-2 0 0 0,1 0 0 0 0,2 1 0 0 0,0 2 0 0 0,0 0 0 0 0,0 2 0 0 0,1 0 0 0 0,3 1 0 0 0,2 0 0 0 0,4 0 0 0 0,0 0 0 0 0,3 0 0 0 0,3 0 0 0 0,0 0 0 0 0,-4 0 0 0 0,0-1 0 0 0,-1-3 0 0 0,1-2 0 0 0,-1 0 0 0 0,2 6 0 0 0,-2 3 0 0 0,3 0 0 0 0,-3 0 0 0 0,-2-1 0 0 0,2 0 0 0 0,-2-1 0 0 0,-2 0 0 0 0,3-1 0 0 0,-2 0 0 0 0,3-1 0 0 0,0 1 0 0 0,-3 0 0 0 0,-2-5 0 0 0,-2-1 0 0 0,2 0 0 0 0,0-3 0 0 0,-1-5 0 0 0,-1 1 0 0 0,3 2 0 0 0,0 3 0 0 0,-1 2 0 0 0,-1 3 0 0 0,-2-2 0 0 0,-2-6 0 0 0,0 0 0 0 0,4-2 0 0 0,0 0 0 0 0,5 7 0 0 0,-1 0 0 0 0,0 1 0 0 0,-3-2 0 0 0,-2-1 0 0 0,2 5 0 0 0,1 4 0 0 0,-1 1 0 0 0,2 0 0 0 0,1 0 0 0 0,2 0 0 0 0,0-1 0 0 0,1 4 0 0 0,0 1 0 0 0,-2-1 0 0 0,-4-1 0 0 0,1 3 0 0 0,1 1 0 0 0,-2-2 0 0 0,3-2 0 0 0,-1-1 0 0 0,3-6 0 0 0,0-2 0 0 0,2 0 0 0 0,-2 0 0 0 0,3 0 0 0 0,-2 3 0 0 0,-3 0 0 0 0,2 6 0 0 0,3 1 0 0 0,-1 1 0 0 0,1-2 0 0 0,-1-1 0 0 0,-3-1 0 0 0,-4-1 0 0 0,2-1 0 0 0,0 0 0 0 0,2-4 0 0 0,0-3 0 0 0,-2 2 0 0 0,2 4 0 0 0,-1 3 0 0 0,-1 2 0 0 0,-3-1 0 0 0,-2-1 0 0 0,-1 0 0 0 0,3 3 0 0 0,4 1 0 0 0,2 0 0 0 0,-1-2 0 0 0,1-5 0 0 0,-1-4 0 0 0,-1 1 0 0 0,-4-1 0 0 0,3 6 0 0 0,-1 3 0 0 0,4 0 0 0 0,2 3 0 0 0,1-2 0 0 0,-3-4 0 0 0,2 3 0 0 0,-3-3 0 0 0,3-3 0 0 0,2-4 0 0 0,4-2 0 0 0,-2 1 0 0 0,1 1 0 0 0,-4 1 0 0 0,2 2 0 0 0,-3 2 0 0 0,1 4 0 0 0,-4 3 0 0 0,-1-1 0 0 0,-3 0 0 0 0,-2-2 0 0 0,2 3 0 0 0,0 1 0 0 0,-1-1 0 0 0,-1-2 0 0 0,-2-1 0 0 0,4-2 0 0 0,0 0 0 0 0,0-1 0 0 0,2-1 0 0 0,1-3 0 0 0,-2-3 0 0 0,2 2 0 0 0,0 0 0 0 0,-1 1 0 0 0,-3 2 0 0 0,-2 1 0 0 0,-1 0 0 0 0,-2 1 0 0 0,5 0 0 0 0,0 0 0 0 0,0 0 0 0 0,4 0 0 0 0,-1 0 0 0 0,-1 0 0 0 0,-2-4 0 0 0,-1-2 0 0 0,-2-4 0 0 0,3 0 0 0 0,1-8 0 0 0,-2 0 0 0 0,0 2 0 0 0,3 0 0 0 0,0-1 0 0 0,0 2 0 0 0,-3-6 0 0 0,-1 2 0 0 0,3 7 0 0 0,1 2 0 0 0,-2 3 0 0 0,0-2 0 0 0,-3 0 0 0 0,0 3 0 0 0,-1 1 0 0 0,-1 2 0 0 0,0 1 0 0 0,0 1 0 0 0,-1 1 0 0 0,5 4 0 0 0,2 2 0 0 0,-1 0 0 0 0,-1-2 0 0 0,0-1 0 0 0,-3-1 0 0 0,1-5 0 0 0,-2-3 0 0 0,0 1 0 0 0,0 0 0 0 0,0 2 0 0 0,-1 0 0 0 0,5 2 0 0 0,2-4 0 0 0,-1-1 0 0 0,0-5 0 0 0,-2 1 0 0 0,-1 1 0 0 0,-1 3 0 0 0,-1 2 0 0 0,0 1 0 0 0,0 2 0 0 0,0-4 0 0 0,0-4 0 0 0,-1-2 0 0 0,5 5 0 0 0,2 5 0 0 0,-1 1 0 0 0,0 2 0 0 0,-2-1 0 0 0,-1 0 0 0 0,-1 0 0 0 0,-1 0 0 0 0,0-1 0 0 0,4 5 0 0 0,2-4 0 0 0,-1-1 0 0 0,-1-2 0 0 0,-1 1 0 0 0,-1-1 0 0 0,-1 1 0 0 0,4 4 0 0 0,1 3 0 0 0,-1-1 0 0 0,3-1 0 0 0,0-1 0 0 0,-1-2 0 0 0,-2-4 0 0 0,-1-2 0 0 0,-2-1 0 0 0,-2 1 0 0 0,1 2 0 0 0,3 5 0 0 0,1 2 0 0 0,0 0 0 0 0,-1 0 0 0 0,-1-1 0 0 0,-1-1 0 0 0,-1-1 0 0 0,-1-1 0 0 0,0 0 0 0 0,0 0 0 0 0,0-1 0 0 0,-1 1 0 0 0,1 0 0 0 0,0-1 0 0 0,4 5 0 0 0,2 2 0 0 0,-1-1 0 0 0,4-1 0 0 0,4-1 0 0 0,5 3 0 0 0,2 1 0 0 0,4 3 0 0 0,1-1 0 0 0,-5 0 0 0 0,0 1 0 0 0,1 4 0 0 0,1 3 0 0 0,-4 8 0 0 0,-4 3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516DC-1FBC-D842-A341-EBAE3AF8F51A}" type="datetimeFigureOut">
              <a:rPr lang="en-US" smtClean="0"/>
              <a:t>8/17/2022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A32032-1F54-7041-8EED-BD6D0B7813DA}" type="slidenum">
              <a:rPr lang="en-US" smtClean="0"/>
              <a:t>‹#›</a:t>
            </a:fld>
            <a:endParaRPr lang="en-US"/>
          </a:p>
        </p:txBody>
      </p:sp>
    </p:spTree>
    <p:extLst>
      <p:ext uri="{BB962C8B-B14F-4D97-AF65-F5344CB8AC3E}">
        <p14:creationId xmlns:p14="http://schemas.microsoft.com/office/powerpoint/2010/main" val="3256841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Today, we’re going to learn about how the Confederated Tribes of Siletz Indians have traveled, traded goods, and stayed connected to their rivers, the Pacific Ocean, and people living in other parts of Oregon.</a:t>
            </a:r>
            <a:endParaRPr lang="en-US" dirty="0"/>
          </a:p>
        </p:txBody>
      </p:sp>
      <p:sp>
        <p:nvSpPr>
          <p:cNvPr id="4" name="Slide Number Placeholder 3"/>
          <p:cNvSpPr>
            <a:spLocks noGrp="1"/>
          </p:cNvSpPr>
          <p:nvPr>
            <p:ph type="sldNum" sz="quarter" idx="5"/>
          </p:nvPr>
        </p:nvSpPr>
        <p:spPr/>
        <p:txBody>
          <a:bodyPr/>
          <a:lstStyle/>
          <a:p>
            <a:fld id="{CAA32032-1F54-7041-8EED-BD6D0B7813DA}" type="slidenum">
              <a:rPr lang="en-US" smtClean="0"/>
              <a:t>1</a:t>
            </a:fld>
            <a:endParaRPr lang="en-US"/>
          </a:p>
        </p:txBody>
      </p:sp>
    </p:spTree>
    <p:extLst>
      <p:ext uri="{BB962C8B-B14F-4D97-AF65-F5344CB8AC3E}">
        <p14:creationId xmlns:p14="http://schemas.microsoft.com/office/powerpoint/2010/main" val="4184370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Let’s look at the canoes side by side. What do you notice about the shapes of the canoes? How are they similar? How are they different? Turn to a partner and discuss.</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10</a:t>
            </a:fld>
            <a:endParaRPr lang="en-US"/>
          </a:p>
        </p:txBody>
      </p:sp>
    </p:spTree>
    <p:extLst>
      <p:ext uri="{BB962C8B-B14F-4D97-AF65-F5344CB8AC3E}">
        <p14:creationId xmlns:p14="http://schemas.microsoft.com/office/powerpoint/2010/main" val="302885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There are also many slow, easy-going rivers in Oregon. Some canoes are perfectly made for these. They carry people down river and are also used for hunting. This is a picture of a Siletz ancestor, </a:t>
            </a:r>
            <a:r>
              <a:rPr lang="en-US" sz="2800" dirty="0" err="1">
                <a:effectLst/>
                <a:latin typeface="Arial" panose="020B0604020202020204" pitchFamily="34" charset="0"/>
              </a:rPr>
              <a:t>Coquelle</a:t>
            </a:r>
            <a:r>
              <a:rPr lang="en-US" sz="2800" dirty="0">
                <a:effectLst/>
                <a:latin typeface="Arial" panose="020B0604020202020204" pitchFamily="34" charset="0"/>
              </a:rPr>
              <a:t> “Tommy” Thompson Jr., in a river-style canoe. An ancestor is a family member who has come before. All our relatives, going back to great-great grandparents and beyond, are our </a:t>
            </a:r>
            <a:r>
              <a:rPr lang="en-US" sz="2800" dirty="0" smtClean="0">
                <a:effectLst/>
                <a:latin typeface="Arial" panose="020B0604020202020204" pitchFamily="34" charset="0"/>
              </a:rPr>
              <a:t>ancestors</a:t>
            </a:r>
          </a:p>
          <a:p>
            <a:endParaRPr lang="en-US" sz="2800" dirty="0" smtClean="0">
              <a:effectLst/>
              <a:latin typeface="Arial" panose="020B0604020202020204" pitchFamily="34" charset="0"/>
            </a:endParaRPr>
          </a:p>
          <a:p>
            <a:r>
              <a:rPr lang="en-US" sz="1800" dirty="0" smtClean="0"/>
              <a:t>Image Source: Confederated Tribes of Siletz Indians</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11</a:t>
            </a:fld>
            <a:endParaRPr lang="en-US"/>
          </a:p>
        </p:txBody>
      </p:sp>
    </p:spTree>
    <p:extLst>
      <p:ext uri="{BB962C8B-B14F-4D97-AF65-F5344CB8AC3E}">
        <p14:creationId xmlns:p14="http://schemas.microsoft.com/office/powerpoint/2010/main" val="2114786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Your parents and grandparents need to be aware of the conditions outside when they drive. They need to know how to drive slowly if it’s snowing or raining. They need to pack the right clothes, so they don’t get too hot or cold. This is the same for traveling by canoe! </a:t>
            </a:r>
          </a:p>
          <a:p>
            <a:endParaRPr lang="en-US" sz="2800" dirty="0">
              <a:effectLst/>
              <a:latin typeface="Arial" panose="020B0604020202020204" pitchFamily="34" charset="0"/>
            </a:endParaRPr>
          </a:p>
          <a:p>
            <a:r>
              <a:rPr lang="en-US" sz="2800" dirty="0">
                <a:effectLst/>
                <a:latin typeface="Arial" panose="020B0604020202020204" pitchFamily="34" charset="0"/>
              </a:rPr>
              <a:t>To safely travel by canoe in the ocean, you need to understand the different kinds of waves, recognize if the weather might be changing, and understand the pattern of the changing </a:t>
            </a:r>
            <a:r>
              <a:rPr lang="en-US" sz="2800" dirty="0" smtClean="0">
                <a:effectLst/>
                <a:latin typeface="Arial" panose="020B0604020202020204" pitchFamily="34" charset="0"/>
              </a:rPr>
              <a:t>tides</a:t>
            </a:r>
          </a:p>
          <a:p>
            <a:endParaRPr lang="en-US" sz="2800" dirty="0" smtClean="0">
              <a:effectLst/>
              <a:latin typeface="Arial" panose="020B0604020202020204" pitchFamily="34" charset="0"/>
            </a:endParaRPr>
          </a:p>
          <a:p>
            <a:r>
              <a:rPr lang="en-US" sz="1800" dirty="0" smtClean="0"/>
              <a:t>Image Source: Confederated Tribes of Siletz Indians</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12</a:t>
            </a:fld>
            <a:endParaRPr lang="en-US"/>
          </a:p>
        </p:txBody>
      </p:sp>
    </p:spTree>
    <p:extLst>
      <p:ext uri="{BB962C8B-B14F-4D97-AF65-F5344CB8AC3E}">
        <p14:creationId xmlns:p14="http://schemas.microsoft.com/office/powerpoint/2010/main" val="4057912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To safely paddle a canoe on a river you need to understand how to “read a river” or know how the water moves, how to steer in rapids, avoid dangerous places in the river, have the strength to paddle against the river, and have the wisdom to know when to carry the canoe when obstacles are too big. In some places, children started practicing young by trying to balance in a small canoe in the surf.</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13</a:t>
            </a:fld>
            <a:endParaRPr lang="en-US"/>
          </a:p>
        </p:txBody>
      </p:sp>
    </p:spTree>
    <p:extLst>
      <p:ext uri="{BB962C8B-B14F-4D97-AF65-F5344CB8AC3E}">
        <p14:creationId xmlns:p14="http://schemas.microsoft.com/office/powerpoint/2010/main" val="1263718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Not only do people need to know how to travel by canoe, but they also need to know how to properly carve and care for canoes. Siletz people are careful to carve the right angles, use the right type of wood, and not cut down too many trees so others can build canoes, too.</a:t>
            </a:r>
            <a:endParaRPr lang="en-US" sz="1800" dirty="0"/>
          </a:p>
          <a:p>
            <a:endParaRPr lang="en-US" sz="1800" dirty="0"/>
          </a:p>
          <a:p>
            <a:r>
              <a:rPr lang="en-US" sz="1800" dirty="0"/>
              <a:t>Photo source: https://www.montananaturalist.org/blog-post/the-power-of-the-western-red-cedar/</a:t>
            </a:r>
          </a:p>
        </p:txBody>
      </p:sp>
      <p:sp>
        <p:nvSpPr>
          <p:cNvPr id="4" name="Slide Number Placeholder 3"/>
          <p:cNvSpPr>
            <a:spLocks noGrp="1"/>
          </p:cNvSpPr>
          <p:nvPr>
            <p:ph type="sldNum" sz="quarter" idx="5"/>
          </p:nvPr>
        </p:nvSpPr>
        <p:spPr/>
        <p:txBody>
          <a:bodyPr/>
          <a:lstStyle/>
          <a:p>
            <a:fld id="{62D8B2FC-7F27-4EDD-A7F5-A4950CA5B38A}" type="slidenum">
              <a:rPr lang="en-US" smtClean="0"/>
              <a:t>14</a:t>
            </a:fld>
            <a:endParaRPr lang="en-US"/>
          </a:p>
        </p:txBody>
      </p:sp>
    </p:spTree>
    <p:extLst>
      <p:ext uri="{BB962C8B-B14F-4D97-AF65-F5344CB8AC3E}">
        <p14:creationId xmlns:p14="http://schemas.microsoft.com/office/powerpoint/2010/main" val="144739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Rather than learn to share the land with the Native people, newly arrived settlers were focused on the rich natural resources they could sell, like animal furs, gold, and then land, without respect for the rights of the people who already lived there. Settlers attacked Native people and forced them to leave their homes.</a:t>
            </a:r>
          </a:p>
          <a:p>
            <a:endParaRPr lang="en-US" dirty="0">
              <a:effectLst/>
              <a:latin typeface="Arial" panose="020B0604020202020204" pitchFamily="34" charset="0"/>
            </a:endParaRPr>
          </a:p>
          <a:p>
            <a:r>
              <a:rPr lang="en-US" dirty="0">
                <a:effectLst/>
                <a:latin typeface="Arial" panose="020B0604020202020204" pitchFamily="34" charset="0"/>
              </a:rPr>
              <a:t>Remember this map from earlier? The gray-shaded area shows where many Tribes and bands of Native people who became the Confederated Tribes of Siletz Indians once lived throughout Western Oregon. After settlers came, they were forced to move to a much smaller territory called a reservation. You can see the reservation here in red.</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15</a:t>
            </a:fld>
            <a:endParaRPr lang="en-US"/>
          </a:p>
        </p:txBody>
      </p:sp>
    </p:spTree>
    <p:extLst>
      <p:ext uri="{BB962C8B-B14F-4D97-AF65-F5344CB8AC3E}">
        <p14:creationId xmlns:p14="http://schemas.microsoft.com/office/powerpoint/2010/main" val="2653226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When settlers took Native people’s land, they also took their canoes! They didn’t want Native people to be able to travel around anymore. Settlers stole, burned, and sank many canoes. For more than 150 years it was illegal for the Siletz people to practice their culture or pass down the canoe-making tradition to their children. Sadly, many of the big logs used to make the canoes have also been cut down and turned into lumber</a:t>
            </a:r>
            <a:endParaRPr lang="en-US" sz="1800" dirty="0"/>
          </a:p>
          <a:p>
            <a:endParaRPr lang="en-US" sz="1800" dirty="0"/>
          </a:p>
          <a:p>
            <a:r>
              <a:rPr lang="en-US" sz="1800" dirty="0"/>
              <a:t>Image source: https://www.oregonencyclopedia.org/articles/timber_industry/#.YhMDy-jMLb0</a:t>
            </a:r>
          </a:p>
        </p:txBody>
      </p:sp>
      <p:sp>
        <p:nvSpPr>
          <p:cNvPr id="4" name="Slide Number Placeholder 3"/>
          <p:cNvSpPr>
            <a:spLocks noGrp="1"/>
          </p:cNvSpPr>
          <p:nvPr>
            <p:ph type="sldNum" sz="quarter" idx="5"/>
          </p:nvPr>
        </p:nvSpPr>
        <p:spPr/>
        <p:txBody>
          <a:bodyPr/>
          <a:lstStyle/>
          <a:p>
            <a:fld id="{62D8B2FC-7F27-4EDD-A7F5-A4950CA5B38A}" type="slidenum">
              <a:rPr lang="en-US" smtClean="0"/>
              <a:t>16</a:t>
            </a:fld>
            <a:endParaRPr lang="en-US"/>
          </a:p>
        </p:txBody>
      </p:sp>
    </p:spTree>
    <p:extLst>
      <p:ext uri="{BB962C8B-B14F-4D97-AF65-F5344CB8AC3E}">
        <p14:creationId xmlns:p14="http://schemas.microsoft.com/office/powerpoint/2010/main" val="7797173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Students, I want you to think about what it must be like to not be able to practice your traditions—the things that make you, you! Take a moment to think about the ways your family learns from each other, celebrates big occasions, gets old and young people together, or connects with what your ancestors have always done—your traditions</a:t>
            </a:r>
            <a:endParaRPr lang="en-US" sz="1800" dirty="0"/>
          </a:p>
          <a:p>
            <a:endParaRPr lang="en-US" sz="1800" dirty="0"/>
          </a:p>
          <a:p>
            <a:r>
              <a:rPr lang="en-US" sz="1800" dirty="0"/>
              <a:t>[Facilitate a whole-class discussion.]</a:t>
            </a:r>
          </a:p>
          <a:p>
            <a:endParaRPr lang="en-US" sz="1800" dirty="0"/>
          </a:p>
          <a:p>
            <a:r>
              <a:rPr lang="en-US" sz="1800" dirty="0" smtClean="0"/>
              <a:t>Image Source</a:t>
            </a:r>
            <a:r>
              <a:rPr lang="en-US" sz="1800" dirty="0"/>
              <a:t>: Confederated Tribes of Siletz </a:t>
            </a:r>
            <a:r>
              <a:rPr lang="en-US" sz="1800" dirty="0" smtClean="0"/>
              <a:t>Indians</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17</a:t>
            </a:fld>
            <a:endParaRPr lang="en-US"/>
          </a:p>
        </p:txBody>
      </p:sp>
    </p:spTree>
    <p:extLst>
      <p:ext uri="{BB962C8B-B14F-4D97-AF65-F5344CB8AC3E}">
        <p14:creationId xmlns:p14="http://schemas.microsoft.com/office/powerpoint/2010/main" val="1137179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Wow, we’ve learned so much today! We now know that, just like there are many types of cars for different purposes, there are many types of canoes. There are special canoes made for oceans, bays, rapids, and calm rivers.</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18</a:t>
            </a:fld>
            <a:endParaRPr lang="en-US"/>
          </a:p>
        </p:txBody>
      </p:sp>
    </p:spTree>
    <p:extLst>
      <p:ext uri="{BB962C8B-B14F-4D97-AF65-F5344CB8AC3E}">
        <p14:creationId xmlns:p14="http://schemas.microsoft.com/office/powerpoint/2010/main" val="3353518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To safely travel by canoe, the Siletz people need to know how to navigate the surrounding waters, the type of canoe they need, and how to build and care for a canoe so it lasts a long time</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19</a:t>
            </a:fld>
            <a:endParaRPr lang="en-US"/>
          </a:p>
        </p:txBody>
      </p:sp>
    </p:spTree>
    <p:extLst>
      <p:ext uri="{BB962C8B-B14F-4D97-AF65-F5344CB8AC3E}">
        <p14:creationId xmlns:p14="http://schemas.microsoft.com/office/powerpoint/2010/main" val="260049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effectLst/>
                <a:latin typeface="Arial" panose="020B0604020202020204" pitchFamily="34" charset="0"/>
              </a:rPr>
              <a:t>Say:</a:t>
            </a:r>
          </a:p>
          <a:p>
            <a:pPr>
              <a:buNone/>
            </a:pPr>
            <a:endParaRPr lang="en-US" dirty="0">
              <a:effectLst/>
              <a:latin typeface="Arial" panose="020B0604020202020204" pitchFamily="34" charset="0"/>
            </a:endParaRPr>
          </a:p>
          <a:p>
            <a:pPr>
              <a:buNone/>
            </a:pPr>
            <a:r>
              <a:rPr lang="en-US" dirty="0">
                <a:effectLst/>
                <a:latin typeface="Arial" panose="020B0604020202020204" pitchFamily="34" charset="0"/>
              </a:rPr>
              <a:t>The Tribes of Siletz make up what is called a “confederated Tribe,” meaning a single government that is made up of multiple Tribes and bands from across Western Oregon as well as parts of Northern California and Southwest Washington. About 160 years ago, soldiers from the U.S. government and settlers forced all these groups to leave their homelands and live together on a reservation on the central Oregon coast with headquarters at Siletz. A reservation is a much smaller piece of land set aside for Indigenous people as a permanent homeland.</a:t>
            </a:r>
          </a:p>
          <a:p>
            <a:pPr>
              <a:buNone/>
            </a:pPr>
            <a:endParaRPr lang="en-US" b="1" i="0" dirty="0">
              <a:effectLst/>
              <a:latin typeface="Arial" panose="020B0604020202020204" pitchFamily="34" charset="0"/>
            </a:endParaRPr>
          </a:p>
          <a:p>
            <a:pPr>
              <a:buNone/>
            </a:pPr>
            <a:r>
              <a:rPr lang="en-US" dirty="0">
                <a:effectLst/>
                <a:latin typeface="Arial" panose="020B0604020202020204" pitchFamily="34" charset="0"/>
              </a:rPr>
              <a:t>Today, the children and grandchildren of those people make up the Confederated Tribes of Siletz Indians.</a:t>
            </a:r>
            <a:endParaRPr lang="en-US" b="1" i="0" dirty="0"/>
          </a:p>
        </p:txBody>
      </p:sp>
      <p:sp>
        <p:nvSpPr>
          <p:cNvPr id="4" name="Slide Number Placeholder 3"/>
          <p:cNvSpPr>
            <a:spLocks noGrp="1"/>
          </p:cNvSpPr>
          <p:nvPr>
            <p:ph type="sldNum" sz="quarter" idx="5"/>
          </p:nvPr>
        </p:nvSpPr>
        <p:spPr/>
        <p:txBody>
          <a:bodyPr/>
          <a:lstStyle/>
          <a:p>
            <a:fld id="{62D8B2FC-7F27-4EDD-A7F5-A4950CA5B38A}" type="slidenum">
              <a:rPr lang="en-US" smtClean="0"/>
              <a:t>2</a:t>
            </a:fld>
            <a:endParaRPr lang="en-US"/>
          </a:p>
        </p:txBody>
      </p:sp>
    </p:spTree>
    <p:extLst>
      <p:ext uri="{BB962C8B-B14F-4D97-AF65-F5344CB8AC3E}">
        <p14:creationId xmlns:p14="http://schemas.microsoft.com/office/powerpoint/2010/main" val="284091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rPr>
              <a:t>Say:</a:t>
            </a:r>
          </a:p>
          <a:p>
            <a:endParaRPr lang="en-US" sz="1800" dirty="0">
              <a:effectLst/>
              <a:latin typeface="Arial" panose="020B0604020202020204" pitchFamily="34" charset="0"/>
            </a:endParaRPr>
          </a:p>
          <a:p>
            <a:r>
              <a:rPr lang="en-US" sz="1800" dirty="0">
                <a:effectLst/>
                <a:latin typeface="Arial" panose="020B0604020202020204" pitchFamily="34" charset="0"/>
              </a:rPr>
              <a:t>Canoes are important to Siletz people because rivers, oceans, bays, and rapids used to be the “original highways” of Oregon. Canoes helped people visit their friends and families, hunt for food, and trade with each other. Paddling in canoes is also great exercise! Nowadays we have roads and cars for traveling, but canoes remain an important tradition for the Tribes of Siletz.</a:t>
            </a:r>
            <a:endParaRPr lang="en-US" sz="1200" dirty="0"/>
          </a:p>
          <a:p>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20</a:t>
            </a:fld>
            <a:endParaRPr lang="en-US"/>
          </a:p>
        </p:txBody>
      </p:sp>
    </p:spTree>
    <p:extLst>
      <p:ext uri="{BB962C8B-B14F-4D97-AF65-F5344CB8AC3E}">
        <p14:creationId xmlns:p14="http://schemas.microsoft.com/office/powerpoint/2010/main" val="13683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Remember this map from earlier? The Siletz people have used canoes to navigate this exact route—from Cape </a:t>
            </a:r>
            <a:r>
              <a:rPr lang="en-US" dirty="0" err="1">
                <a:effectLst/>
                <a:latin typeface="Arial" panose="020B0604020202020204" pitchFamily="34" charset="0"/>
              </a:rPr>
              <a:t>Foulweather</a:t>
            </a:r>
            <a:r>
              <a:rPr lang="en-US" dirty="0">
                <a:effectLst/>
                <a:latin typeface="Arial" panose="020B0604020202020204" pitchFamily="34" charset="0"/>
              </a:rPr>
              <a:t> along the ocean to the Rogue River. What type of canoe do they need to safely navigate this trip? </a:t>
            </a:r>
          </a:p>
          <a:p>
            <a:endParaRPr lang="en-US" dirty="0">
              <a:effectLst/>
              <a:latin typeface="Arial" panose="020B0604020202020204" pitchFamily="34" charset="0"/>
            </a:endParaRPr>
          </a:p>
          <a:p>
            <a:r>
              <a:rPr lang="en-US" dirty="0">
                <a:effectLst/>
                <a:latin typeface="Arial" panose="020B0604020202020204" pitchFamily="34" charset="0"/>
              </a:rPr>
              <a:t>[Answer: Big ocean-going canoe that can carry lots of people and stay upright in the ocean.</a:t>
            </a:r>
            <a:endParaRPr lang="en-US" dirty="0"/>
          </a:p>
          <a:p>
            <a:endParaRPr lang="en-US" dirty="0"/>
          </a:p>
          <a:p>
            <a:r>
              <a:rPr lang="en-US" dirty="0" smtClean="0"/>
              <a:t>Image </a:t>
            </a:r>
            <a:r>
              <a:rPr lang="en-US" dirty="0"/>
              <a:t>source: </a:t>
            </a:r>
            <a:r>
              <a:rPr lang="en-US" sz="1200" dirty="0">
                <a:effectLst/>
                <a:latin typeface="Segoe UI" panose="020B0502040204020203" pitchFamily="34" charset="0"/>
              </a:rPr>
              <a:t>https://</a:t>
            </a:r>
            <a:r>
              <a:rPr lang="en-US" sz="1200" dirty="0" smtClean="0">
                <a:effectLst/>
                <a:latin typeface="Segoe UI" panose="020B0502040204020203" pitchFamily="34" charset="0"/>
              </a:rPr>
              <a:t>sos.oregon.gov/blue-book/PublishingImages/facts/almanac/map-physical.jpg</a:t>
            </a: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21</a:t>
            </a:fld>
            <a:endParaRPr lang="en-US"/>
          </a:p>
        </p:txBody>
      </p:sp>
    </p:spTree>
    <p:extLst>
      <p:ext uri="{BB962C8B-B14F-4D97-AF65-F5344CB8AC3E}">
        <p14:creationId xmlns:p14="http://schemas.microsoft.com/office/powerpoint/2010/main" val="322775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 </a:t>
            </a:r>
          </a:p>
          <a:p>
            <a:endParaRPr lang="en-US" sz="2800" dirty="0">
              <a:effectLst/>
              <a:latin typeface="Arial" panose="020B0604020202020204" pitchFamily="34" charset="0"/>
            </a:endParaRPr>
          </a:p>
          <a:p>
            <a:r>
              <a:rPr lang="en-US" sz="2800" dirty="0">
                <a:effectLst/>
                <a:latin typeface="Arial" panose="020B0604020202020204" pitchFamily="34" charset="0"/>
              </a:rPr>
              <a:t>Native people from all over the Pacific Northwest want to see more canoes in the water. Canoes remind the Siletz people to stay connected with one another and remember their traditions.</a:t>
            </a:r>
          </a:p>
          <a:p>
            <a:endParaRPr lang="en-US" sz="2800" dirty="0">
              <a:effectLst/>
              <a:latin typeface="Arial" panose="020B0604020202020204" pitchFamily="34" charset="0"/>
            </a:endParaRPr>
          </a:p>
          <a:p>
            <a:r>
              <a:rPr lang="en-US" sz="2800" dirty="0">
                <a:effectLst/>
                <a:latin typeface="Arial" panose="020B0604020202020204" pitchFamily="34" charset="0"/>
              </a:rPr>
              <a:t>We have talked today about how Native people travel in canoes and a little bit about why canoes are so important. Before settlers came, Native people traveled in canoes to visit family, trade with neighbors, go to celebrations, arrange wed-dings, fish, hunt, and whale. Today, Siletz people use cars to get around most of the time or use other kinds of boats to get food from rivers and oceans or just for fun.</a:t>
            </a:r>
          </a:p>
          <a:p>
            <a:endParaRPr lang="en-US" sz="2800" dirty="0">
              <a:effectLst/>
              <a:latin typeface="Arial" panose="020B0604020202020204" pitchFamily="34" charset="0"/>
            </a:endParaRPr>
          </a:p>
          <a:p>
            <a:r>
              <a:rPr lang="en-US" sz="2800" dirty="0">
                <a:effectLst/>
                <a:latin typeface="Arial" panose="020B0604020202020204" pitchFamily="34" charset="0"/>
              </a:rPr>
              <a:t>Many families still like to travel by canoe. Canoes remind Siletz people of their connection to the rivers, ocean, and shores of their homelands, and they help them build and maintain relationships with each other and other Native people. Plus, canoeing is good exercise! And it’s better for the environment—gas engines can leak oil and gas into the water, but paddling doesn’t. Boats are difficult to steer on to shallow beaches ... but not canoes! Canoes are still an important part of Siletz culture. Now we’re going to talk about your own travel experiences. Where have you traveled? How did you get there? Why did you travel?</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22</a:t>
            </a:fld>
            <a:endParaRPr lang="en-US"/>
          </a:p>
        </p:txBody>
      </p:sp>
    </p:spTree>
    <p:extLst>
      <p:ext uri="{BB962C8B-B14F-4D97-AF65-F5344CB8AC3E}">
        <p14:creationId xmlns:p14="http://schemas.microsoft.com/office/powerpoint/2010/main" val="443055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What does this map show? [Pause and allow students to answer.] </a:t>
            </a:r>
          </a:p>
          <a:p>
            <a:endParaRPr lang="en-US" dirty="0">
              <a:effectLst/>
              <a:latin typeface="Arial" panose="020B0604020202020204" pitchFamily="34" charset="0"/>
            </a:endParaRPr>
          </a:p>
          <a:p>
            <a:r>
              <a:rPr lang="en-US" dirty="0">
                <a:effectLst/>
                <a:latin typeface="Arial" panose="020B0604020202020204" pitchFamily="34" charset="0"/>
              </a:rPr>
              <a:t>Oregon! Every mountain, river, lake, and valley in the gray-shaded area represents the original lands where the peoples who make up the Confederated Tribes of Siletz Indians once lived. </a:t>
            </a:r>
          </a:p>
          <a:p>
            <a:endParaRPr lang="en-US" dirty="0">
              <a:effectLst/>
              <a:latin typeface="Arial" panose="020B0604020202020204" pitchFamily="34" charset="0"/>
            </a:endParaRPr>
          </a:p>
          <a:p>
            <a:r>
              <a:rPr lang="en-US" dirty="0">
                <a:effectLst/>
                <a:latin typeface="Arial" panose="020B0604020202020204" pitchFamily="34" charset="0"/>
              </a:rPr>
              <a:t>The red part of the map shows the Coast (Siletz) Reservation where these groups were forced to move after the U.S. government made them leave most of their homelands in exchange for a new permanent home on the reservation. Some relatives from the same Tribes were also sent to live on the nearby Grand Ronde Reservation. </a:t>
            </a:r>
          </a:p>
          <a:p>
            <a:endParaRPr lang="en-US" dirty="0">
              <a:effectLst/>
              <a:latin typeface="Arial" panose="020B0604020202020204" pitchFamily="34" charset="0"/>
            </a:endParaRPr>
          </a:p>
          <a:p>
            <a:r>
              <a:rPr lang="en-US" dirty="0">
                <a:effectLst/>
                <a:latin typeface="Arial" panose="020B0604020202020204" pitchFamily="34" charset="0"/>
              </a:rPr>
              <a:t>Before this time, the Siletz peoples lived all throughout this area as separate groups or Tribes all connected through family ties, trade, and stewardship of the surrounding land. </a:t>
            </a:r>
          </a:p>
          <a:p>
            <a:endParaRPr lang="en-US" dirty="0">
              <a:effectLst/>
              <a:latin typeface="Arial" panose="020B0604020202020204" pitchFamily="34" charset="0"/>
            </a:endParaRPr>
          </a:p>
          <a:p>
            <a:r>
              <a:rPr lang="en-US" dirty="0">
                <a:effectLst/>
                <a:latin typeface="Arial" panose="020B0604020202020204" pitchFamily="34" charset="0"/>
              </a:rPr>
              <a:t>Does anyone know what stewardship means? [Pause and allow time for students to answer.] </a:t>
            </a:r>
          </a:p>
          <a:p>
            <a:endParaRPr lang="en-US" dirty="0">
              <a:effectLst/>
              <a:latin typeface="Arial" panose="020B0604020202020204" pitchFamily="34" charset="0"/>
            </a:endParaRPr>
          </a:p>
          <a:p>
            <a:r>
              <a:rPr lang="en-US" dirty="0">
                <a:effectLst/>
                <a:latin typeface="Arial" panose="020B0604020202020204" pitchFamily="34" charset="0"/>
              </a:rPr>
              <a:t>Stewardship is the job of taking care of something, such as the land. As you can see, before the Tribes were forcibly moved to the reservation, they lived up and down the Pacific Coast and inland along rivers and streams. In those days, people did not use cars or airplanes to visit their friends and families. Instead, they used these waterways to get from one place to another.</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3</a:t>
            </a:fld>
            <a:endParaRPr lang="en-US"/>
          </a:p>
        </p:txBody>
      </p:sp>
    </p:spTree>
    <p:extLst>
      <p:ext uri="{BB962C8B-B14F-4D97-AF65-F5344CB8AC3E}">
        <p14:creationId xmlns:p14="http://schemas.microsoft.com/office/powerpoint/2010/main" val="3771430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Look at this map. Imagine if you and your family lived here at </a:t>
            </a:r>
            <a:r>
              <a:rPr lang="en-US" dirty="0" err="1">
                <a:effectLst/>
                <a:latin typeface="Arial" panose="020B0604020202020204" pitchFamily="34" charset="0"/>
              </a:rPr>
              <a:t>Tuu-tuu-dvn</a:t>
            </a:r>
            <a:r>
              <a:rPr lang="en-US" dirty="0">
                <a:effectLst/>
                <a:latin typeface="Arial" panose="020B0604020202020204" pitchFamily="34" charset="0"/>
              </a:rPr>
              <a:t> </a:t>
            </a:r>
            <a:r>
              <a:rPr lang="en-US" dirty="0" smtClean="0">
                <a:effectLst/>
                <a:latin typeface="Arial" panose="020B0604020202020204" pitchFamily="34" charset="0"/>
              </a:rPr>
              <a:t>village (red</a:t>
            </a:r>
            <a:r>
              <a:rPr lang="en-US" baseline="0" dirty="0" smtClean="0">
                <a:effectLst/>
                <a:latin typeface="Arial" panose="020B0604020202020204" pitchFamily="34" charset="0"/>
              </a:rPr>
              <a:t> circle)</a:t>
            </a:r>
            <a:r>
              <a:rPr lang="en-US" dirty="0" smtClean="0">
                <a:effectLst/>
                <a:latin typeface="Arial" panose="020B0604020202020204" pitchFamily="34" charset="0"/>
              </a:rPr>
              <a:t> </a:t>
            </a:r>
            <a:r>
              <a:rPr lang="en-US" dirty="0">
                <a:effectLst/>
                <a:latin typeface="Arial" panose="020B0604020202020204" pitchFamily="34" charset="0"/>
              </a:rPr>
              <a:t>on the Rogue River and you wanted to visit your cousin who had just had a baby, but they lived 175 miles away up the Oregon Coast at </a:t>
            </a:r>
            <a:r>
              <a:rPr lang="en-US" dirty="0" err="1">
                <a:effectLst/>
                <a:latin typeface="Arial" panose="020B0604020202020204" pitchFamily="34" charset="0"/>
              </a:rPr>
              <a:t>Miit-tsuul-stik</a:t>
            </a:r>
            <a:r>
              <a:rPr lang="en-US" dirty="0">
                <a:effectLst/>
                <a:latin typeface="Arial" panose="020B0604020202020204" pitchFamily="34" charset="0"/>
              </a:rPr>
              <a:t> village, where Newport is </a:t>
            </a:r>
            <a:r>
              <a:rPr lang="en-US" dirty="0" smtClean="0">
                <a:effectLst/>
                <a:latin typeface="Arial" panose="020B0604020202020204" pitchFamily="34" charset="0"/>
              </a:rPr>
              <a:t>now (red star). </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effectLst/>
                <a:latin typeface="Arial" panose="020B0604020202020204" pitchFamily="34" charset="0"/>
              </a:rPr>
              <a:t>Remember, there are no cars. How would you travel to see the new member of your family and be able to bring lots of gifts along with you?</a:t>
            </a:r>
          </a:p>
          <a:p>
            <a:endParaRPr lang="en-US" dirty="0">
              <a:effectLst/>
              <a:latin typeface="Arial" panose="020B0604020202020204" pitchFamily="34" charset="0"/>
            </a:endParaRPr>
          </a:p>
          <a:p>
            <a:r>
              <a:rPr lang="en-US" dirty="0">
                <a:effectLst/>
                <a:latin typeface="Arial" panose="020B0604020202020204" pitchFamily="34" charset="0"/>
              </a:rPr>
              <a:t>[Ask students to turn to a classmate next to them and discuss their ideas. Invite students to share with the whole class.]</a:t>
            </a:r>
          </a:p>
          <a:p>
            <a:endParaRPr lang="en-US" dirty="0">
              <a:effectLst/>
              <a:latin typeface="Arial" panose="020B0604020202020204" pitchFamily="34" charset="0"/>
            </a:endParaRPr>
          </a:p>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Great ideas! One way would be to travel by [Click 1] canoe. Canoes can be carried on land and can float in lakes, rivers, and oceans. Canoes are especially important to the Native people of Oregon. Before cars, trains, and planes, the lakes, rivers, and ocean were the original highways for the Tribes. Look again at this map: See how all the rivers and the ocean make it easy for people to travel long distances with canoes?</a:t>
            </a:r>
            <a:endParaRPr lang="en-US" dirty="0"/>
          </a:p>
          <a:p>
            <a:endParaRPr lang="en-US" dirty="0"/>
          </a:p>
          <a:p>
            <a:r>
              <a:rPr lang="en-US" dirty="0"/>
              <a:t>[Image source: </a:t>
            </a:r>
            <a:r>
              <a:rPr lang="en-US" sz="1200" dirty="0">
                <a:effectLst/>
                <a:latin typeface="Segoe UI" panose="020B0502040204020203" pitchFamily="34" charset="0"/>
              </a:rPr>
              <a:t>https://sos.oregon.gov/blue-book/PublishingImages/facts/almanac/map-physical.jpg]</a:t>
            </a:r>
            <a:endParaRPr lang="en-US" dirty="0"/>
          </a:p>
        </p:txBody>
      </p:sp>
      <p:sp>
        <p:nvSpPr>
          <p:cNvPr id="4" name="Slide Number Placeholder 3"/>
          <p:cNvSpPr>
            <a:spLocks noGrp="1"/>
          </p:cNvSpPr>
          <p:nvPr>
            <p:ph type="sldNum" sz="quarter" idx="5"/>
          </p:nvPr>
        </p:nvSpPr>
        <p:spPr/>
        <p:txBody>
          <a:bodyPr/>
          <a:lstStyle/>
          <a:p>
            <a:fld id="{62D8B2FC-7F27-4EDD-A7F5-A4950CA5B38A}" type="slidenum">
              <a:rPr lang="en-US" smtClean="0"/>
              <a:t>4</a:t>
            </a:fld>
            <a:endParaRPr lang="en-US"/>
          </a:p>
        </p:txBody>
      </p:sp>
    </p:spTree>
    <p:extLst>
      <p:ext uri="{BB962C8B-B14F-4D97-AF65-F5344CB8AC3E}">
        <p14:creationId xmlns:p14="http://schemas.microsoft.com/office/powerpoint/2010/main" val="94858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Arial" panose="020B0604020202020204" pitchFamily="34" charset="0"/>
              </a:rPr>
              <a:t>Say:</a:t>
            </a:r>
          </a:p>
          <a:p>
            <a:endParaRPr lang="en-US" dirty="0">
              <a:effectLst/>
              <a:latin typeface="Arial" panose="020B0604020202020204" pitchFamily="34" charset="0"/>
            </a:endParaRPr>
          </a:p>
          <a:p>
            <a:r>
              <a:rPr lang="en-US" dirty="0">
                <a:effectLst/>
                <a:latin typeface="Arial" panose="020B0604020202020204" pitchFamily="34" charset="0"/>
              </a:rPr>
              <a:t>Today, we use many types of cars for many different purposes. We might travel in an RV to visit family members who live far away; drive a truck when we are carry-</a:t>
            </a:r>
            <a:r>
              <a:rPr lang="en-US" dirty="0" err="1">
                <a:effectLst/>
                <a:latin typeface="Arial" panose="020B0604020202020204" pitchFamily="34" charset="0"/>
              </a:rPr>
              <a:t>ing</a:t>
            </a:r>
            <a:r>
              <a:rPr lang="en-US" dirty="0">
                <a:effectLst/>
                <a:latin typeface="Arial" panose="020B0604020202020204" pitchFamily="34" charset="0"/>
              </a:rPr>
              <a:t> a heavy load; ride in a school bus with our friends and classmates on our way to school; or drive in a small car to pick up groceries down the road.</a:t>
            </a:r>
            <a:endParaRPr lang="en-US" i="0" dirty="0"/>
          </a:p>
        </p:txBody>
      </p:sp>
      <p:sp>
        <p:nvSpPr>
          <p:cNvPr id="4" name="Slide Number Placeholder 3"/>
          <p:cNvSpPr>
            <a:spLocks noGrp="1"/>
          </p:cNvSpPr>
          <p:nvPr>
            <p:ph type="sldNum" sz="quarter" idx="5"/>
          </p:nvPr>
        </p:nvSpPr>
        <p:spPr/>
        <p:txBody>
          <a:bodyPr/>
          <a:lstStyle/>
          <a:p>
            <a:fld id="{62D8B2FC-7F27-4EDD-A7F5-A4950CA5B38A}" type="slidenum">
              <a:rPr lang="en-US" smtClean="0"/>
              <a:t>5</a:t>
            </a:fld>
            <a:endParaRPr lang="en-US"/>
          </a:p>
        </p:txBody>
      </p:sp>
    </p:spTree>
    <p:extLst>
      <p:ext uri="{BB962C8B-B14F-4D97-AF65-F5344CB8AC3E}">
        <p14:creationId xmlns:p14="http://schemas.microsoft.com/office/powerpoint/2010/main" val="1285414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effectLst/>
                <a:latin typeface="Arial" panose="020B0604020202020204" pitchFamily="34" charset="0"/>
              </a:rPr>
              <a:t>Say:</a:t>
            </a:r>
          </a:p>
          <a:p>
            <a:pPr>
              <a:buNone/>
            </a:pPr>
            <a:endParaRPr lang="en-US" dirty="0">
              <a:effectLst/>
              <a:latin typeface="Arial" panose="020B0604020202020204" pitchFamily="34" charset="0"/>
            </a:endParaRPr>
          </a:p>
          <a:p>
            <a:pPr>
              <a:buNone/>
            </a:pPr>
            <a:r>
              <a:rPr lang="en-US" dirty="0">
                <a:effectLst/>
                <a:latin typeface="Arial" panose="020B0604020202020204" pitchFamily="34" charset="0"/>
              </a:rPr>
              <a:t>Just like we have different cars for different purposes, Siletz people use diverse types of canoes for different purposes. Canoes help them gather and hunt for food, get good exercise, visit friends and family, and trade goods with one another</a:t>
            </a:r>
            <a:endParaRPr lang="en-US" b="1" i="0" dirty="0"/>
          </a:p>
        </p:txBody>
      </p:sp>
      <p:sp>
        <p:nvSpPr>
          <p:cNvPr id="4" name="Slide Number Placeholder 3"/>
          <p:cNvSpPr>
            <a:spLocks noGrp="1"/>
          </p:cNvSpPr>
          <p:nvPr>
            <p:ph type="sldNum" sz="quarter" idx="5"/>
          </p:nvPr>
        </p:nvSpPr>
        <p:spPr/>
        <p:txBody>
          <a:bodyPr/>
          <a:lstStyle/>
          <a:p>
            <a:fld id="{62D8B2FC-7F27-4EDD-A7F5-A4950CA5B38A}" type="slidenum">
              <a:rPr lang="en-US" smtClean="0"/>
              <a:t>6</a:t>
            </a:fld>
            <a:endParaRPr lang="en-US"/>
          </a:p>
        </p:txBody>
      </p:sp>
    </p:spTree>
    <p:extLst>
      <p:ext uri="{BB962C8B-B14F-4D97-AF65-F5344CB8AC3E}">
        <p14:creationId xmlns:p14="http://schemas.microsoft.com/office/powerpoint/2010/main" val="3928347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Some canoes are small, won’t tip over easily, and can be operated by just one or two people. For instance, </a:t>
            </a:r>
            <a:r>
              <a:rPr lang="en-US" sz="2800" dirty="0" err="1">
                <a:effectLst/>
                <a:latin typeface="Arial" panose="020B0604020202020204" pitchFamily="34" charset="0"/>
              </a:rPr>
              <a:t>Hanis</a:t>
            </a:r>
            <a:r>
              <a:rPr lang="en-US" sz="2800" dirty="0">
                <a:effectLst/>
                <a:latin typeface="Arial" panose="020B0604020202020204" pitchFamily="34" charset="0"/>
              </a:rPr>
              <a:t> People from Coos Bay (pictured here) make small canoes to navigate the calm waters, fish, search for clams, and visit friends nearby. These canoes are good for calm waters but would not be safe in the open ocean.</a:t>
            </a:r>
            <a:endParaRPr lang="en-US" sz="1800" dirty="0"/>
          </a:p>
          <a:p>
            <a:endParaRPr lang="en-US" sz="1800" dirty="0"/>
          </a:p>
          <a:p>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7</a:t>
            </a:fld>
            <a:endParaRPr lang="en-US"/>
          </a:p>
        </p:txBody>
      </p:sp>
    </p:spTree>
    <p:extLst>
      <p:ext uri="{BB962C8B-B14F-4D97-AF65-F5344CB8AC3E}">
        <p14:creationId xmlns:p14="http://schemas.microsoft.com/office/powerpoint/2010/main" val="2573796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That is why there are also big canoes. Ocean-going canoes can fit more than 12 people and can safely travel far into the open ocean. This type of canoe is used for fishing salmon and halibut, gathering seagull eggs on faraway rocks, whaling, hunting sea lions, or visiting far-off friends and relatives.</a:t>
            </a:r>
          </a:p>
          <a:p>
            <a:endParaRPr lang="en-US" sz="2800" dirty="0">
              <a:effectLst/>
              <a:latin typeface="Arial" panose="020B0604020202020204" pitchFamily="34" charset="0"/>
            </a:endParaRPr>
          </a:p>
          <a:p>
            <a:r>
              <a:rPr lang="en-US" sz="2800" dirty="0">
                <a:effectLst/>
                <a:latin typeface="Arial" panose="020B0604020202020204" pitchFamily="34" charset="0"/>
              </a:rPr>
              <a:t>The Alsea and Chinook people from the Northern Oregon coast are famous for making this type of canoe. A long time ago they traded these canoes all up and down the coast to help other people who wanted to safely navigate the ocean</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8</a:t>
            </a:fld>
            <a:endParaRPr lang="en-US"/>
          </a:p>
        </p:txBody>
      </p:sp>
    </p:spTree>
    <p:extLst>
      <p:ext uri="{BB962C8B-B14F-4D97-AF65-F5344CB8AC3E}">
        <p14:creationId xmlns:p14="http://schemas.microsoft.com/office/powerpoint/2010/main" val="307337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effectLst/>
                <a:latin typeface="Arial" panose="020B0604020202020204" pitchFamily="34" charset="0"/>
              </a:rPr>
              <a:t>Say:</a:t>
            </a:r>
          </a:p>
          <a:p>
            <a:endParaRPr lang="en-US" sz="2800" dirty="0">
              <a:effectLst/>
              <a:latin typeface="Arial" panose="020B0604020202020204" pitchFamily="34" charset="0"/>
            </a:endParaRPr>
          </a:p>
          <a:p>
            <a:r>
              <a:rPr lang="en-US" sz="2800" dirty="0">
                <a:effectLst/>
                <a:latin typeface="Arial" panose="020B0604020202020204" pitchFamily="34" charset="0"/>
              </a:rPr>
              <a:t>There are many rivers in Oregon that are full of roaring rapids. Shovel-nosed ca-noes like the one illustrated here are great for this body of water because they are easy to turn. The Dee-</a:t>
            </a:r>
            <a:r>
              <a:rPr lang="en-US" sz="2800" dirty="0" err="1">
                <a:effectLst/>
                <a:latin typeface="Arial" panose="020B0604020202020204" pitchFamily="34" charset="0"/>
              </a:rPr>
              <a:t>ni</a:t>
            </a:r>
            <a:r>
              <a:rPr lang="en-US" sz="2800" dirty="0">
                <a:effectLst/>
                <a:latin typeface="Arial" panose="020B0604020202020204" pitchFamily="34" charset="0"/>
              </a:rPr>
              <a:t> (Athabaskan) people from Southern Oregon are known for making this type of canoe, which is good for fishing with nets or short trips up and down the river.</a:t>
            </a:r>
            <a:endParaRPr lang="en-US" sz="1800" dirty="0"/>
          </a:p>
        </p:txBody>
      </p:sp>
      <p:sp>
        <p:nvSpPr>
          <p:cNvPr id="4" name="Slide Number Placeholder 3"/>
          <p:cNvSpPr>
            <a:spLocks noGrp="1"/>
          </p:cNvSpPr>
          <p:nvPr>
            <p:ph type="sldNum" sz="quarter" idx="5"/>
          </p:nvPr>
        </p:nvSpPr>
        <p:spPr/>
        <p:txBody>
          <a:bodyPr/>
          <a:lstStyle/>
          <a:p>
            <a:fld id="{62D8B2FC-7F27-4EDD-A7F5-A4950CA5B38A}" type="slidenum">
              <a:rPr lang="en-US" smtClean="0"/>
              <a:t>9</a:t>
            </a:fld>
            <a:endParaRPr lang="en-US"/>
          </a:p>
        </p:txBody>
      </p:sp>
    </p:spTree>
    <p:extLst>
      <p:ext uri="{BB962C8B-B14F-4D97-AF65-F5344CB8AC3E}">
        <p14:creationId xmlns:p14="http://schemas.microsoft.com/office/powerpoint/2010/main" val="268494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9FC9FC1-764D-4B44-91A3-F099B13B3DA1}"/>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746987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0DC6B-F0C6-1F4A-A6CA-E0ED4F42A45B}"/>
              </a:ext>
            </a:extLst>
          </p:cNvPr>
          <p:cNvSpPr>
            <a:spLocks noGrp="1"/>
          </p:cNvSpPr>
          <p:nvPr>
            <p:ph idx="1"/>
          </p:nvPr>
        </p:nvSpPr>
        <p:spPr>
          <a:xfrm>
            <a:off x="1004046" y="1825625"/>
            <a:ext cx="986117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465C4486-4B87-6A42-827E-8E1B5D29D0C2}"/>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Tree>
    <p:extLst>
      <p:ext uri="{BB962C8B-B14F-4D97-AF65-F5344CB8AC3E}">
        <p14:creationId xmlns:p14="http://schemas.microsoft.com/office/powerpoint/2010/main" val="2533002960"/>
      </p:ext>
    </p:extLst>
  </p:cSld>
  <p:clrMapOvr>
    <a:masterClrMapping/>
  </p:clrMapOvr>
  <p:extLst>
    <p:ext uri="{DCECCB84-F9BA-43D5-87BE-67443E8EF086}">
      <p15:sldGuideLst xmlns:p15="http://schemas.microsoft.com/office/powerpoint/2012/main">
        <p15:guide id="1" orient="horz" pos="115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2E3643-BE44-9A40-B13C-C20C0E576FAF}"/>
              </a:ext>
            </a:extLst>
          </p:cNvPr>
          <p:cNvSpPr>
            <a:spLocks noGrp="1"/>
          </p:cNvSpPr>
          <p:nvPr>
            <p:ph type="ctrTitle" hasCustomPrompt="1"/>
          </p:nvPr>
        </p:nvSpPr>
        <p:spPr>
          <a:xfrm>
            <a:off x="967946" y="2480073"/>
            <a:ext cx="9144000" cy="1655806"/>
          </a:xfrm>
          <a:prstGeom prst="rect">
            <a:avLst/>
          </a:prstGeom>
        </p:spPr>
        <p:txBody>
          <a:bodyPr lIns="0" tIns="0" rIns="0" bIns="0" anchor="t" anchorCtr="0">
            <a:noAutofit/>
          </a:bodyPr>
          <a:lstStyle>
            <a:lvl1pPr>
              <a:defRPr sz="6000">
                <a:solidFill>
                  <a:srgbClr val="2C6754"/>
                </a:solidFill>
              </a:defRPr>
            </a:lvl1pPr>
          </a:lstStyle>
          <a:p>
            <a:pPr algn="l"/>
            <a:r>
              <a:rPr lang="en-US" dirty="0"/>
              <a:t>Title</a:t>
            </a:r>
          </a:p>
        </p:txBody>
      </p:sp>
    </p:spTree>
    <p:extLst>
      <p:ext uri="{BB962C8B-B14F-4D97-AF65-F5344CB8AC3E}">
        <p14:creationId xmlns:p14="http://schemas.microsoft.com/office/powerpoint/2010/main" val="417746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8" name="Title 1">
            <a:extLst>
              <a:ext uri="{FF2B5EF4-FFF2-40B4-BE49-F238E27FC236}">
                <a16:creationId xmlns:a16="http://schemas.microsoft.com/office/drawing/2014/main" id="{5D147E33-80AE-2A44-A5B1-C8FFCCA49685}"/>
              </a:ext>
            </a:extLst>
          </p:cNvPr>
          <p:cNvSpPr txBox="1">
            <a:spLocks/>
          </p:cNvSpPr>
          <p:nvPr userDrawn="1"/>
        </p:nvSpPr>
        <p:spPr>
          <a:xfrm>
            <a:off x="1004046" y="2400300"/>
            <a:ext cx="9484660" cy="3205370"/>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lnSpc>
                <a:spcPct val="110000"/>
              </a:lnSpc>
            </a:pP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32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l"/>
            <a:endParaRPr lang="en-US" sz="32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484616802"/>
      </p:ext>
    </p:extLst>
  </p:cSld>
  <p:clrMapOvr>
    <a:masterClrMapping/>
  </p:clrMapOvr>
  <p:extLst>
    <p:ext uri="{DCECCB84-F9BA-43D5-87BE-67443E8EF086}">
      <p15:sldGuideLst xmlns:p15="http://schemas.microsoft.com/office/powerpoint/2012/main">
        <p15:guide id="1" orient="horz" pos="1512" userDrawn="1">
          <p15:clr>
            <a:srgbClr val="FBAE40"/>
          </p15:clr>
        </p15:guide>
        <p15:guide id="2" orient="horz" pos="312" userDrawn="1">
          <p15:clr>
            <a:srgbClr val="FBAE40"/>
          </p15:clr>
        </p15:guide>
        <p15:guide id="3"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8F4644-8671-9F4C-BB8E-F21EE43B9F5B}"/>
              </a:ext>
            </a:extLst>
          </p:cNvPr>
          <p:cNvSpPr>
            <a:spLocks noGrp="1"/>
          </p:cNvSpPr>
          <p:nvPr>
            <p:ph type="ctrTitle" hasCustomPrompt="1"/>
          </p:nvPr>
        </p:nvSpPr>
        <p:spPr>
          <a:xfrm>
            <a:off x="1004046" y="495300"/>
            <a:ext cx="9861176" cy="1286608"/>
          </a:xfrm>
        </p:spPr>
        <p:txBody>
          <a:bodyPr lIns="0" tIns="0" rIns="0" bIns="0" anchor="t" anchorCtr="0">
            <a:noAutofit/>
          </a:bodyPr>
          <a:lstStyle/>
          <a:p>
            <a:pPr algn="l"/>
            <a:r>
              <a:rPr lang="en-US" sz="4400" dirty="0"/>
              <a:t>Header goes here</a:t>
            </a:r>
          </a:p>
        </p:txBody>
      </p:sp>
      <p:sp>
        <p:nvSpPr>
          <p:cNvPr id="4" name="Title 1">
            <a:extLst>
              <a:ext uri="{FF2B5EF4-FFF2-40B4-BE49-F238E27FC236}">
                <a16:creationId xmlns:a16="http://schemas.microsoft.com/office/drawing/2014/main" id="{60B204CB-F132-9845-8A82-AE290FD8A871}"/>
              </a:ext>
            </a:extLst>
          </p:cNvPr>
          <p:cNvSpPr txBox="1">
            <a:spLocks/>
          </p:cNvSpPr>
          <p:nvPr userDrawn="1"/>
        </p:nvSpPr>
        <p:spPr>
          <a:xfrm>
            <a:off x="1004046" y="2401824"/>
            <a:ext cx="9292893" cy="3791448"/>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marL="457200" indent="-457200" algn="l">
              <a:lnSpc>
                <a:spcPct val="100000"/>
              </a:lnSpc>
              <a:spcAft>
                <a:spcPts val="1200"/>
              </a:spcAft>
              <a:buFont typeface="Arial" panose="020B0604020202020204" pitchFamily="34" charset="0"/>
              <a:buChar char="•"/>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p:txBody>
      </p:sp>
    </p:spTree>
    <p:extLst>
      <p:ext uri="{BB962C8B-B14F-4D97-AF65-F5344CB8AC3E}">
        <p14:creationId xmlns:p14="http://schemas.microsoft.com/office/powerpoint/2010/main" val="2155880779"/>
      </p:ext>
    </p:extLst>
  </p:cSld>
  <p:clrMapOvr>
    <a:masterClrMapping/>
  </p:clrMapOvr>
  <p:extLst>
    <p:ext uri="{DCECCB84-F9BA-43D5-87BE-67443E8EF086}">
      <p15:sldGuideLst xmlns:p15="http://schemas.microsoft.com/office/powerpoint/2012/main">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3223E14-6CE7-BF4E-AAD5-05A4122466C2}"/>
              </a:ext>
            </a:extLst>
          </p:cNvPr>
          <p:cNvSpPr>
            <a:spLocks noGrp="1"/>
          </p:cNvSpPr>
          <p:nvPr>
            <p:ph type="ctrTitle" hasCustomPrompt="1"/>
          </p:nvPr>
        </p:nvSpPr>
        <p:spPr>
          <a:xfrm>
            <a:off x="4512364" y="495300"/>
            <a:ext cx="6689036" cy="1474177"/>
          </a:xfrm>
        </p:spPr>
        <p:txBody>
          <a:bodyPr lIns="0" tIns="0" rIns="0" bIns="0" anchor="t" anchorCtr="0">
            <a:noAutofit/>
          </a:bodyPr>
          <a:lstStyle/>
          <a:p>
            <a:pPr algn="r"/>
            <a:r>
              <a:rPr lang="en-US" sz="4400" dirty="0"/>
              <a:t>Header goes here</a:t>
            </a:r>
          </a:p>
        </p:txBody>
      </p:sp>
      <p:sp>
        <p:nvSpPr>
          <p:cNvPr id="8" name="Title 1">
            <a:extLst>
              <a:ext uri="{FF2B5EF4-FFF2-40B4-BE49-F238E27FC236}">
                <a16:creationId xmlns:a16="http://schemas.microsoft.com/office/drawing/2014/main" id="{0B522221-339B-1A4B-B612-71A1CA43D774}"/>
              </a:ext>
            </a:extLst>
          </p:cNvPr>
          <p:cNvSpPr txBox="1">
            <a:spLocks/>
          </p:cNvSpPr>
          <p:nvPr userDrawn="1"/>
        </p:nvSpPr>
        <p:spPr>
          <a:xfrm>
            <a:off x="4651513" y="2400300"/>
            <a:ext cx="6549887" cy="3722203"/>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6000" b="0" i="0" kern="1200">
                <a:solidFill>
                  <a:srgbClr val="9D365E"/>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r">
              <a:lnSpc>
                <a:spcPct val="110000"/>
              </a:lnSpc>
            </a:pP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Lorem ipsum dolor sit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amet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consectetur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adipiscing</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elit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sed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do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eiusmod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tempor</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incididunt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labore</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et dolore magna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Ut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enim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ad minim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veniam</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quis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nostrud</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exercitation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ullamco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laboris</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nisi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ut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aliquip</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ex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ea</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commodo</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 </a:t>
            </a:r>
            <a:r>
              <a:rPr lang="en-US" sz="2800" dirty="0" err="1">
                <a:solidFill>
                  <a:schemeClr val="tx1">
                    <a:lumMod val="75000"/>
                    <a:lumOff val="25000"/>
                  </a:schemeClr>
                </a:solidFill>
                <a:latin typeface="Helvetica Neue Light" panose="02000403000000020004" pitchFamily="2" charset="0"/>
                <a:ea typeface="Helvetica Neue Light" panose="02000403000000020004" pitchFamily="2" charset="0"/>
              </a:rPr>
              <a:t>consequat</a:t>
            </a:r>
            <a:r>
              <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rPr>
              <a:t>.</a:t>
            </a: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a:p>
            <a:pPr algn="r"/>
            <a:endParaRPr lang="en-US" sz="2800" dirty="0">
              <a:solidFill>
                <a:schemeClr val="tx1">
                  <a:lumMod val="75000"/>
                  <a:lumOff val="25000"/>
                </a:schemeClr>
              </a:solidFill>
              <a:latin typeface="Helvetica Neue Light" panose="02000403000000020004" pitchFamily="2" charset="0"/>
              <a:ea typeface="Helvetica Neue Light" panose="02000403000000020004" pitchFamily="2" charset="0"/>
            </a:endParaRPr>
          </a:p>
        </p:txBody>
      </p:sp>
      <p:pic>
        <p:nvPicPr>
          <p:cNvPr id="9" name="Picture 8">
            <a:extLst>
              <a:ext uri="{FF2B5EF4-FFF2-40B4-BE49-F238E27FC236}">
                <a16:creationId xmlns:a16="http://schemas.microsoft.com/office/drawing/2014/main" id="{1860A9AE-8C6D-D74D-BB8E-0FA4DA9CB2FF}"/>
              </a:ext>
            </a:extLst>
          </p:cNvPr>
          <p:cNvPicPr>
            <a:picLocks noChangeAspect="1"/>
          </p:cNvPicPr>
          <p:nvPr userDrawn="1"/>
        </p:nvPicPr>
        <p:blipFill rotWithShape="1">
          <a:blip r:embed="rId2"/>
          <a:srcRect l="30663" r="28923"/>
          <a:stretch/>
        </p:blipFill>
        <p:spPr>
          <a:xfrm>
            <a:off x="-139148" y="-30370"/>
            <a:ext cx="4194314" cy="6918739"/>
          </a:xfrm>
          <a:prstGeom prst="rect">
            <a:avLst/>
          </a:prstGeom>
        </p:spPr>
      </p:pic>
    </p:spTree>
    <p:extLst>
      <p:ext uri="{BB962C8B-B14F-4D97-AF65-F5344CB8AC3E}">
        <p14:creationId xmlns:p14="http://schemas.microsoft.com/office/powerpoint/2010/main" val="225349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63A49F"/>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9522803-E98B-6C4E-8362-A40CA90B27AC}"/>
              </a:ext>
            </a:extLst>
          </p:cNvPr>
          <p:cNvSpPr>
            <a:spLocks noGrp="1"/>
          </p:cNvSpPr>
          <p:nvPr>
            <p:ph type="ctrTitle" hasCustomPrompt="1"/>
          </p:nvPr>
        </p:nvSpPr>
        <p:spPr>
          <a:xfrm>
            <a:off x="990600" y="2400300"/>
            <a:ext cx="7855226" cy="2117912"/>
          </a:xfrm>
        </p:spPr>
        <p:txBody>
          <a:bodyPr lIns="0" tIns="0" rIns="0" bIns="0" anchor="t" anchorCtr="0">
            <a:noAutofit/>
          </a:bodyPr>
          <a:lstStyle/>
          <a:p>
            <a:pPr algn="l"/>
            <a:r>
              <a:rPr lang="en-US" sz="4800" dirty="0">
                <a:solidFill>
                  <a:schemeClr val="bg1"/>
                </a:solidFill>
              </a:rPr>
              <a:t>Divider section header goes here</a:t>
            </a:r>
          </a:p>
        </p:txBody>
      </p:sp>
      <p:cxnSp>
        <p:nvCxnSpPr>
          <p:cNvPr id="4" name="Straight Connector 3">
            <a:extLst>
              <a:ext uri="{FF2B5EF4-FFF2-40B4-BE49-F238E27FC236}">
                <a16:creationId xmlns:a16="http://schemas.microsoft.com/office/drawing/2014/main" id="{4D94EE6C-309C-8241-9796-B41E3B97EEF1}"/>
              </a:ext>
            </a:extLst>
          </p:cNvPr>
          <p:cNvCxnSpPr>
            <a:cxnSpLocks/>
          </p:cNvCxnSpPr>
          <p:nvPr userDrawn="1"/>
        </p:nvCxnSpPr>
        <p:spPr>
          <a:xfrm>
            <a:off x="990600" y="2163233"/>
            <a:ext cx="1196009"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076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63A49F"/>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0B6B578-CF4B-DF47-9B27-E182C9A375C3}"/>
              </a:ext>
            </a:extLst>
          </p:cNvPr>
          <p:cNvPicPr>
            <a:picLocks noChangeAspect="1"/>
          </p:cNvPicPr>
          <p:nvPr userDrawn="1"/>
        </p:nvPicPr>
        <p:blipFill rotWithShape="1">
          <a:blip r:embed="rId2"/>
          <a:srcRect l="-143" t="2970" r="277" b="12298"/>
          <a:stretch/>
        </p:blipFill>
        <p:spPr>
          <a:xfrm>
            <a:off x="-111370" y="-82062"/>
            <a:ext cx="12414739" cy="7022124"/>
          </a:xfrm>
          <a:prstGeom prst="rect">
            <a:avLst/>
          </a:prstGeom>
        </p:spPr>
      </p:pic>
      <p:sp>
        <p:nvSpPr>
          <p:cNvPr id="6" name="Title 1">
            <a:extLst>
              <a:ext uri="{FF2B5EF4-FFF2-40B4-BE49-F238E27FC236}">
                <a16:creationId xmlns:a16="http://schemas.microsoft.com/office/drawing/2014/main" id="{E5F2B2CA-92F2-FC42-B600-734D92EFDAF3}"/>
              </a:ext>
            </a:extLst>
          </p:cNvPr>
          <p:cNvSpPr>
            <a:spLocks noGrp="1"/>
          </p:cNvSpPr>
          <p:nvPr>
            <p:ph type="ctrTitle"/>
          </p:nvPr>
        </p:nvSpPr>
        <p:spPr>
          <a:xfrm>
            <a:off x="990600" y="495300"/>
            <a:ext cx="9861176" cy="1286608"/>
          </a:xfrm>
        </p:spPr>
        <p:txBody>
          <a:bodyPr lIns="0" tIns="0" rIns="0" bIns="0" anchor="t" anchorCtr="0">
            <a:noAutofit/>
          </a:bodyPr>
          <a:lstStyle/>
          <a:p>
            <a:pPr algn="l"/>
            <a:r>
              <a:rPr lang="en-US" sz="4400" dirty="0">
                <a:solidFill>
                  <a:schemeClr val="bg1"/>
                </a:solidFill>
              </a:rPr>
              <a:t>Header goes here</a:t>
            </a:r>
          </a:p>
        </p:txBody>
      </p:sp>
    </p:spTree>
    <p:extLst>
      <p:ext uri="{BB962C8B-B14F-4D97-AF65-F5344CB8AC3E}">
        <p14:creationId xmlns:p14="http://schemas.microsoft.com/office/powerpoint/2010/main" val="416752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D87286-3C60-194F-A3FA-589D786D1F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2D821537-F67A-AD4B-961C-8E36928C081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7103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5" r:id="rId7"/>
    <p:sldLayoutId id="2147483661" r:id="rId8"/>
  </p:sldLayoutIdLst>
  <p:txStyles>
    <p:titleStyle>
      <a:lvl1pPr algn="l" defTabSz="914400" rtl="0" eaLnBrk="1" latinLnBrk="0" hangingPunct="1">
        <a:lnSpc>
          <a:spcPct val="90000"/>
        </a:lnSpc>
        <a:spcBef>
          <a:spcPct val="0"/>
        </a:spcBef>
        <a:buNone/>
        <a:defRPr sz="4400" b="0" i="0" kern="1200">
          <a:solidFill>
            <a:srgbClr val="2C6754"/>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4.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customXml" Target="../ink/ink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24.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customXml" Target="../ink/ink1.xml"/></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FA9AA7D6-9CC3-7B4F-B371-010AB127EE2C}"/>
              </a:ext>
            </a:extLst>
          </p:cNvPr>
          <p:cNvPicPr>
            <a:picLocks noChangeAspect="1"/>
          </p:cNvPicPr>
          <p:nvPr/>
        </p:nvPicPr>
        <p:blipFill>
          <a:blip r:embed="rId3"/>
          <a:stretch>
            <a:fillRect/>
          </a:stretch>
        </p:blipFill>
        <p:spPr>
          <a:xfrm>
            <a:off x="-24896" y="5185140"/>
            <a:ext cx="12239709" cy="1699136"/>
          </a:xfrm>
          <a:prstGeom prst="rect">
            <a:avLst/>
          </a:prstGeom>
        </p:spPr>
      </p:pic>
      <p:sp>
        <p:nvSpPr>
          <p:cNvPr id="2" name="Title 1">
            <a:extLst>
              <a:ext uri="{FF2B5EF4-FFF2-40B4-BE49-F238E27FC236}">
                <a16:creationId xmlns:a16="http://schemas.microsoft.com/office/drawing/2014/main" id="{924BF42B-A8A6-084F-B760-3D87678251D6}"/>
              </a:ext>
            </a:extLst>
          </p:cNvPr>
          <p:cNvSpPr>
            <a:spLocks noGrp="1"/>
          </p:cNvSpPr>
          <p:nvPr>
            <p:ph type="ctrTitle"/>
          </p:nvPr>
        </p:nvSpPr>
        <p:spPr>
          <a:xfrm>
            <a:off x="990599" y="2357564"/>
            <a:ext cx="10087303" cy="1499733"/>
          </a:xfrm>
        </p:spPr>
        <p:txBody>
          <a:bodyPr lIns="0" tIns="0" rIns="0" bIns="0" anchor="t" anchorCtr="0">
            <a:noAutofit/>
          </a:bodyPr>
          <a:lstStyle/>
          <a:p>
            <a:r>
              <a:rPr lang="en-US" sz="2400" b="1" dirty="0">
                <a:solidFill>
                  <a:srgbClr val="63A49F"/>
                </a:solidFill>
                <a:latin typeface="Helvetica Neue" panose="02000503000000020004" pitchFamily="2" charset="0"/>
                <a:ea typeface="Helvetica Neue" panose="02000503000000020004" pitchFamily="2" charset="0"/>
                <a:cs typeface="Helvetica Neue" panose="02000503000000020004" pitchFamily="2" charset="0"/>
              </a:rPr>
              <a:t>GRADE 2</a:t>
            </a:r>
            <a:r>
              <a:rPr lang="en-US" sz="7200" dirty="0"/>
              <a:t/>
            </a:r>
            <a:br>
              <a:rPr lang="en-US" sz="7200" dirty="0"/>
            </a:br>
            <a:r>
              <a:rPr lang="en-US" sz="7200" b="1" dirty="0"/>
              <a:t>Precious Canoes</a:t>
            </a:r>
          </a:p>
        </p:txBody>
      </p:sp>
      <p:pic>
        <p:nvPicPr>
          <p:cNvPr id="4" name="Picture 3" descr="Logo&#10;&#10;Description automatically generated">
            <a:extLst>
              <a:ext uri="{FF2B5EF4-FFF2-40B4-BE49-F238E27FC236}">
                <a16:creationId xmlns:a16="http://schemas.microsoft.com/office/drawing/2014/main" id="{F506D4C8-7BE1-D242-BF48-976C83DF6A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76785" y="495300"/>
            <a:ext cx="1459340" cy="1684079"/>
          </a:xfrm>
          <a:prstGeom prst="rect">
            <a:avLst/>
          </a:prstGeom>
        </p:spPr>
      </p:pic>
    </p:spTree>
    <p:extLst>
      <p:ext uri="{BB962C8B-B14F-4D97-AF65-F5344CB8AC3E}">
        <p14:creationId xmlns:p14="http://schemas.microsoft.com/office/powerpoint/2010/main" val="2465692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8EC3C3F5-18BC-FC2C-5007-D0CD976489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2" t="18972" r="1242"/>
          <a:stretch/>
        </p:blipFill>
        <p:spPr bwMode="auto">
          <a:xfrm>
            <a:off x="6002036" y="1369749"/>
            <a:ext cx="6294238" cy="39225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id="{81E338F5-68AE-1B0F-37A4-71609CA68A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 t="12191" r="1244" b="2"/>
          <a:stretch/>
        </p:blipFill>
        <p:spPr bwMode="auto">
          <a:xfrm>
            <a:off x="-12033" y="1369749"/>
            <a:ext cx="5878727" cy="3922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7351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p:txBody>
          <a:bodyPr>
            <a:normAutofit/>
          </a:bodyPr>
          <a:lstStyle/>
          <a:p>
            <a:r>
              <a:rPr lang="en-US" dirty="0"/>
              <a:t>Slow-moving rivers</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1828799"/>
            <a:ext cx="4879396" cy="39188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Used for hunting ducks</a:t>
            </a:r>
          </a:p>
          <a:p>
            <a:pPr>
              <a:lnSpc>
                <a:spcPct val="110000"/>
              </a:lnSpc>
            </a:pPr>
            <a:r>
              <a:rPr lang="en-US" sz="2400" dirty="0"/>
              <a:t>Used to carry people down river</a:t>
            </a:r>
          </a:p>
          <a:p>
            <a:pPr>
              <a:lnSpc>
                <a:spcPct val="110000"/>
              </a:lnSpc>
            </a:pPr>
            <a:r>
              <a:rPr lang="en-US" sz="2400" dirty="0"/>
              <a:t>Photo shows Siletz Elder </a:t>
            </a:r>
            <a:r>
              <a:rPr lang="en-US" sz="2400" dirty="0" err="1"/>
              <a:t>Coquelle</a:t>
            </a:r>
            <a:r>
              <a:rPr lang="en-US" sz="2400" dirty="0"/>
              <a:t> “Tommy” Thompson Jr. in a river-style canoe</a:t>
            </a:r>
          </a:p>
        </p:txBody>
      </p:sp>
      <p:pic>
        <p:nvPicPr>
          <p:cNvPr id="6" name="Picture 2">
            <a:extLst>
              <a:ext uri="{FF2B5EF4-FFF2-40B4-BE49-F238E27FC236}">
                <a16:creationId xmlns:a16="http://schemas.microsoft.com/office/drawing/2014/main" id="{10C9B29B-FCCF-C6D1-75F2-3E9FAC5DAD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069" r="9949"/>
          <a:stretch/>
        </p:blipFill>
        <p:spPr bwMode="auto">
          <a:xfrm>
            <a:off x="6633355" y="10"/>
            <a:ext cx="458007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333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6" y="495300"/>
            <a:ext cx="5408786" cy="1286608"/>
          </a:xfrm>
        </p:spPr>
        <p:txBody>
          <a:bodyPr>
            <a:normAutofit/>
          </a:bodyPr>
          <a:lstStyle/>
          <a:p>
            <a:r>
              <a:rPr lang="en-US" dirty="0"/>
              <a:t>Traveling by canoe takes knowledge!</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2286001"/>
            <a:ext cx="3964995" cy="39188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400" b="1" dirty="0"/>
              <a:t>In the ocean:</a:t>
            </a:r>
          </a:p>
          <a:p>
            <a:pPr>
              <a:lnSpc>
                <a:spcPct val="110000"/>
              </a:lnSpc>
            </a:pPr>
            <a:r>
              <a:rPr lang="en-US" sz="2400" dirty="0"/>
              <a:t>Understand the different kinds of waves </a:t>
            </a:r>
          </a:p>
          <a:p>
            <a:pPr>
              <a:lnSpc>
                <a:spcPct val="110000"/>
              </a:lnSpc>
            </a:pPr>
            <a:r>
              <a:rPr lang="en-US" sz="2400" dirty="0"/>
              <a:t>See signs that the weather might change</a:t>
            </a:r>
          </a:p>
          <a:p>
            <a:pPr>
              <a:lnSpc>
                <a:spcPct val="110000"/>
              </a:lnSpc>
            </a:pPr>
            <a:r>
              <a:rPr lang="en-US" sz="2400" dirty="0"/>
              <a:t>Understand the pattern of the tides</a:t>
            </a:r>
          </a:p>
          <a:p>
            <a:pPr>
              <a:lnSpc>
                <a:spcPct val="110000"/>
              </a:lnSpc>
            </a:pPr>
            <a:endParaRPr lang="en-US" sz="2400" dirty="0"/>
          </a:p>
        </p:txBody>
      </p:sp>
      <p:pic>
        <p:nvPicPr>
          <p:cNvPr id="2" name="Picture 1">
            <a:extLst>
              <a:ext uri="{FF2B5EF4-FFF2-40B4-BE49-F238E27FC236}">
                <a16:creationId xmlns:a16="http://schemas.microsoft.com/office/drawing/2014/main" id="{4AD2DB1C-0D8B-77EF-8428-161A403FA5A1}"/>
              </a:ext>
            </a:extLst>
          </p:cNvPr>
          <p:cNvPicPr>
            <a:picLocks noChangeAspect="1"/>
          </p:cNvPicPr>
          <p:nvPr/>
        </p:nvPicPr>
        <p:blipFill rotWithShape="1">
          <a:blip r:embed="rId3">
            <a:extLst>
              <a:ext uri="{28A0092B-C50C-407E-A947-70E740481C1C}">
                <a14:useLocalDpi xmlns:a14="http://schemas.microsoft.com/office/drawing/2010/main" val="0"/>
              </a:ext>
            </a:extLst>
          </a:blip>
          <a:srcRect l="1742" r="16022" b="2"/>
          <a:stretch/>
        </p:blipFill>
        <p:spPr>
          <a:xfrm>
            <a:off x="6096001" y="1248866"/>
            <a:ext cx="6096000" cy="4688502"/>
          </a:xfrm>
          <a:prstGeom prst="rect">
            <a:avLst/>
          </a:prstGeom>
        </p:spPr>
      </p:pic>
    </p:spTree>
    <p:extLst>
      <p:ext uri="{BB962C8B-B14F-4D97-AF65-F5344CB8AC3E}">
        <p14:creationId xmlns:p14="http://schemas.microsoft.com/office/powerpoint/2010/main" val="887388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6" y="495300"/>
            <a:ext cx="10197354" cy="1286608"/>
          </a:xfrm>
        </p:spPr>
        <p:txBody>
          <a:bodyPr>
            <a:normAutofit/>
          </a:bodyPr>
          <a:lstStyle/>
          <a:p>
            <a:r>
              <a:rPr lang="en-US" dirty="0"/>
              <a:t>Traveling by canoe takes knowledge!</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1828801"/>
            <a:ext cx="8067764" cy="43760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pPr>
            <a:r>
              <a:rPr lang="en-US" sz="2400" b="1" dirty="0"/>
              <a:t>To safely row a canoe on a river you need to know: </a:t>
            </a:r>
          </a:p>
          <a:p>
            <a:pPr>
              <a:lnSpc>
                <a:spcPct val="110000"/>
              </a:lnSpc>
            </a:pPr>
            <a:r>
              <a:rPr lang="en-US" sz="2400" dirty="0"/>
              <a:t>How to navigate rapids</a:t>
            </a:r>
          </a:p>
          <a:p>
            <a:pPr>
              <a:lnSpc>
                <a:spcPct val="110000"/>
              </a:lnSpc>
            </a:pPr>
            <a:r>
              <a:rPr lang="en-US" sz="2400" dirty="0"/>
              <a:t>How to avoid dangerous places in the river</a:t>
            </a:r>
          </a:p>
          <a:p>
            <a:pPr>
              <a:lnSpc>
                <a:spcPct val="110000"/>
              </a:lnSpc>
            </a:pPr>
            <a:r>
              <a:rPr lang="en-US" sz="2400" dirty="0"/>
              <a:t>How much strength is required to paddle against the river</a:t>
            </a:r>
          </a:p>
          <a:p>
            <a:pPr>
              <a:lnSpc>
                <a:spcPct val="110000"/>
              </a:lnSpc>
            </a:pPr>
            <a:r>
              <a:rPr lang="en-US" sz="2400" dirty="0"/>
              <a:t>When to carry the canoe because obstacles are too big</a:t>
            </a:r>
          </a:p>
          <a:p>
            <a:pPr>
              <a:lnSpc>
                <a:spcPct val="110000"/>
              </a:lnSpc>
            </a:pPr>
            <a:endParaRPr lang="en-US" sz="2400" dirty="0"/>
          </a:p>
          <a:p>
            <a:pPr>
              <a:lnSpc>
                <a:spcPct val="110000"/>
              </a:lnSpc>
            </a:pPr>
            <a:endParaRPr lang="en-US" sz="2400" dirty="0"/>
          </a:p>
        </p:txBody>
      </p:sp>
    </p:spTree>
    <p:extLst>
      <p:ext uri="{BB962C8B-B14F-4D97-AF65-F5344CB8AC3E}">
        <p14:creationId xmlns:p14="http://schemas.microsoft.com/office/powerpoint/2010/main" val="21353909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ABEF4F-51B8-72DD-2D5E-F3EFB6DDB5E7}"/>
              </a:ext>
            </a:extLst>
          </p:cNvPr>
          <p:cNvPicPr>
            <a:picLocks noChangeAspect="1"/>
          </p:cNvPicPr>
          <p:nvPr/>
        </p:nvPicPr>
        <p:blipFill rotWithShape="1">
          <a:blip r:embed="rId3">
            <a:extLst>
              <a:ext uri="{28A0092B-C50C-407E-A947-70E740481C1C}">
                <a14:useLocalDpi xmlns:a14="http://schemas.microsoft.com/office/drawing/2010/main" val="0"/>
              </a:ext>
            </a:extLst>
          </a:blip>
          <a:srcRect l="1242" r="1242"/>
          <a:stretch/>
        </p:blipFill>
        <p:spPr>
          <a:xfrm>
            <a:off x="6096001" y="1248866"/>
            <a:ext cx="6096000" cy="4688502"/>
          </a:xfrm>
          <a:prstGeom prst="rect">
            <a:avLst/>
          </a:prstGeom>
        </p:spPr>
      </p:pic>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6" y="495300"/>
            <a:ext cx="5408786" cy="1286608"/>
          </a:xfrm>
        </p:spPr>
        <p:txBody>
          <a:bodyPr>
            <a:normAutofit/>
          </a:bodyPr>
          <a:lstStyle/>
          <a:p>
            <a:r>
              <a:rPr lang="en-US" dirty="0"/>
              <a:t>Building canoes takes knowledge!</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2286001"/>
            <a:ext cx="3964995" cy="39188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Correct angles to carve</a:t>
            </a:r>
          </a:p>
          <a:p>
            <a:pPr>
              <a:lnSpc>
                <a:spcPct val="110000"/>
              </a:lnSpc>
            </a:pPr>
            <a:r>
              <a:rPr lang="en-US" sz="2400" dirty="0"/>
              <a:t>Right kind of wood to use</a:t>
            </a:r>
          </a:p>
          <a:p>
            <a:pPr>
              <a:lnSpc>
                <a:spcPct val="110000"/>
              </a:lnSpc>
            </a:pPr>
            <a:r>
              <a:rPr lang="en-US" sz="2400" dirty="0"/>
              <a:t>How to care for the canoe </a:t>
            </a:r>
          </a:p>
          <a:p>
            <a:pPr>
              <a:lnSpc>
                <a:spcPct val="110000"/>
              </a:lnSpc>
            </a:pPr>
            <a:r>
              <a:rPr lang="en-US" sz="2400" dirty="0"/>
              <a:t>How to avoid cutting down too many trees</a:t>
            </a:r>
          </a:p>
        </p:txBody>
      </p:sp>
      <p:sp>
        <p:nvSpPr>
          <p:cNvPr id="6" name="TextBox 5">
            <a:extLst>
              <a:ext uri="{FF2B5EF4-FFF2-40B4-BE49-F238E27FC236}">
                <a16:creationId xmlns:a16="http://schemas.microsoft.com/office/drawing/2014/main" id="{8ACEE875-7110-A6D2-94BD-E73D87716CC2}"/>
              </a:ext>
            </a:extLst>
          </p:cNvPr>
          <p:cNvSpPr txBox="1"/>
          <p:nvPr/>
        </p:nvSpPr>
        <p:spPr>
          <a:xfrm>
            <a:off x="6081854" y="6038054"/>
            <a:ext cx="5146206" cy="2149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400" i="1" dirty="0">
                <a:solidFill>
                  <a:schemeClr val="tx1">
                    <a:lumMod val="65000"/>
                    <a:lumOff val="35000"/>
                  </a:schemeClr>
                </a:solidFill>
                <a:latin typeface="Arial" panose="020B0604020202020204" pitchFamily="34" charset="0"/>
                <a:cs typeface="Arial" panose="020B0604020202020204" pitchFamily="34" charset="0"/>
              </a:rPr>
              <a:t>Western red cedar tree is traditionally used for canoe building </a:t>
            </a:r>
          </a:p>
        </p:txBody>
      </p:sp>
    </p:spTree>
    <p:extLst>
      <p:ext uri="{BB962C8B-B14F-4D97-AF65-F5344CB8AC3E}">
        <p14:creationId xmlns:p14="http://schemas.microsoft.com/office/powerpoint/2010/main" val="2169863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Map&#10;&#10;Description automatically generated">
            <a:extLst>
              <a:ext uri="{FF2B5EF4-FFF2-40B4-BE49-F238E27FC236}">
                <a16:creationId xmlns:a16="http://schemas.microsoft.com/office/drawing/2014/main" id="{A2A9AF25-B918-EB8A-827A-74F22644484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489" r="10867"/>
          <a:stretch/>
        </p:blipFill>
        <p:spPr>
          <a:xfrm>
            <a:off x="2908594" y="495300"/>
            <a:ext cx="6374811" cy="5785184"/>
          </a:xfrm>
          <a:prstGeom prst="rect">
            <a:avLst/>
          </a:prstGeom>
        </p:spPr>
      </p:pic>
    </p:spTree>
    <p:extLst>
      <p:ext uri="{BB962C8B-B14F-4D97-AF65-F5344CB8AC3E}">
        <p14:creationId xmlns:p14="http://schemas.microsoft.com/office/powerpoint/2010/main" val="37665413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mber Industry">
            <a:extLst>
              <a:ext uri="{FF2B5EF4-FFF2-40B4-BE49-F238E27FC236}">
                <a16:creationId xmlns:a16="http://schemas.microsoft.com/office/drawing/2014/main" id="{8F875ADF-2210-59C7-0475-92197F4CE2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75" r="9365" b="1"/>
          <a:stretch/>
        </p:blipFill>
        <p:spPr bwMode="auto">
          <a:xfrm>
            <a:off x="6096000" y="1248866"/>
            <a:ext cx="6096001" cy="4688503"/>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6" y="495300"/>
            <a:ext cx="5408786" cy="1286608"/>
          </a:xfrm>
        </p:spPr>
        <p:txBody>
          <a:bodyPr>
            <a:normAutofit/>
          </a:bodyPr>
          <a:lstStyle/>
          <a:p>
            <a:r>
              <a:rPr lang="en-US" dirty="0"/>
              <a:t>A tradition attacked</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1828801"/>
            <a:ext cx="4795174" cy="43760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Settlers stole, burned, and sank many canoes</a:t>
            </a:r>
          </a:p>
          <a:p>
            <a:pPr>
              <a:lnSpc>
                <a:spcPct val="110000"/>
              </a:lnSpc>
            </a:pPr>
            <a:r>
              <a:rPr lang="en-US" sz="2400" dirty="0"/>
              <a:t>For more than 150 years, the Siletz people were discouraged from practicing their culture and passing along the tradition of canoe-making</a:t>
            </a:r>
          </a:p>
          <a:p>
            <a:pPr>
              <a:lnSpc>
                <a:spcPct val="110000"/>
              </a:lnSpc>
            </a:pPr>
            <a:r>
              <a:rPr lang="en-US" sz="2400" dirty="0"/>
              <a:t>Many of the biggest old growth trees in Oregon have been cut down and turned into lumber</a:t>
            </a:r>
          </a:p>
          <a:p>
            <a:pPr>
              <a:lnSpc>
                <a:spcPct val="110000"/>
              </a:lnSpc>
            </a:pPr>
            <a:endParaRPr lang="en-US" sz="2400" dirty="0"/>
          </a:p>
          <a:p>
            <a:pPr>
              <a:lnSpc>
                <a:spcPct val="110000"/>
              </a:lnSpc>
            </a:pPr>
            <a:endParaRPr lang="en-US" sz="2400" dirty="0"/>
          </a:p>
          <a:p>
            <a:pPr>
              <a:lnSpc>
                <a:spcPct val="110000"/>
              </a:lnSpc>
            </a:pPr>
            <a:endParaRPr lang="en-US" sz="2400" dirty="0"/>
          </a:p>
        </p:txBody>
      </p:sp>
    </p:spTree>
    <p:extLst>
      <p:ext uri="{BB962C8B-B14F-4D97-AF65-F5344CB8AC3E}">
        <p14:creationId xmlns:p14="http://schemas.microsoft.com/office/powerpoint/2010/main" val="3252551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6" y="495300"/>
            <a:ext cx="5408786" cy="1286608"/>
          </a:xfrm>
        </p:spPr>
        <p:txBody>
          <a:bodyPr>
            <a:normAutofit/>
          </a:bodyPr>
          <a:lstStyle/>
          <a:p>
            <a:r>
              <a:rPr lang="en-US" dirty="0"/>
              <a:t>Can you imagine?</a:t>
            </a:r>
          </a:p>
        </p:txBody>
      </p:sp>
      <p:pic>
        <p:nvPicPr>
          <p:cNvPr id="4" name="Picture 3" descr="A picture containing text, tree, outdoor, standing&#10;&#10;Description automatically generated">
            <a:extLst>
              <a:ext uri="{FF2B5EF4-FFF2-40B4-BE49-F238E27FC236}">
                <a16:creationId xmlns:a16="http://schemas.microsoft.com/office/drawing/2014/main" id="{93B48EE2-BA9F-4F38-6855-2BD3CD087BB3}"/>
              </a:ext>
            </a:extLst>
          </p:cNvPr>
          <p:cNvPicPr>
            <a:picLocks noChangeAspect="1"/>
          </p:cNvPicPr>
          <p:nvPr/>
        </p:nvPicPr>
        <p:blipFill>
          <a:blip r:embed="rId3"/>
          <a:stretch>
            <a:fillRect/>
          </a:stretch>
        </p:blipFill>
        <p:spPr>
          <a:xfrm>
            <a:off x="6232358" y="0"/>
            <a:ext cx="4831430" cy="6873242"/>
          </a:xfrm>
          <a:prstGeom prst="rect">
            <a:avLst/>
          </a:prstGeom>
        </p:spPr>
      </p:pic>
    </p:spTree>
    <p:extLst>
      <p:ext uri="{BB962C8B-B14F-4D97-AF65-F5344CB8AC3E}">
        <p14:creationId xmlns:p14="http://schemas.microsoft.com/office/powerpoint/2010/main" val="1942872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5" y="495300"/>
            <a:ext cx="10183907" cy="2296026"/>
          </a:xfrm>
        </p:spPr>
        <p:txBody>
          <a:bodyPr>
            <a:noAutofit/>
          </a:bodyPr>
          <a:lstStyle/>
          <a:p>
            <a:r>
              <a:rPr lang="en-US" b="1" dirty="0"/>
              <a:t>Let’s review! </a:t>
            </a:r>
            <a:r>
              <a:rPr lang="en-US" dirty="0"/>
              <a:t>Just as there are many types of cars for different purposes, there are many types of canoes …</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2923673"/>
            <a:ext cx="4674858" cy="32330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Oceans</a:t>
            </a:r>
          </a:p>
          <a:p>
            <a:pPr>
              <a:lnSpc>
                <a:spcPct val="110000"/>
              </a:lnSpc>
            </a:pPr>
            <a:r>
              <a:rPr lang="en-US" sz="2400" dirty="0"/>
              <a:t>Bays</a:t>
            </a:r>
          </a:p>
          <a:p>
            <a:pPr>
              <a:lnSpc>
                <a:spcPct val="110000"/>
              </a:lnSpc>
            </a:pPr>
            <a:r>
              <a:rPr lang="en-US" sz="2400" dirty="0"/>
              <a:t>Rapids</a:t>
            </a:r>
          </a:p>
          <a:p>
            <a:pPr>
              <a:lnSpc>
                <a:spcPct val="110000"/>
              </a:lnSpc>
            </a:pPr>
            <a:r>
              <a:rPr lang="en-US" sz="2400" dirty="0"/>
              <a:t>Rivers</a:t>
            </a:r>
          </a:p>
        </p:txBody>
      </p:sp>
    </p:spTree>
    <p:extLst>
      <p:ext uri="{BB962C8B-B14F-4D97-AF65-F5344CB8AC3E}">
        <p14:creationId xmlns:p14="http://schemas.microsoft.com/office/powerpoint/2010/main" val="2286512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5" y="495300"/>
            <a:ext cx="10183907" cy="2296026"/>
          </a:xfrm>
        </p:spPr>
        <p:txBody>
          <a:bodyPr>
            <a:noAutofit/>
          </a:bodyPr>
          <a:lstStyle/>
          <a:p>
            <a:r>
              <a:rPr lang="en-US" b="1" dirty="0"/>
              <a:t>Let’s review! </a:t>
            </a:r>
            <a:r>
              <a:rPr lang="en-US" dirty="0"/>
              <a:t>The Tribes of Siletz need to know …</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6" y="2406312"/>
            <a:ext cx="6202869" cy="32330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How to navigate the surrounding waters</a:t>
            </a:r>
          </a:p>
          <a:p>
            <a:pPr>
              <a:lnSpc>
                <a:spcPct val="110000"/>
              </a:lnSpc>
            </a:pPr>
            <a:r>
              <a:rPr lang="en-US" sz="2400" dirty="0"/>
              <a:t>What type of canoe they need</a:t>
            </a:r>
          </a:p>
          <a:p>
            <a:pPr>
              <a:lnSpc>
                <a:spcPct val="110000"/>
              </a:lnSpc>
            </a:pPr>
            <a:r>
              <a:rPr lang="en-US" sz="2400" dirty="0"/>
              <a:t>How to build and care for a canoe</a:t>
            </a:r>
          </a:p>
        </p:txBody>
      </p:sp>
    </p:spTree>
    <p:extLst>
      <p:ext uri="{BB962C8B-B14F-4D97-AF65-F5344CB8AC3E}">
        <p14:creationId xmlns:p14="http://schemas.microsoft.com/office/powerpoint/2010/main" val="2025817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9571712" cy="3922032"/>
          </a:xfrm>
        </p:spPr>
        <p:txBody>
          <a:bodyPr vert="horz" lIns="0" tIns="0" rIns="0" bIns="0" rtlCol="0" anchor="t">
            <a:noAutofit/>
          </a:bodyPr>
          <a:lstStyle/>
          <a:p>
            <a:pPr>
              <a:lnSpc>
                <a:spcPct val="110000"/>
              </a:lnSpc>
            </a:pPr>
            <a:r>
              <a:rPr lang="en-US" sz="2400" dirty="0"/>
              <a:t> A </a:t>
            </a:r>
            <a:r>
              <a:rPr lang="en-US" sz="2400" b="1" dirty="0"/>
              <a:t>confederated Tribe </a:t>
            </a:r>
            <a:r>
              <a:rPr lang="en-US" sz="2400" dirty="0"/>
              <a:t>is composed of multiple Tribes and bands.</a:t>
            </a:r>
          </a:p>
          <a:p>
            <a:pPr>
              <a:lnSpc>
                <a:spcPct val="110000"/>
              </a:lnSpc>
            </a:pPr>
            <a:r>
              <a:rPr lang="en-US" sz="2400" dirty="0"/>
              <a:t>The </a:t>
            </a:r>
            <a:r>
              <a:rPr lang="en-US" sz="2400" b="1" dirty="0"/>
              <a:t>Confederated Tribes of Siletz Indians </a:t>
            </a:r>
            <a:r>
              <a:rPr lang="en-US" sz="2400" dirty="0"/>
              <a:t>includes </a:t>
            </a:r>
            <a:r>
              <a:rPr lang="en-US" sz="2400" dirty="0" smtClean="0"/>
              <a:t>dozens </a:t>
            </a:r>
            <a:r>
              <a:rPr lang="en-US" sz="2400" dirty="0" smtClean="0"/>
              <a:t>of </a:t>
            </a:r>
            <a:r>
              <a:rPr lang="en-US" sz="2400" dirty="0" smtClean="0"/>
              <a:t>bands </a:t>
            </a:r>
            <a:r>
              <a:rPr lang="en-US" sz="2400" dirty="0"/>
              <a:t>of Native Americans from Western Oregon, Northern California, and Southwest Washington.</a:t>
            </a:r>
          </a:p>
          <a:p>
            <a:pPr>
              <a:lnSpc>
                <a:spcPct val="110000"/>
              </a:lnSpc>
            </a:pPr>
            <a:r>
              <a:rPr lang="en-US" sz="2400" dirty="0">
                <a:latin typeface="Arial"/>
                <a:cs typeface="Arial"/>
              </a:rPr>
              <a:t>The Confederated Tribes of Siletz Indians have lived on this landscape </a:t>
            </a:r>
            <a:r>
              <a:rPr lang="en-US" sz="2400" b="1" dirty="0">
                <a:latin typeface="Arial"/>
                <a:cs typeface="Arial"/>
              </a:rPr>
              <a:t>since time immemorial.</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Confederated Tribe</a:t>
            </a:r>
          </a:p>
        </p:txBody>
      </p:sp>
    </p:spTree>
    <p:extLst>
      <p:ext uri="{BB962C8B-B14F-4D97-AF65-F5344CB8AC3E}">
        <p14:creationId xmlns:p14="http://schemas.microsoft.com/office/powerpoint/2010/main" val="2832664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5" y="495300"/>
            <a:ext cx="10183907" cy="2296026"/>
          </a:xfrm>
        </p:spPr>
        <p:txBody>
          <a:bodyPr>
            <a:noAutofit/>
          </a:bodyPr>
          <a:lstStyle/>
          <a:p>
            <a:r>
              <a:rPr lang="en-US" b="1" dirty="0"/>
              <a:t>Let’s review! </a:t>
            </a:r>
            <a:r>
              <a:rPr lang="en-US" dirty="0"/>
              <a:t>Canoes are important for the Tribes of Siletz because …</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6" y="2406312"/>
            <a:ext cx="7947449" cy="32330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They help Tribal members visit their families</a:t>
            </a:r>
          </a:p>
          <a:p>
            <a:pPr>
              <a:lnSpc>
                <a:spcPct val="110000"/>
              </a:lnSpc>
            </a:pPr>
            <a:r>
              <a:rPr lang="en-US" sz="2400" dirty="0"/>
              <a:t>They allow Tribal members to hunt for food to survive</a:t>
            </a:r>
          </a:p>
          <a:p>
            <a:pPr>
              <a:lnSpc>
                <a:spcPct val="110000"/>
              </a:lnSpc>
            </a:pPr>
            <a:r>
              <a:rPr lang="en-US" sz="2400" dirty="0"/>
              <a:t>They can be used for trade</a:t>
            </a:r>
          </a:p>
          <a:p>
            <a:pPr>
              <a:lnSpc>
                <a:spcPct val="110000"/>
              </a:lnSpc>
            </a:pPr>
            <a:r>
              <a:rPr lang="en-US" sz="2400" dirty="0"/>
              <a:t>They provide good exercise</a:t>
            </a:r>
          </a:p>
          <a:p>
            <a:pPr>
              <a:lnSpc>
                <a:spcPct val="110000"/>
              </a:lnSpc>
            </a:pPr>
            <a:r>
              <a:rPr lang="en-US" sz="2400" dirty="0"/>
              <a:t>They are a reminder of important cultural traditions</a:t>
            </a:r>
          </a:p>
        </p:txBody>
      </p:sp>
    </p:spTree>
    <p:extLst>
      <p:ext uri="{BB962C8B-B14F-4D97-AF65-F5344CB8AC3E}">
        <p14:creationId xmlns:p14="http://schemas.microsoft.com/office/powerpoint/2010/main" val="2154680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10;&#10;Description automatically generated">
            <a:extLst>
              <a:ext uri="{FF2B5EF4-FFF2-40B4-BE49-F238E27FC236}">
                <a16:creationId xmlns:a16="http://schemas.microsoft.com/office/drawing/2014/main" id="{69B9C648-AC35-8E2D-C31C-0D7F803CB57F}"/>
              </a:ext>
            </a:extLst>
          </p:cNvPr>
          <p:cNvPicPr>
            <a:picLocks noChangeAspect="1"/>
          </p:cNvPicPr>
          <p:nvPr/>
        </p:nvPicPr>
        <p:blipFill>
          <a:blip r:embed="rId3"/>
          <a:stretch>
            <a:fillRect/>
          </a:stretch>
        </p:blipFill>
        <p:spPr>
          <a:xfrm>
            <a:off x="2177143" y="493939"/>
            <a:ext cx="7932965" cy="584290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7A420D7-A56F-B45D-E05C-1ACDF1E1CC51}"/>
                  </a:ext>
                </a:extLst>
              </p14:cNvPr>
              <p14:cNvContentPartPr/>
              <p14:nvPr/>
            </p14:nvContentPartPr>
            <p14:xfrm>
              <a:off x="2447720" y="2750000"/>
              <a:ext cx="619125" cy="2905125"/>
            </p14:xfrm>
          </p:contentPart>
        </mc:Choice>
        <mc:Fallback xmlns="">
          <p:pic>
            <p:nvPicPr>
              <p:cNvPr id="3" name="Ink 2">
                <a:extLst>
                  <a:ext uri="{FF2B5EF4-FFF2-40B4-BE49-F238E27FC236}">
                    <a16:creationId xmlns:a16="http://schemas.microsoft.com/office/drawing/2014/main" id="{A7A420D7-A56F-B45D-E05C-1ACDF1E1CC51}"/>
                  </a:ext>
                </a:extLst>
              </p:cNvPr>
              <p:cNvPicPr/>
              <p:nvPr/>
            </p:nvPicPr>
            <p:blipFill>
              <a:blip r:embed="rId5"/>
              <a:stretch>
                <a:fillRect/>
              </a:stretch>
            </p:blipFill>
            <p:spPr>
              <a:xfrm>
                <a:off x="2393727" y="2642003"/>
                <a:ext cx="726752" cy="3120759"/>
              </a:xfrm>
              <a:prstGeom prst="rect">
                <a:avLst/>
              </a:prstGeom>
            </p:spPr>
          </p:pic>
        </mc:Fallback>
      </mc:AlternateContent>
      <p:pic>
        <p:nvPicPr>
          <p:cNvPr id="5" name="Graphic 5" descr="Canoe with solid fill">
            <a:extLst>
              <a:ext uri="{FF2B5EF4-FFF2-40B4-BE49-F238E27FC236}">
                <a16:creationId xmlns:a16="http://schemas.microsoft.com/office/drawing/2014/main" id="{A840E52D-1762-4751-3DE7-214D4523E52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97547" y="3283527"/>
            <a:ext cx="914400" cy="914400"/>
          </a:xfrm>
          <a:prstGeom prst="rect">
            <a:avLst/>
          </a:prstGeom>
        </p:spPr>
      </p:pic>
      <p:sp>
        <p:nvSpPr>
          <p:cNvPr id="2" name="Star: 5 Points 7">
            <a:extLst>
              <a:ext uri="{FF2B5EF4-FFF2-40B4-BE49-F238E27FC236}">
                <a16:creationId xmlns:a16="http://schemas.microsoft.com/office/drawing/2014/main" id="{DD867072-961E-DC87-2F45-D24BDE7BD8D1}"/>
              </a:ext>
            </a:extLst>
          </p:cNvPr>
          <p:cNvSpPr/>
          <p:nvPr/>
        </p:nvSpPr>
        <p:spPr>
          <a:xfrm>
            <a:off x="2982917" y="2573479"/>
            <a:ext cx="294409" cy="242455"/>
          </a:xfrm>
          <a:prstGeom prst="star5">
            <a:avLst/>
          </a:prstGeom>
          <a:solidFill>
            <a:srgbClr val="E17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FF00"/>
              </a:highlight>
            </a:endParaRPr>
          </a:p>
        </p:txBody>
      </p:sp>
      <p:sp>
        <p:nvSpPr>
          <p:cNvPr id="6" name="Oval 5"/>
          <p:cNvSpPr/>
          <p:nvPr/>
        </p:nvSpPr>
        <p:spPr>
          <a:xfrm>
            <a:off x="2757488" y="5343525"/>
            <a:ext cx="225429" cy="311600"/>
          </a:xfrm>
          <a:prstGeom prst="ellipse">
            <a:avLst/>
          </a:prstGeom>
          <a:solidFill>
            <a:srgbClr val="E17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713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a:xfrm>
            <a:off x="1004046" y="495300"/>
            <a:ext cx="5408786" cy="1286608"/>
          </a:xfrm>
        </p:spPr>
        <p:txBody>
          <a:bodyPr>
            <a:normAutofit/>
          </a:bodyPr>
          <a:lstStyle/>
          <a:p>
            <a:r>
              <a:rPr lang="en-US" dirty="0"/>
              <a:t>Today</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6" y="1828801"/>
            <a:ext cx="8609185" cy="437605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Native American people from all over the Pacific Northwest want to build and see more canoes in the water</a:t>
            </a:r>
          </a:p>
          <a:p>
            <a:pPr>
              <a:lnSpc>
                <a:spcPct val="110000"/>
              </a:lnSpc>
            </a:pPr>
            <a:r>
              <a:rPr lang="en-US" sz="2400" dirty="0"/>
              <a:t>Canoes remind Native American people to stay connected with one another and remember </a:t>
            </a:r>
            <a:r>
              <a:rPr lang="en-US" sz="2400"/>
              <a:t>their traditions</a:t>
            </a:r>
            <a:endParaRPr lang="en-US" sz="2400" dirty="0"/>
          </a:p>
        </p:txBody>
      </p:sp>
    </p:spTree>
    <p:extLst>
      <p:ext uri="{BB962C8B-B14F-4D97-AF65-F5344CB8AC3E}">
        <p14:creationId xmlns:p14="http://schemas.microsoft.com/office/powerpoint/2010/main" val="885622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descr="Map&#10;&#10;Description automatically generated">
            <a:extLst>
              <a:ext uri="{FF2B5EF4-FFF2-40B4-BE49-F238E27FC236}">
                <a16:creationId xmlns:a16="http://schemas.microsoft.com/office/drawing/2014/main" id="{A2A9AF25-B918-EB8A-827A-74F226444849}"/>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6489" r="10867"/>
          <a:stretch/>
        </p:blipFill>
        <p:spPr>
          <a:xfrm>
            <a:off x="2908594" y="495300"/>
            <a:ext cx="6374811" cy="5785184"/>
          </a:xfrm>
          <a:prstGeom prst="rect">
            <a:avLst/>
          </a:prstGeom>
        </p:spPr>
      </p:pic>
    </p:spTree>
    <p:extLst>
      <p:ext uri="{BB962C8B-B14F-4D97-AF65-F5344CB8AC3E}">
        <p14:creationId xmlns:p14="http://schemas.microsoft.com/office/powerpoint/2010/main" val="21003907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map&#10;&#10;Description automatically generated">
            <a:extLst>
              <a:ext uri="{FF2B5EF4-FFF2-40B4-BE49-F238E27FC236}">
                <a16:creationId xmlns:a16="http://schemas.microsoft.com/office/drawing/2014/main" id="{69B9C648-AC35-8E2D-C31C-0D7F803CB57F}"/>
              </a:ext>
            </a:extLst>
          </p:cNvPr>
          <p:cNvPicPr>
            <a:picLocks noChangeAspect="1"/>
          </p:cNvPicPr>
          <p:nvPr/>
        </p:nvPicPr>
        <p:blipFill>
          <a:blip r:embed="rId3"/>
          <a:stretch>
            <a:fillRect/>
          </a:stretch>
        </p:blipFill>
        <p:spPr>
          <a:xfrm>
            <a:off x="2177143" y="493939"/>
            <a:ext cx="7932965" cy="5842909"/>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A7A420D7-A56F-B45D-E05C-1ACDF1E1CC51}"/>
                  </a:ext>
                </a:extLst>
              </p14:cNvPr>
              <p14:cNvContentPartPr/>
              <p14:nvPr/>
            </p14:nvContentPartPr>
            <p14:xfrm>
              <a:off x="2447720" y="2750000"/>
              <a:ext cx="619125" cy="2905125"/>
            </p14:xfrm>
          </p:contentPart>
        </mc:Choice>
        <mc:Fallback>
          <p:pic>
            <p:nvPicPr>
              <p:cNvPr id="3" name="Ink 2">
                <a:extLst>
                  <a:ext uri="{FF2B5EF4-FFF2-40B4-BE49-F238E27FC236}">
                    <a16:creationId xmlns:a16="http://schemas.microsoft.com/office/drawing/2014/main" id="{A7A420D7-A56F-B45D-E05C-1ACDF1E1CC51}"/>
                  </a:ext>
                </a:extLst>
              </p:cNvPr>
              <p:cNvPicPr/>
              <p:nvPr/>
            </p:nvPicPr>
            <p:blipFill>
              <a:blip r:embed="rId5"/>
              <a:stretch>
                <a:fillRect/>
              </a:stretch>
            </p:blipFill>
            <p:spPr>
              <a:xfrm>
                <a:off x="2393727" y="2642003"/>
                <a:ext cx="727112" cy="3121119"/>
              </a:xfrm>
              <a:prstGeom prst="rect">
                <a:avLst/>
              </a:prstGeom>
            </p:spPr>
          </p:pic>
        </mc:Fallback>
      </mc:AlternateContent>
      <p:sp>
        <p:nvSpPr>
          <p:cNvPr id="5" name="Star: 5 Points 7">
            <a:extLst>
              <a:ext uri="{FF2B5EF4-FFF2-40B4-BE49-F238E27FC236}">
                <a16:creationId xmlns:a16="http://schemas.microsoft.com/office/drawing/2014/main" id="{DD867072-961E-DC87-2F45-D24BDE7BD8D1}"/>
              </a:ext>
            </a:extLst>
          </p:cNvPr>
          <p:cNvSpPr/>
          <p:nvPr/>
        </p:nvSpPr>
        <p:spPr>
          <a:xfrm>
            <a:off x="2982917" y="2573479"/>
            <a:ext cx="294409" cy="242455"/>
          </a:xfrm>
          <a:prstGeom prst="star5">
            <a:avLst/>
          </a:prstGeom>
          <a:solidFill>
            <a:srgbClr val="E17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00FF00"/>
              </a:highlight>
            </a:endParaRPr>
          </a:p>
        </p:txBody>
      </p:sp>
      <p:sp>
        <p:nvSpPr>
          <p:cNvPr id="2" name="Oval 1"/>
          <p:cNvSpPr/>
          <p:nvPr/>
        </p:nvSpPr>
        <p:spPr>
          <a:xfrm>
            <a:off x="2757488" y="5343525"/>
            <a:ext cx="225429" cy="311600"/>
          </a:xfrm>
          <a:prstGeom prst="ellipse">
            <a:avLst/>
          </a:prstGeom>
          <a:solidFill>
            <a:srgbClr val="E175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anoe with solid fill">
            <a:extLst>
              <a:ext uri="{FF2B5EF4-FFF2-40B4-BE49-F238E27FC236}">
                <a16:creationId xmlns:a16="http://schemas.microsoft.com/office/drawing/2014/main" id="{A840E52D-1762-4751-3DE7-214D4523E529}"/>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1697547" y="3283527"/>
            <a:ext cx="914400" cy="914400"/>
          </a:xfrm>
          <a:prstGeom prst="rect">
            <a:avLst/>
          </a:prstGeom>
        </p:spPr>
      </p:pic>
    </p:spTree>
    <p:extLst>
      <p:ext uri="{BB962C8B-B14F-4D97-AF65-F5344CB8AC3E}">
        <p14:creationId xmlns:p14="http://schemas.microsoft.com/office/powerpoint/2010/main" val="292423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There are many types of cars for many different purposes</a:t>
            </a:r>
          </a:p>
        </p:txBody>
      </p:sp>
      <p:sp>
        <p:nvSpPr>
          <p:cNvPr id="3" name="Content Placeholder 2">
            <a:extLst>
              <a:ext uri="{FF2B5EF4-FFF2-40B4-BE49-F238E27FC236}">
                <a16:creationId xmlns:a16="http://schemas.microsoft.com/office/drawing/2014/main" id="{6B1641B5-0CF2-81FB-5662-EFDA55144657}"/>
              </a:ext>
            </a:extLst>
          </p:cNvPr>
          <p:cNvSpPr>
            <a:spLocks noGrp="1"/>
          </p:cNvSpPr>
          <p:nvPr>
            <p:ph idx="1"/>
          </p:nvPr>
        </p:nvSpPr>
        <p:spPr>
          <a:xfrm>
            <a:off x="3581906" y="3007034"/>
            <a:ext cx="2405806" cy="559624"/>
          </a:xfrm>
        </p:spPr>
        <p:txBody>
          <a:bodyPr lIns="0" tIns="0" rIns="0" bIns="0"/>
          <a:lstStyle/>
          <a:p>
            <a:pPr marL="0" indent="0">
              <a:buNone/>
            </a:pPr>
            <a:r>
              <a:rPr lang="en-US" b="1" dirty="0"/>
              <a:t>Visiting family across the country</a:t>
            </a:r>
          </a:p>
        </p:txBody>
      </p:sp>
      <p:pic>
        <p:nvPicPr>
          <p:cNvPr id="4" name="Graphic 1" descr="Truck with solid fill">
            <a:extLst>
              <a:ext uri="{FF2B5EF4-FFF2-40B4-BE49-F238E27FC236}">
                <a16:creationId xmlns:a16="http://schemas.microsoft.com/office/drawing/2014/main" id="{1E55657D-C0E1-04AD-DE84-7015D9702C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77174" y="1973734"/>
            <a:ext cx="2602992" cy="2602992"/>
          </a:xfrm>
          <a:prstGeom prst="rect">
            <a:avLst/>
          </a:prstGeom>
        </p:spPr>
      </p:pic>
      <p:pic>
        <p:nvPicPr>
          <p:cNvPr id="5" name="Graphic 2" descr="Rv with solid fill">
            <a:extLst>
              <a:ext uri="{FF2B5EF4-FFF2-40B4-BE49-F238E27FC236}">
                <a16:creationId xmlns:a16="http://schemas.microsoft.com/office/drawing/2014/main" id="{AEA9FE6D-CDEF-7E9D-33F8-D4D3D198D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51201" y="2103335"/>
            <a:ext cx="2386413" cy="2386413"/>
          </a:xfrm>
          <a:prstGeom prst="rect">
            <a:avLst/>
          </a:prstGeom>
        </p:spPr>
      </p:pic>
      <p:pic>
        <p:nvPicPr>
          <p:cNvPr id="6" name="Graphic 3" descr="Bus with solid fill">
            <a:extLst>
              <a:ext uri="{FF2B5EF4-FFF2-40B4-BE49-F238E27FC236}">
                <a16:creationId xmlns:a16="http://schemas.microsoft.com/office/drawing/2014/main" id="{451AD295-D9F8-623D-5FAE-6E4B93AAE7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13983" y="3996454"/>
            <a:ext cx="2293976" cy="2293976"/>
          </a:xfrm>
          <a:prstGeom prst="rect">
            <a:avLst/>
          </a:prstGeom>
        </p:spPr>
      </p:pic>
      <p:pic>
        <p:nvPicPr>
          <p:cNvPr id="7" name="Graphic 4" descr="Car with solid fill">
            <a:extLst>
              <a:ext uri="{FF2B5EF4-FFF2-40B4-BE49-F238E27FC236}">
                <a16:creationId xmlns:a16="http://schemas.microsoft.com/office/drawing/2014/main" id="{D1E3B096-FBDC-30F8-3BF6-05695FAD53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027021" y="4237579"/>
            <a:ext cx="2154898" cy="2154898"/>
          </a:xfrm>
          <a:prstGeom prst="rect">
            <a:avLst/>
          </a:prstGeom>
        </p:spPr>
      </p:pic>
      <p:sp>
        <p:nvSpPr>
          <p:cNvPr id="8" name="Content Placeholder 2">
            <a:extLst>
              <a:ext uri="{FF2B5EF4-FFF2-40B4-BE49-F238E27FC236}">
                <a16:creationId xmlns:a16="http://schemas.microsoft.com/office/drawing/2014/main" id="{658455AB-AAC5-CD1E-C026-D947ED564741}"/>
              </a:ext>
            </a:extLst>
          </p:cNvPr>
          <p:cNvSpPr txBox="1">
            <a:spLocks/>
          </p:cNvSpPr>
          <p:nvPr/>
        </p:nvSpPr>
        <p:spPr>
          <a:xfrm>
            <a:off x="9392104" y="3007034"/>
            <a:ext cx="1809298" cy="5596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Carrying a heavy load</a:t>
            </a:r>
          </a:p>
        </p:txBody>
      </p:sp>
      <p:sp>
        <p:nvSpPr>
          <p:cNvPr id="9" name="Content Placeholder 2">
            <a:extLst>
              <a:ext uri="{FF2B5EF4-FFF2-40B4-BE49-F238E27FC236}">
                <a16:creationId xmlns:a16="http://schemas.microsoft.com/office/drawing/2014/main" id="{1F03473E-C34B-1EF3-A17F-2622AA017541}"/>
              </a:ext>
            </a:extLst>
          </p:cNvPr>
          <p:cNvSpPr txBox="1">
            <a:spLocks/>
          </p:cNvSpPr>
          <p:nvPr/>
        </p:nvSpPr>
        <p:spPr>
          <a:xfrm>
            <a:off x="3557843" y="4871933"/>
            <a:ext cx="2405806" cy="5596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Riding to school with classmates</a:t>
            </a:r>
          </a:p>
        </p:txBody>
      </p:sp>
      <p:sp>
        <p:nvSpPr>
          <p:cNvPr id="10" name="Content Placeholder 2">
            <a:extLst>
              <a:ext uri="{FF2B5EF4-FFF2-40B4-BE49-F238E27FC236}">
                <a16:creationId xmlns:a16="http://schemas.microsoft.com/office/drawing/2014/main" id="{EF40D066-B812-20C0-41C9-62DF404D4C80}"/>
              </a:ext>
            </a:extLst>
          </p:cNvPr>
          <p:cNvSpPr txBox="1">
            <a:spLocks/>
          </p:cNvSpPr>
          <p:nvPr/>
        </p:nvSpPr>
        <p:spPr>
          <a:xfrm>
            <a:off x="9368040" y="4775677"/>
            <a:ext cx="1953675" cy="77087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Driving to the grocery store down the road</a:t>
            </a:r>
          </a:p>
        </p:txBody>
      </p:sp>
    </p:spTree>
    <p:extLst>
      <p:ext uri="{BB962C8B-B14F-4D97-AF65-F5344CB8AC3E}">
        <p14:creationId xmlns:p14="http://schemas.microsoft.com/office/powerpoint/2010/main" val="497558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BDF5534-1EB8-4AC4-A2FC-7A1C4833301A}"/>
              </a:ext>
            </a:extLst>
          </p:cNvPr>
          <p:cNvSpPr>
            <a:spLocks noGrp="1"/>
          </p:cNvSpPr>
          <p:nvPr>
            <p:ph idx="1"/>
          </p:nvPr>
        </p:nvSpPr>
        <p:spPr>
          <a:xfrm>
            <a:off x="1004046" y="1825625"/>
            <a:ext cx="9571712" cy="3922032"/>
          </a:xfrm>
        </p:spPr>
        <p:txBody>
          <a:bodyPr lIns="0" tIns="0" rIns="0" bIns="0">
            <a:noAutofit/>
          </a:bodyPr>
          <a:lstStyle/>
          <a:p>
            <a:pPr>
              <a:lnSpc>
                <a:spcPct val="110000"/>
              </a:lnSpc>
            </a:pPr>
            <a:r>
              <a:rPr lang="en-US" sz="2400" dirty="0"/>
              <a:t>Gathering/hunting for food</a:t>
            </a:r>
          </a:p>
          <a:p>
            <a:pPr>
              <a:lnSpc>
                <a:spcPct val="110000"/>
              </a:lnSpc>
            </a:pPr>
            <a:r>
              <a:rPr lang="en-US" sz="2400" dirty="0"/>
              <a:t>Exercising</a:t>
            </a:r>
          </a:p>
          <a:p>
            <a:pPr>
              <a:lnSpc>
                <a:spcPct val="110000"/>
              </a:lnSpc>
            </a:pPr>
            <a:r>
              <a:rPr lang="en-US" sz="2400" dirty="0"/>
              <a:t>Visiting friends and family</a:t>
            </a:r>
          </a:p>
          <a:p>
            <a:pPr>
              <a:lnSpc>
                <a:spcPct val="110000"/>
              </a:lnSpc>
            </a:pPr>
            <a:r>
              <a:rPr lang="en-US" sz="2400" dirty="0"/>
              <a:t>Trading goods with others</a:t>
            </a:r>
          </a:p>
        </p:txBody>
      </p:sp>
      <p:sp>
        <p:nvSpPr>
          <p:cNvPr id="17" name="Title 1">
            <a:extLst>
              <a:ext uri="{FF2B5EF4-FFF2-40B4-BE49-F238E27FC236}">
                <a16:creationId xmlns:a16="http://schemas.microsoft.com/office/drawing/2014/main" id="{63C8FAFE-145B-4B79-9D02-CAF218A6BC3C}"/>
              </a:ext>
            </a:extLst>
          </p:cNvPr>
          <p:cNvSpPr>
            <a:spLocks noGrp="1"/>
          </p:cNvSpPr>
          <p:nvPr>
            <p:ph type="title"/>
          </p:nvPr>
        </p:nvSpPr>
        <p:spPr>
          <a:xfrm>
            <a:off x="1004046" y="495300"/>
            <a:ext cx="10151634" cy="630973"/>
          </a:xfrm>
        </p:spPr>
        <p:txBody>
          <a:bodyPr/>
          <a:lstStyle/>
          <a:p>
            <a:r>
              <a:rPr lang="en-US" b="1" dirty="0"/>
              <a:t>Many types of canoes</a:t>
            </a:r>
          </a:p>
        </p:txBody>
      </p:sp>
    </p:spTree>
    <p:extLst>
      <p:ext uri="{BB962C8B-B14F-4D97-AF65-F5344CB8AC3E}">
        <p14:creationId xmlns:p14="http://schemas.microsoft.com/office/powerpoint/2010/main" val="31838268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p:txBody>
          <a:bodyPr>
            <a:normAutofit/>
          </a:bodyPr>
          <a:lstStyle/>
          <a:p>
            <a:r>
              <a:rPr lang="en-US"/>
              <a:t>Small canoes for bays</a:t>
            </a:r>
          </a:p>
        </p:txBody>
      </p:sp>
      <p:pic>
        <p:nvPicPr>
          <p:cNvPr id="2" name="Picture 3" descr="A picture containing text&#10;&#10;Description automatically generated">
            <a:extLst>
              <a:ext uri="{FF2B5EF4-FFF2-40B4-BE49-F238E27FC236}">
                <a16:creationId xmlns:a16="http://schemas.microsoft.com/office/drawing/2014/main" id="{0F6F43D3-911A-41C6-B94A-2925CBB3BF50}"/>
              </a:ext>
            </a:extLst>
          </p:cNvPr>
          <p:cNvPicPr>
            <a:picLocks noChangeAspect="1"/>
          </p:cNvPicPr>
          <p:nvPr/>
        </p:nvPicPr>
        <p:blipFill rotWithShape="1">
          <a:blip r:embed="rId3"/>
          <a:srcRect l="4651" r="1186" b="-334"/>
          <a:stretch/>
        </p:blipFill>
        <p:spPr>
          <a:xfrm>
            <a:off x="6754952" y="1825625"/>
            <a:ext cx="4530672" cy="3401420"/>
          </a:xfrm>
          <a:prstGeom prst="rect">
            <a:avLst/>
          </a:prstGeom>
        </p:spPr>
      </p:pic>
      <p:sp>
        <p:nvSpPr>
          <p:cNvPr id="4" name="TextBox 3">
            <a:extLst>
              <a:ext uri="{FF2B5EF4-FFF2-40B4-BE49-F238E27FC236}">
                <a16:creationId xmlns:a16="http://schemas.microsoft.com/office/drawing/2014/main" id="{A57D79E0-1E5B-4DEC-BAE2-110A50B31543}"/>
              </a:ext>
            </a:extLst>
          </p:cNvPr>
          <p:cNvSpPr txBox="1"/>
          <p:nvPr/>
        </p:nvSpPr>
        <p:spPr>
          <a:xfrm>
            <a:off x="6863237" y="5415815"/>
            <a:ext cx="4338164" cy="19090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400" i="1">
                <a:solidFill>
                  <a:schemeClr val="tx1">
                    <a:lumMod val="65000"/>
                    <a:lumOff val="35000"/>
                  </a:schemeClr>
                </a:solidFill>
                <a:latin typeface="Arial" panose="020B0604020202020204" pitchFamily="34" charset="0"/>
                <a:cs typeface="Arial" panose="020B0604020202020204" pitchFamily="34" charset="0"/>
              </a:rPr>
              <a:t>Artist's depiction of night fishing on Coos Bay, 1856</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6" y="1828799"/>
            <a:ext cx="5573485" cy="39188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Won’t tip easily</a:t>
            </a:r>
          </a:p>
          <a:p>
            <a:pPr>
              <a:lnSpc>
                <a:spcPct val="110000"/>
              </a:lnSpc>
            </a:pPr>
            <a:r>
              <a:rPr lang="en-US" sz="2400" dirty="0"/>
              <a:t>Operated by one or two people</a:t>
            </a:r>
          </a:p>
          <a:p>
            <a:pPr>
              <a:lnSpc>
                <a:spcPct val="110000"/>
              </a:lnSpc>
            </a:pPr>
            <a:r>
              <a:rPr lang="en-US" sz="2400" dirty="0"/>
              <a:t>The </a:t>
            </a:r>
            <a:r>
              <a:rPr lang="en-US" sz="2400" dirty="0" err="1"/>
              <a:t>Hanis</a:t>
            </a:r>
            <a:r>
              <a:rPr lang="en-US" sz="2400" dirty="0"/>
              <a:t> People from Coos Bay make small canoes to navigate the calm waters, hunt, search for clams, and visit friends</a:t>
            </a:r>
          </a:p>
        </p:txBody>
      </p:sp>
    </p:spTree>
    <p:extLst>
      <p:ext uri="{BB962C8B-B14F-4D97-AF65-F5344CB8AC3E}">
        <p14:creationId xmlns:p14="http://schemas.microsoft.com/office/powerpoint/2010/main" val="2531968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p:txBody>
          <a:bodyPr>
            <a:normAutofit/>
          </a:bodyPr>
          <a:lstStyle/>
          <a:p>
            <a:r>
              <a:rPr lang="en-US" dirty="0"/>
              <a:t>Big, ocean-going canoes </a:t>
            </a:r>
          </a:p>
        </p:txBody>
      </p:sp>
      <p:sp>
        <p:nvSpPr>
          <p:cNvPr id="4" name="TextBox 3">
            <a:extLst>
              <a:ext uri="{FF2B5EF4-FFF2-40B4-BE49-F238E27FC236}">
                <a16:creationId xmlns:a16="http://schemas.microsoft.com/office/drawing/2014/main" id="{A57D79E0-1E5B-4DEC-BAE2-110A50B31543}"/>
              </a:ext>
            </a:extLst>
          </p:cNvPr>
          <p:cNvSpPr txBox="1"/>
          <p:nvPr/>
        </p:nvSpPr>
        <p:spPr>
          <a:xfrm>
            <a:off x="6849790" y="5211310"/>
            <a:ext cx="4338164" cy="19090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400" i="1" dirty="0">
                <a:solidFill>
                  <a:schemeClr val="tx1">
                    <a:lumMod val="65000"/>
                    <a:lumOff val="35000"/>
                  </a:schemeClr>
                </a:solidFill>
                <a:latin typeface="Arial" panose="020B0604020202020204" pitchFamily="34" charset="0"/>
                <a:cs typeface="Arial" panose="020B0604020202020204" pitchFamily="34" charset="0"/>
              </a:rPr>
              <a:t>Chinook-style ocean-going canoe (Zoe Gifford)</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6" y="1828799"/>
            <a:ext cx="5573485" cy="3918857"/>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t>Can take more than 12 people into open oceans</a:t>
            </a:r>
          </a:p>
          <a:p>
            <a:pPr>
              <a:lnSpc>
                <a:spcPct val="110000"/>
              </a:lnSpc>
            </a:pPr>
            <a:r>
              <a:rPr lang="en-US" sz="2400" dirty="0"/>
              <a:t>Used to troll for salmon, jig for halibut, gather seagull eggs, hunt sea lion</a:t>
            </a:r>
          </a:p>
          <a:p>
            <a:pPr>
              <a:lnSpc>
                <a:spcPct val="110000"/>
              </a:lnSpc>
            </a:pPr>
            <a:r>
              <a:rPr lang="en-US" sz="2400" dirty="0"/>
              <a:t>Used for long journeys to visit relatives and trade with neighbors</a:t>
            </a:r>
          </a:p>
        </p:txBody>
      </p:sp>
      <p:pic>
        <p:nvPicPr>
          <p:cNvPr id="6" name="Picture 2">
            <a:extLst>
              <a:ext uri="{FF2B5EF4-FFF2-40B4-BE49-F238E27FC236}">
                <a16:creationId xmlns:a16="http://schemas.microsoft.com/office/drawing/2014/main" id="{6BE5B316-1F1B-972D-EC39-78EA4D462B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675" t="12191" r="1244" b="2"/>
          <a:stretch/>
        </p:blipFill>
        <p:spPr bwMode="auto">
          <a:xfrm>
            <a:off x="6849790" y="1844933"/>
            <a:ext cx="4338164" cy="320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46998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5B72EA-35B0-4555-BA33-27008DEE870A}"/>
              </a:ext>
            </a:extLst>
          </p:cNvPr>
          <p:cNvSpPr>
            <a:spLocks noGrp="1"/>
          </p:cNvSpPr>
          <p:nvPr>
            <p:ph type="ctrTitle"/>
          </p:nvPr>
        </p:nvSpPr>
        <p:spPr/>
        <p:txBody>
          <a:bodyPr>
            <a:normAutofit/>
          </a:bodyPr>
          <a:lstStyle/>
          <a:p>
            <a:r>
              <a:rPr lang="en-US" dirty="0"/>
              <a:t>Shovel-nosed canoes for rapids</a:t>
            </a:r>
          </a:p>
        </p:txBody>
      </p:sp>
      <p:sp>
        <p:nvSpPr>
          <p:cNvPr id="4" name="TextBox 3">
            <a:extLst>
              <a:ext uri="{FF2B5EF4-FFF2-40B4-BE49-F238E27FC236}">
                <a16:creationId xmlns:a16="http://schemas.microsoft.com/office/drawing/2014/main" id="{A57D79E0-1E5B-4DEC-BAE2-110A50B31543}"/>
              </a:ext>
            </a:extLst>
          </p:cNvPr>
          <p:cNvSpPr txBox="1"/>
          <p:nvPr/>
        </p:nvSpPr>
        <p:spPr>
          <a:xfrm>
            <a:off x="6041748" y="5211310"/>
            <a:ext cx="5146206" cy="21493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1400" i="1" dirty="0">
                <a:solidFill>
                  <a:schemeClr val="tx1">
                    <a:lumMod val="65000"/>
                    <a:lumOff val="35000"/>
                  </a:schemeClr>
                </a:solidFill>
                <a:latin typeface="Arial" panose="020B0604020202020204" pitchFamily="34" charset="0"/>
                <a:cs typeface="Arial" panose="020B0604020202020204" pitchFamily="34" charset="0"/>
              </a:rPr>
              <a:t>Rogue river canoe (Zoe Gifford)</a:t>
            </a:r>
          </a:p>
        </p:txBody>
      </p:sp>
      <p:sp>
        <p:nvSpPr>
          <p:cNvPr id="5" name="Content Placeholder 12">
            <a:extLst>
              <a:ext uri="{FF2B5EF4-FFF2-40B4-BE49-F238E27FC236}">
                <a16:creationId xmlns:a16="http://schemas.microsoft.com/office/drawing/2014/main" id="{6F886EC3-19E3-9290-EBB2-23D16BA02AB0}"/>
              </a:ext>
            </a:extLst>
          </p:cNvPr>
          <p:cNvSpPr txBox="1">
            <a:spLocks/>
          </p:cNvSpPr>
          <p:nvPr/>
        </p:nvSpPr>
        <p:spPr>
          <a:xfrm>
            <a:off x="1004047" y="1828799"/>
            <a:ext cx="4879396" cy="3918857"/>
          </a:xfrm>
          <a:prstGeom prst="rect">
            <a:avLst/>
          </a:prstGeom>
        </p:spPr>
        <p:txBody>
          <a:bodyPr vert="horz" lIns="0" tIns="0" rIns="0" bIns="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75000"/>
                    <a:lumOff val="25000"/>
                  </a:schemeClr>
                </a:solidFill>
                <a:latin typeface="Arial" panose="020B0604020202020204" pitchFamily="34" charset="0"/>
                <a:ea typeface="Helvetica Neue Light" panose="02000403000000020004"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dirty="0">
                <a:latin typeface="Arial"/>
                <a:cs typeface="Arial"/>
              </a:rPr>
              <a:t>Can turn easily</a:t>
            </a:r>
            <a:endParaRPr lang="en-US" sz="2400" dirty="0"/>
          </a:p>
          <a:p>
            <a:pPr>
              <a:lnSpc>
                <a:spcPct val="110000"/>
              </a:lnSpc>
            </a:pPr>
            <a:r>
              <a:rPr lang="en-US" sz="2400" dirty="0"/>
              <a:t>Used for net fishing</a:t>
            </a:r>
          </a:p>
          <a:p>
            <a:pPr>
              <a:lnSpc>
                <a:spcPct val="110000"/>
              </a:lnSpc>
            </a:pPr>
            <a:r>
              <a:rPr lang="en-US" sz="2400" dirty="0"/>
              <a:t>Made by Dee-</a:t>
            </a:r>
            <a:r>
              <a:rPr lang="en-US" sz="2400" dirty="0" err="1"/>
              <a:t>ni</a:t>
            </a:r>
            <a:r>
              <a:rPr lang="en-US" sz="2400" dirty="0"/>
              <a:t> people from Southern Oregon</a:t>
            </a:r>
          </a:p>
        </p:txBody>
      </p:sp>
      <p:pic>
        <p:nvPicPr>
          <p:cNvPr id="2" name="Picture 2">
            <a:extLst>
              <a:ext uri="{FF2B5EF4-FFF2-40B4-BE49-F238E27FC236}">
                <a16:creationId xmlns:a16="http://schemas.microsoft.com/office/drawing/2014/main" id="{8EC3C3F5-18BC-FC2C-5007-D0CD976489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2" t="18972" r="1242"/>
          <a:stretch/>
        </p:blipFill>
        <p:spPr bwMode="auto">
          <a:xfrm>
            <a:off x="6041748" y="1844933"/>
            <a:ext cx="5146206" cy="320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249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a571c-f727-47a5-9aab-64bd2d52803f">
      <Terms xmlns="http://schemas.microsoft.com/office/infopath/2007/PartnerControls"/>
    </lcf76f155ced4ddcb4097134ff3c332f>
    <TaxCatchAll xmlns="be7757ee-27b1-49d9-ad78-c19e224bf4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213FB5CF2E8043A261DA18C1F46D81" ma:contentTypeVersion="16" ma:contentTypeDescription="Create a new document." ma:contentTypeScope="" ma:versionID="6ac38a0170be9701cbdd1f83b81cd783">
  <xsd:schema xmlns:xsd="http://www.w3.org/2001/XMLSchema" xmlns:xs="http://www.w3.org/2001/XMLSchema" xmlns:p="http://schemas.microsoft.com/office/2006/metadata/properties" xmlns:ns2="ecda571c-f727-47a5-9aab-64bd2d52803f" xmlns:ns3="be7757ee-27b1-49d9-ad78-c19e224bf417" targetNamespace="http://schemas.microsoft.com/office/2006/metadata/properties" ma:root="true" ma:fieldsID="14f2121a7f1ef915d7974c814ec76c20" ns2:_="" ns3:_="">
    <xsd:import namespace="ecda571c-f727-47a5-9aab-64bd2d52803f"/>
    <xsd:import namespace="be7757ee-27b1-49d9-ad78-c19e224bf41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a571c-f727-47a5-9aab-64bd2d52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b06aa88-5ac0-4838-8ce1-dd283b5d648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e7757ee-27b1-49d9-ad78-c19e224bf41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002e2f-9621-4d29-bf5e-01e5fd23d324}" ma:internalName="TaxCatchAll" ma:showField="CatchAllData" ma:web="be7757ee-27b1-49d9-ad78-c19e224bf4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F5B8A0-D5EA-46D6-BEBC-0E540F7BFA02}">
  <ds:schemaRefs>
    <ds:schemaRef ds:uri="http://schemas.microsoft.com/sharepoint/v3/contenttype/forms"/>
  </ds:schemaRefs>
</ds:datastoreItem>
</file>

<file path=customXml/itemProps2.xml><?xml version="1.0" encoding="utf-8"?>
<ds:datastoreItem xmlns:ds="http://schemas.openxmlformats.org/officeDocument/2006/customXml" ds:itemID="{5152B08A-512F-4DEF-92A3-6B3F067B9DFE}">
  <ds:schemaRefs>
    <ds:schemaRef ds:uri="http://schemas.microsoft.com/office/infopath/2007/PartnerControls"/>
    <ds:schemaRef ds:uri="http://schemas.microsoft.com/office/2006/documentManagement/types"/>
    <ds:schemaRef ds:uri="http://purl.org/dc/terms/"/>
    <ds:schemaRef ds:uri="be7757ee-27b1-49d9-ad78-c19e224bf417"/>
    <ds:schemaRef ds:uri="http://schemas.microsoft.com/office/2006/metadata/properties"/>
    <ds:schemaRef ds:uri="http://purl.org/dc/dcmitype/"/>
    <ds:schemaRef ds:uri="http://purl.org/dc/elements/1.1/"/>
    <ds:schemaRef ds:uri="http://schemas.openxmlformats.org/package/2006/metadata/core-properties"/>
    <ds:schemaRef ds:uri="ecda571c-f727-47a5-9aab-64bd2d52803f"/>
    <ds:schemaRef ds:uri="http://www.w3.org/XML/1998/namespace"/>
  </ds:schemaRefs>
</ds:datastoreItem>
</file>

<file path=customXml/itemProps3.xml><?xml version="1.0" encoding="utf-8"?>
<ds:datastoreItem xmlns:ds="http://schemas.openxmlformats.org/officeDocument/2006/customXml" ds:itemID="{E168E321-3700-4FFC-B067-4E63E606C4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da571c-f727-47a5-9aab-64bd2d52803f"/>
    <ds:schemaRef ds:uri="be7757ee-27b1-49d9-ad78-c19e224bf4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466</TotalTime>
  <Words>2731</Words>
  <Application>Microsoft Office PowerPoint</Application>
  <PresentationFormat>Widescreen</PresentationFormat>
  <Paragraphs>212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Helvetica Neue</vt:lpstr>
      <vt:lpstr>Helvetica Neue Light</vt:lpstr>
      <vt:lpstr>Helvetica Neue Medium</vt:lpstr>
      <vt:lpstr>Segoe UI</vt:lpstr>
      <vt:lpstr>Office Theme</vt:lpstr>
      <vt:lpstr>GRADE 2 Precious Canoes</vt:lpstr>
      <vt:lpstr>Confederated Tribe</vt:lpstr>
      <vt:lpstr>PowerPoint Presentation</vt:lpstr>
      <vt:lpstr>PowerPoint Presentation</vt:lpstr>
      <vt:lpstr>There are many types of cars for many different purposes</vt:lpstr>
      <vt:lpstr>Many types of canoes</vt:lpstr>
      <vt:lpstr>Small canoes for bays</vt:lpstr>
      <vt:lpstr>Big, ocean-going canoes </vt:lpstr>
      <vt:lpstr>Shovel-nosed canoes for rapids</vt:lpstr>
      <vt:lpstr>PowerPoint Presentation</vt:lpstr>
      <vt:lpstr>Slow-moving rivers</vt:lpstr>
      <vt:lpstr>Traveling by canoe takes knowledge!</vt:lpstr>
      <vt:lpstr>Traveling by canoe takes knowledge!</vt:lpstr>
      <vt:lpstr>Building canoes takes knowledge!</vt:lpstr>
      <vt:lpstr>PowerPoint Presentation</vt:lpstr>
      <vt:lpstr>A tradition attacked</vt:lpstr>
      <vt:lpstr>Can you imagine?</vt:lpstr>
      <vt:lpstr>Let’s review! Just as there are many types of cars for different purposes, there are many types of canoes …</vt:lpstr>
      <vt:lpstr>Let’s review! The Tribes of Siletz need to know …</vt:lpstr>
      <vt:lpstr>Let’s review! Canoes are important for the Tribes of Siletz because …</vt:lpstr>
      <vt:lpstr>PowerPoint Presentation</vt:lpstr>
      <vt:lpstr>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Cow Creek  Umpqua Tribe</dc:title>
  <dc:creator>Valerie Brodnikova</dc:creator>
  <cp:lastModifiedBy>Nick Viles</cp:lastModifiedBy>
  <cp:revision>180</cp:revision>
  <dcterms:created xsi:type="dcterms:W3CDTF">2019-04-26T16:05:13Z</dcterms:created>
  <dcterms:modified xsi:type="dcterms:W3CDTF">2022-08-17T15:46:02Z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0x010100C9213FB5CF2E8043A261DA18C1F46D81</vt:lpwstr>
  </property>
  <property fmtid="{D5CDD505-2E9C-101B-9397-08002B2CF9AE}" pid="3" name="MediaServiceImageTags">
    <vt:lpwstr/>
  </property>
</Properties>
</file>