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66" r:id="rId6"/>
    <p:sldId id="269" r:id="rId7"/>
    <p:sldId id="274" r:id="rId8"/>
    <p:sldId id="270" r:id="rId9"/>
    <p:sldId id="275" r:id="rId10"/>
    <p:sldId id="276" r:id="rId11"/>
    <p:sldId id="271" r:id="rId12"/>
    <p:sldId id="277" r:id="rId13"/>
    <p:sldId id="278" r:id="rId14"/>
    <p:sldId id="27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12" userDrawn="1">
          <p15:clr>
            <a:srgbClr val="A4A3A4"/>
          </p15:clr>
        </p15:guide>
        <p15:guide id="6" orient="horz" pos="2472" userDrawn="1">
          <p15:clr>
            <a:srgbClr val="A4A3A4"/>
          </p15:clr>
        </p15:guide>
        <p15:guide id="7" orient="horz" pos="25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63A49F"/>
    <a:srgbClr val="1B73B9"/>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71585" autoAdjust="0"/>
  </p:normalViewPr>
  <p:slideViewPr>
    <p:cSldViewPr snapToGrid="0" snapToObjects="1" showGuides="1">
      <p:cViewPr varScale="1">
        <p:scale>
          <a:sx n="46" d="100"/>
          <a:sy n="46" d="100"/>
        </p:scale>
        <p:origin x="1604" y="32"/>
      </p:cViewPr>
      <p:guideLst>
        <p:guide pos="624"/>
        <p:guide pos="7056"/>
        <p:guide orient="horz" pos="1944"/>
        <p:guide orient="horz" pos="312"/>
        <p:guide orient="horz" pos="2472"/>
        <p:guide orient="horz" pos="2568"/>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4/11/2022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0" dirty="0">
                <a:effectLst/>
                <a:latin typeface="Palatino Linotype" panose="02040502050505030304" pitchFamily="18" charset="0"/>
              </a:rPr>
              <a:t>On your vocabulary handout you have two key terms that are essential to understanding this lesson. I’ll give you a definition, some example pictures, and a bit of an explanation about them. You will have the opportunity to research the etymology (history of the word) and to write a meaningful paragraph using each new vocabulary term.</a:t>
            </a:r>
            <a:endParaRPr lang="en-US" i="0" dirty="0"/>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1429838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quote captures the deep and tragic loss of Tribal community.</a:t>
            </a:r>
          </a:p>
        </p:txBody>
      </p:sp>
      <p:sp>
        <p:nvSpPr>
          <p:cNvPr id="4" name="Slide Number Placeholder 3"/>
          <p:cNvSpPr>
            <a:spLocks noGrp="1"/>
          </p:cNvSpPr>
          <p:nvPr>
            <p:ph type="sldNum" sz="quarter" idx="5"/>
          </p:nvPr>
        </p:nvSpPr>
        <p:spPr/>
        <p:txBody>
          <a:bodyPr/>
          <a:lstStyle/>
          <a:p>
            <a:fld id="{62D8B2FC-7F27-4EDD-A7F5-A4950CA5B38A}" type="slidenum">
              <a:rPr lang="en-US" smtClean="0"/>
              <a:t>10</a:t>
            </a:fld>
            <a:endParaRPr lang="en-US"/>
          </a:p>
        </p:txBody>
      </p:sp>
    </p:spTree>
    <p:extLst>
      <p:ext uri="{BB962C8B-B14F-4D97-AF65-F5344CB8AC3E}">
        <p14:creationId xmlns:p14="http://schemas.microsoft.com/office/powerpoint/2010/main" val="68313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1970s, several Siletz families began meeting to discuss how to organize a campaign to restore federal recognition of the Confederated Tribes of Siletz Indians. Ultimately, the Tribe succeeded, and the Siletz Restoration Act was passed and signed into law on November 18, 1977. In the next activity, you will work in groups to become experts on specific events, people, and grassroots strategies that led to the passage of the Siletz Restoration Act.</a:t>
            </a:r>
            <a:endParaRPr lang="en-US" dirty="0">
              <a:effectLst/>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11</a:t>
            </a:fld>
            <a:endParaRPr lang="en-US"/>
          </a:p>
        </p:txBody>
      </p:sp>
    </p:spTree>
    <p:extLst>
      <p:ext uri="{BB962C8B-B14F-4D97-AF65-F5344CB8AC3E}">
        <p14:creationId xmlns:p14="http://schemas.microsoft.com/office/powerpoint/2010/main" val="260966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one copy per student of the Restoration Jigsaw Worksheet. Review with the whole class the directions for completing the restoration jigsaw activity). </a:t>
            </a:r>
            <a:endParaRPr lang="en-US" dirty="0">
              <a:effectLst/>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12</a:t>
            </a:fld>
            <a:endParaRPr lang="en-US"/>
          </a:p>
        </p:txBody>
      </p:sp>
    </p:spTree>
    <p:extLst>
      <p:ext uri="{BB962C8B-B14F-4D97-AF65-F5344CB8AC3E}">
        <p14:creationId xmlns:p14="http://schemas.microsoft.com/office/powerpoint/2010/main" val="32281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Palatino Linotype" panose="02040502050505030304" pitchFamily="18" charset="0"/>
              </a:rPr>
              <a:t>In addition, you will create a simple drawing of the concept of the word, not the definition. For example, a picture of the definition of “pedestrian” is a person walking. A picture of the concept could be a foot. The concept is that deeper meaning. </a:t>
            </a:r>
            <a:endParaRPr lang="en-US" b="0" i="0" dirty="0">
              <a:effectLst/>
            </a:endParaRPr>
          </a:p>
          <a:p>
            <a:pPr>
              <a:buNone/>
            </a:pPr>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2</a:t>
            </a:fld>
            <a:endParaRPr lang="en-US"/>
          </a:p>
        </p:txBody>
      </p:sp>
    </p:spTree>
    <p:extLst>
      <p:ext uri="{BB962C8B-B14F-4D97-AF65-F5344CB8AC3E}">
        <p14:creationId xmlns:p14="http://schemas.microsoft.com/office/powerpoint/2010/main" val="284091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effectLst/>
                <a:latin typeface="Palatino Linotype" panose="02040502050505030304" pitchFamily="18" charset="0"/>
              </a:rPr>
              <a:t>Self-determination is a powerful term. Self-determination is the right of federally recognized Indian Tribes to self-government, including cultural renewal, reservation development, control of local education systems, and equal or controlling input into federal government policies and programs.</a:t>
            </a:r>
            <a:endParaRPr lang="en-US" b="0" i="0" dirty="0"/>
          </a:p>
        </p:txBody>
      </p:sp>
      <p:sp>
        <p:nvSpPr>
          <p:cNvPr id="4" name="Slide Number Placeholder 3"/>
          <p:cNvSpPr>
            <a:spLocks noGrp="1"/>
          </p:cNvSpPr>
          <p:nvPr>
            <p:ph type="sldNum" sz="quarter" idx="5"/>
          </p:nvPr>
        </p:nvSpPr>
        <p:spPr/>
        <p:txBody>
          <a:bodyPr/>
          <a:lstStyle/>
          <a:p>
            <a:fld id="{62D8B2FC-7F27-4EDD-A7F5-A4950CA5B38A}" type="slidenum">
              <a:rPr lang="en-US" smtClean="0"/>
              <a:t>3</a:t>
            </a:fld>
            <a:endParaRPr lang="en-US"/>
          </a:p>
        </p:txBody>
      </p:sp>
    </p:spTree>
    <p:extLst>
      <p:ext uri="{BB962C8B-B14F-4D97-AF65-F5344CB8AC3E}">
        <p14:creationId xmlns:p14="http://schemas.microsoft.com/office/powerpoint/2010/main" val="377143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grassroots movement is the process of building power by involving a group of people or a constituency in identifying both the problems they share and the solutions to those problems. This process involves identifying the people and organizations that could make those solutions possible; engaging with those stakeholders through negotiation, confrontation, and pressure; and developing the capacity to take on further problems.</a:t>
            </a:r>
          </a:p>
        </p:txBody>
      </p:sp>
      <p:sp>
        <p:nvSpPr>
          <p:cNvPr id="4" name="Slide Number Placeholder 3"/>
          <p:cNvSpPr>
            <a:spLocks noGrp="1"/>
          </p:cNvSpPr>
          <p:nvPr>
            <p:ph type="sldNum" sz="quarter" idx="5"/>
          </p:nvPr>
        </p:nvSpPr>
        <p:spPr/>
        <p:txBody>
          <a:bodyPr/>
          <a:lstStyle/>
          <a:p>
            <a:fld id="{62D8B2FC-7F27-4EDD-A7F5-A4950CA5B38A}" type="slidenum">
              <a:rPr lang="en-US" smtClean="0"/>
              <a:t>4</a:t>
            </a:fld>
            <a:endParaRPr lang="en-US"/>
          </a:p>
        </p:txBody>
      </p:sp>
    </p:spTree>
    <p:extLst>
      <p:ext uri="{BB962C8B-B14F-4D97-AF65-F5344CB8AC3E}">
        <p14:creationId xmlns:p14="http://schemas.microsoft.com/office/powerpoint/2010/main" val="361341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think about the history of grassroots movements in the United States, what comes to mind are the large, historical movements, such as the civil rights movement, the women’s suffrage movement, the United Farmworkers movement, and the American Indian movement. But there have also been—and are now—thousands of small, local grassroots movements taking place in communities across the United States.</a:t>
            </a:r>
          </a:p>
        </p:txBody>
      </p:sp>
      <p:sp>
        <p:nvSpPr>
          <p:cNvPr id="4" name="Slide Number Placeholder 3"/>
          <p:cNvSpPr>
            <a:spLocks noGrp="1"/>
          </p:cNvSpPr>
          <p:nvPr>
            <p:ph type="sldNum" sz="quarter" idx="5"/>
          </p:nvPr>
        </p:nvSpPr>
        <p:spPr/>
        <p:txBody>
          <a:bodyPr/>
          <a:lstStyle/>
          <a:p>
            <a:fld id="{62D8B2FC-7F27-4EDD-A7F5-A4950CA5B38A}" type="slidenum">
              <a:rPr lang="en-US" smtClean="0"/>
              <a:t>5</a:t>
            </a:fld>
            <a:endParaRPr lang="en-US"/>
          </a:p>
        </p:txBody>
      </p:sp>
    </p:spTree>
    <p:extLst>
      <p:ext uri="{BB962C8B-B14F-4D97-AF65-F5344CB8AC3E}">
        <p14:creationId xmlns:p14="http://schemas.microsoft.com/office/powerpoint/2010/main" val="94858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lesson, we will have the opportunity to learn about the specific grassroots movement to restore federal recognition of the Confederated Tribes of Siletz Indians. In our next activity, we will begin to examine the key events, strategies, and leaders of this inspirational movement.</a:t>
            </a:r>
          </a:p>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6</a:t>
            </a:fld>
            <a:endParaRPr lang="en-US"/>
          </a:p>
        </p:txBody>
      </p:sp>
    </p:spTree>
    <p:extLst>
      <p:ext uri="{BB962C8B-B14F-4D97-AF65-F5344CB8AC3E}">
        <p14:creationId xmlns:p14="http://schemas.microsoft.com/office/powerpoint/2010/main" val="3312111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Share with students that you are going to provide them with a brief review of the termination era and an overview of the subsequent restoration of the Confederated Tribes of Siletz Indians. </a:t>
            </a:r>
          </a:p>
        </p:txBody>
      </p:sp>
      <p:sp>
        <p:nvSpPr>
          <p:cNvPr id="4" name="Slide Number Placeholder 3"/>
          <p:cNvSpPr>
            <a:spLocks noGrp="1"/>
          </p:cNvSpPr>
          <p:nvPr>
            <p:ph type="sldNum" sz="quarter" idx="5"/>
          </p:nvPr>
        </p:nvSpPr>
        <p:spPr/>
        <p:txBody>
          <a:bodyPr/>
          <a:lstStyle/>
          <a:p>
            <a:fld id="{62D8B2FC-7F27-4EDD-A7F5-A4950CA5B38A}" type="slidenum">
              <a:rPr lang="en-US" smtClean="0"/>
              <a:t>7</a:t>
            </a:fld>
            <a:endParaRPr lang="en-US"/>
          </a:p>
        </p:txBody>
      </p:sp>
    </p:spTree>
    <p:extLst>
      <p:ext uri="{BB962C8B-B14F-4D97-AF65-F5344CB8AC3E}">
        <p14:creationId xmlns:p14="http://schemas.microsoft.com/office/powerpoint/2010/main" val="182812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1954 Congress passed the Western Oregon Termination Act with the intention of ending all relations between the federal government and Native American Tribes in Western Oregon.</a:t>
            </a:r>
            <a:endParaRPr lang="en-US" dirty="0">
              <a:effectLst/>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8</a:t>
            </a:fld>
            <a:endParaRPr lang="en-US"/>
          </a:p>
        </p:txBody>
      </p:sp>
    </p:spTree>
    <p:extLst>
      <p:ext uri="{BB962C8B-B14F-4D97-AF65-F5344CB8AC3E}">
        <p14:creationId xmlns:p14="http://schemas.microsoft.com/office/powerpoint/2010/main" val="128541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1956, the Bureau of Indian Affairs ended formal recognition of the Confederated Tribes of Siletz Indians. This resulted in the selling or deeding of the remaining parcels of Siletz reservation land to non-Native people. As a result of termination, the Siletz people not only lost their land, but also faced economic deprivation due to the removal of federal aid and services to which they were legally entitled, as set out in the original treaties they signed with the U.S. government. Despite this hardship, Tribal members never gave up and never stopped fighting for the restoration of their federal recognition and their legal rights.</a:t>
            </a:r>
          </a:p>
        </p:txBody>
      </p:sp>
      <p:sp>
        <p:nvSpPr>
          <p:cNvPr id="4" name="Slide Number Placeholder 3"/>
          <p:cNvSpPr>
            <a:spLocks noGrp="1"/>
          </p:cNvSpPr>
          <p:nvPr>
            <p:ph type="sldNum" sz="quarter" idx="5"/>
          </p:nvPr>
        </p:nvSpPr>
        <p:spPr/>
        <p:txBody>
          <a:bodyPr/>
          <a:lstStyle/>
          <a:p>
            <a:fld id="{62D8B2FC-7F27-4EDD-A7F5-A4950CA5B38A}" type="slidenum">
              <a:rPr lang="en-US" smtClean="0"/>
              <a:t>9</a:t>
            </a:fld>
            <a:endParaRPr lang="en-US"/>
          </a:p>
        </p:txBody>
      </p:sp>
    </p:spTree>
    <p:extLst>
      <p:ext uri="{BB962C8B-B14F-4D97-AF65-F5344CB8AC3E}">
        <p14:creationId xmlns:p14="http://schemas.microsoft.com/office/powerpoint/2010/main" val="3760446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2357564"/>
            <a:ext cx="10087303" cy="1499733"/>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10</a:t>
            </a:r>
            <a:br>
              <a:rPr lang="en-US" sz="7200" dirty="0"/>
            </a:br>
            <a:r>
              <a:rPr lang="en-US" b="1" dirty="0"/>
              <a:t>The Restoration Movement, 1956-1977</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solidFill>
                  <a:schemeClr val="bg1"/>
                </a:solidFill>
              </a:rPr>
              <a:t>Chalk Way</a:t>
            </a:r>
          </a:p>
        </p:txBody>
      </p:sp>
      <p:sp>
        <p:nvSpPr>
          <p:cNvPr id="3" name="Content Placeholder 2">
            <a:extLst>
              <a:ext uri="{FF2B5EF4-FFF2-40B4-BE49-F238E27FC236}">
                <a16:creationId xmlns:a16="http://schemas.microsoft.com/office/drawing/2014/main" id="{FCE835A1-D882-B746-BE33-6FF3C311A6E1}"/>
              </a:ext>
            </a:extLst>
          </p:cNvPr>
          <p:cNvSpPr>
            <a:spLocks noGrp="1"/>
          </p:cNvSpPr>
          <p:nvPr>
            <p:ph idx="1"/>
          </p:nvPr>
        </p:nvSpPr>
        <p:spPr>
          <a:xfrm>
            <a:off x="1702130" y="1825625"/>
            <a:ext cx="8787740" cy="2251075"/>
          </a:xfrm>
        </p:spPr>
        <p:txBody>
          <a:bodyPr lIns="0" tIns="0" rIns="0" bIns="0"/>
          <a:lstStyle/>
          <a:p>
            <a:pPr marL="117475" indent="-117475">
              <a:lnSpc>
                <a:spcPct val="120000"/>
              </a:lnSpc>
              <a:buNone/>
            </a:pPr>
            <a:r>
              <a:rPr lang="en-US" sz="2400" i="1" dirty="0">
                <a:solidFill>
                  <a:srgbClr val="2C6754"/>
                </a:solidFill>
              </a:rPr>
              <a:t>“With no tribal business to conduct, tribal meetings lapsed and gatherings were now held by families rather than the larger tribal community. There was a lingering sadness, broken hearts, at a life with few dances, songs, and stories—and no land.” </a:t>
            </a:r>
          </a:p>
          <a:p>
            <a:pPr marL="117475" indent="-117475" algn="r">
              <a:lnSpc>
                <a:spcPct val="120000"/>
              </a:lnSpc>
              <a:buNone/>
            </a:pPr>
            <a:r>
              <a:rPr lang="en-US" sz="2400" dirty="0">
                <a:solidFill>
                  <a:srgbClr val="2C6754"/>
                </a:solidFill>
              </a:rPr>
              <a:t>(p. 306, Wilkinson) </a:t>
            </a:r>
            <a:endParaRPr lang="en-US" sz="2400" dirty="0">
              <a:solidFill>
                <a:srgbClr val="2C6754"/>
              </a:solidFill>
              <a:cs typeface="Calibri"/>
            </a:endParaRPr>
          </a:p>
        </p:txBody>
      </p:sp>
    </p:spTree>
    <p:extLst>
      <p:ext uri="{BB962C8B-B14F-4D97-AF65-F5344CB8AC3E}">
        <p14:creationId xmlns:p14="http://schemas.microsoft.com/office/powerpoint/2010/main" val="361013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6" y="1828801"/>
            <a:ext cx="10197354" cy="3578516"/>
          </a:xfrm>
        </p:spPr>
        <p:txBody>
          <a:bodyPr lIns="0" tIns="0" rIns="0" bIns="0">
            <a:noAutofit/>
          </a:bodyPr>
          <a:lstStyle/>
          <a:p>
            <a:pPr>
              <a:lnSpc>
                <a:spcPct val="120000"/>
              </a:lnSpc>
              <a:spcBef>
                <a:spcPts val="1600"/>
              </a:spcBef>
            </a:pPr>
            <a:r>
              <a:rPr lang="en-US" dirty="0"/>
              <a:t>In the 1970s, Siletz families began meeting to discuss how to address the impact of termination and how to restore their federal recognition and sovereignty. </a:t>
            </a:r>
          </a:p>
          <a:p>
            <a:pPr>
              <a:lnSpc>
                <a:spcPct val="120000"/>
              </a:lnSpc>
              <a:spcBef>
                <a:spcPts val="1600"/>
              </a:spcBef>
            </a:pPr>
            <a:r>
              <a:rPr lang="en-US" dirty="0"/>
              <a:t>These meetings evolved into a strategic and organized grassroots campaign to restore federal recognition of the Confederated Tribes of Siletz Indians. </a:t>
            </a:r>
          </a:p>
          <a:p>
            <a:pPr>
              <a:lnSpc>
                <a:spcPct val="120000"/>
              </a:lnSpc>
              <a:spcBef>
                <a:spcPts val="1600"/>
              </a:spcBef>
            </a:pPr>
            <a:r>
              <a:rPr lang="en-US" dirty="0"/>
              <a:t>The Siletz Restoration Act was passed and signed into law on November 18, 1977. </a:t>
            </a:r>
          </a:p>
          <a:p>
            <a:pPr>
              <a:lnSpc>
                <a:spcPct val="120000"/>
              </a:lnSpc>
              <a:spcBef>
                <a:spcPts val="1600"/>
              </a:spcBef>
            </a:pPr>
            <a:r>
              <a:rPr lang="en-US" dirty="0"/>
              <a:t>The Confederated Tribes of Siletz Indians became the first terminated tribe in Oregon—and the second tribe in the nation—to regain federal recognition.</a:t>
            </a:r>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Restoration Movement</a:t>
            </a:r>
          </a:p>
        </p:txBody>
      </p:sp>
    </p:spTree>
    <p:extLst>
      <p:ext uri="{BB962C8B-B14F-4D97-AF65-F5344CB8AC3E}">
        <p14:creationId xmlns:p14="http://schemas.microsoft.com/office/powerpoint/2010/main" val="285963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6" y="1828800"/>
            <a:ext cx="10197354" cy="4298867"/>
          </a:xfrm>
        </p:spPr>
        <p:txBody>
          <a:bodyPr lIns="0" tIns="0" rIns="0" bIns="0">
            <a:noAutofit/>
          </a:bodyPr>
          <a:lstStyle/>
          <a:p>
            <a:pPr marL="0" indent="0">
              <a:lnSpc>
                <a:spcPct val="120000"/>
              </a:lnSpc>
              <a:spcBef>
                <a:spcPts val="1600"/>
              </a:spcBef>
              <a:buNone/>
            </a:pPr>
            <a:r>
              <a:rPr lang="en-US" b="1" dirty="0"/>
              <a:t>Step 1. </a:t>
            </a:r>
            <a:r>
              <a:rPr lang="en-US" dirty="0"/>
              <a:t>Divide into groups of four called </a:t>
            </a:r>
            <a:r>
              <a:rPr lang="en-US" b="1" dirty="0"/>
              <a:t>“home groups.” </a:t>
            </a:r>
          </a:p>
          <a:p>
            <a:pPr marL="0" indent="0">
              <a:lnSpc>
                <a:spcPct val="120000"/>
              </a:lnSpc>
              <a:spcBef>
                <a:spcPts val="1600"/>
              </a:spcBef>
              <a:buNone/>
            </a:pPr>
            <a:r>
              <a:rPr lang="en-US" b="1" dirty="0"/>
              <a:t>Step 2. </a:t>
            </a:r>
            <a:r>
              <a:rPr lang="en-US" dirty="0"/>
              <a:t>Sit with your </a:t>
            </a:r>
            <a:r>
              <a:rPr lang="en-US" b="1" dirty="0"/>
              <a:t>“expert group”—</a:t>
            </a:r>
            <a:r>
              <a:rPr lang="en-US" dirty="0"/>
              <a:t>those assigned to the same reading segment.  </a:t>
            </a:r>
          </a:p>
          <a:p>
            <a:pPr marL="0" indent="0">
              <a:lnSpc>
                <a:spcPct val="120000"/>
              </a:lnSpc>
              <a:spcBef>
                <a:spcPts val="1600"/>
              </a:spcBef>
              <a:buNone/>
            </a:pPr>
            <a:r>
              <a:rPr lang="en-US" b="1" dirty="0"/>
              <a:t>Step 3. </a:t>
            </a:r>
            <a:r>
              <a:rPr lang="en-US" dirty="0"/>
              <a:t>Read independently or take turns reading aloud. </a:t>
            </a:r>
          </a:p>
          <a:p>
            <a:pPr marL="0" indent="0">
              <a:lnSpc>
                <a:spcPct val="120000"/>
              </a:lnSpc>
              <a:spcBef>
                <a:spcPts val="1600"/>
              </a:spcBef>
              <a:buNone/>
            </a:pPr>
            <a:r>
              <a:rPr lang="en-US" b="1" dirty="0"/>
              <a:t>Step 4. “Expert group” </a:t>
            </a:r>
            <a:r>
              <a:rPr lang="en-US" dirty="0"/>
              <a:t>members discuss their reading segment, fill out Restoration Jigsaw Worksheet, and decide what and how they should present to their home groups.</a:t>
            </a:r>
          </a:p>
          <a:p>
            <a:pPr marL="0" indent="0">
              <a:lnSpc>
                <a:spcPct val="120000"/>
              </a:lnSpc>
              <a:spcBef>
                <a:spcPts val="1600"/>
              </a:spcBef>
              <a:buNone/>
            </a:pPr>
            <a:r>
              <a:rPr lang="en-US" b="1" dirty="0"/>
              <a:t>Step 5. Rejoin your “home groups.” </a:t>
            </a:r>
            <a:r>
              <a:rPr lang="en-US" dirty="0"/>
              <a:t>Each student is responsible for teaching their reading segment about restoration to the home group.  </a:t>
            </a:r>
          </a:p>
          <a:p>
            <a:pPr marL="0" indent="0">
              <a:lnSpc>
                <a:spcPct val="120000"/>
              </a:lnSpc>
              <a:spcBef>
                <a:spcPts val="1600"/>
              </a:spcBef>
              <a:buNone/>
            </a:pPr>
            <a:r>
              <a:rPr lang="en-US" b="1" dirty="0"/>
              <a:t>Step 6. </a:t>
            </a:r>
            <a:r>
              <a:rPr lang="en-US" dirty="0"/>
              <a:t>All students are responsible for completing each section of the Restoration Jigsaw Worksheet and for learning all the material.  </a:t>
            </a:r>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Restoration Jigsaw Activity</a:t>
            </a:r>
          </a:p>
        </p:txBody>
      </p:sp>
    </p:spTree>
    <p:extLst>
      <p:ext uri="{BB962C8B-B14F-4D97-AF65-F5344CB8AC3E}">
        <p14:creationId xmlns:p14="http://schemas.microsoft.com/office/powerpoint/2010/main" val="336880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ctrTitle"/>
          </p:nvPr>
        </p:nvSpPr>
        <p:spPr/>
        <p:txBody>
          <a:bodyPr/>
          <a:lstStyle/>
          <a:p>
            <a:r>
              <a:rPr lang="en-US" sz="6000" b="1" dirty="0">
                <a:solidFill>
                  <a:schemeClr val="bg1"/>
                </a:solidFill>
              </a:rPr>
              <a:t>Lesson Vocabulary </a:t>
            </a:r>
          </a:p>
        </p:txBody>
      </p:sp>
    </p:spTree>
    <p:extLst>
      <p:ext uri="{BB962C8B-B14F-4D97-AF65-F5344CB8AC3E}">
        <p14:creationId xmlns:p14="http://schemas.microsoft.com/office/powerpoint/2010/main" val="283266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7" y="1825625"/>
            <a:ext cx="7279982" cy="3922032"/>
          </a:xfrm>
        </p:spPr>
        <p:txBody>
          <a:bodyPr lIns="0" tIns="0" rIns="0" bIns="0">
            <a:noAutofit/>
          </a:bodyPr>
          <a:lstStyle/>
          <a:p>
            <a:pPr marL="0" indent="0">
              <a:lnSpc>
                <a:spcPct val="120000"/>
              </a:lnSpc>
              <a:buNone/>
            </a:pPr>
            <a:r>
              <a:rPr lang="en-US" sz="2400" dirty="0"/>
              <a:t>The movement by which Native Americans sought to achieve restoration of their Tribal communities, right to self-government, cultural renewal, reservation development, control of local education systems, and equal or controlling input into federal government policies and programs.</a:t>
            </a:r>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Self-Determination</a:t>
            </a:r>
          </a:p>
        </p:txBody>
      </p:sp>
      <p:pic>
        <p:nvPicPr>
          <p:cNvPr id="4" name="Picture 6" descr="A boy carrying a sign that says &quot;Self-determination not assimilation&quot;">
            <a:extLst>
              <a:ext uri="{FF2B5EF4-FFF2-40B4-BE49-F238E27FC236}">
                <a16:creationId xmlns:a16="http://schemas.microsoft.com/office/drawing/2014/main" id="{8A43448C-7AA6-7F42-BCAC-6770132C8C28}"/>
              </a:ext>
            </a:extLst>
          </p:cNvPr>
          <p:cNvPicPr>
            <a:picLocks noChangeAspect="1"/>
          </p:cNvPicPr>
          <p:nvPr/>
        </p:nvPicPr>
        <p:blipFill rotWithShape="1">
          <a:blip r:embed="rId3"/>
          <a:srcRect l="23245" r="35217"/>
          <a:stretch/>
        </p:blipFill>
        <p:spPr>
          <a:xfrm>
            <a:off x="9093535" y="1825625"/>
            <a:ext cx="2105689" cy="2116466"/>
          </a:xfrm>
          <a:prstGeom prst="ellipse">
            <a:avLst/>
          </a:prstGeom>
        </p:spPr>
      </p:pic>
    </p:spTree>
    <p:extLst>
      <p:ext uri="{BB962C8B-B14F-4D97-AF65-F5344CB8AC3E}">
        <p14:creationId xmlns:p14="http://schemas.microsoft.com/office/powerpoint/2010/main" val="210039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6" y="1825625"/>
            <a:ext cx="7693639" cy="3922032"/>
          </a:xfrm>
        </p:spPr>
        <p:txBody>
          <a:bodyPr lIns="0" tIns="0" rIns="0" bIns="0">
            <a:noAutofit/>
          </a:bodyPr>
          <a:lstStyle/>
          <a:p>
            <a:pPr marL="0" indent="0">
              <a:lnSpc>
                <a:spcPct val="120000"/>
              </a:lnSpc>
              <a:buNone/>
            </a:pPr>
            <a:r>
              <a:rPr lang="en-US" sz="2400" dirty="0"/>
              <a:t>A process of building power by involving a constituency in identifying both the problems they share and the solutions to those problems; identifying the people and organizations that could make those solutions possible; engaging with those stakeholders through negotiation, confrontation, and pressure; and developing the capacity to take on further problems.</a:t>
            </a:r>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Grassroots Movement</a:t>
            </a:r>
          </a:p>
        </p:txBody>
      </p:sp>
    </p:spTree>
    <p:extLst>
      <p:ext uri="{BB962C8B-B14F-4D97-AF65-F5344CB8AC3E}">
        <p14:creationId xmlns:p14="http://schemas.microsoft.com/office/powerpoint/2010/main" val="3509693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Civil Rights Movement</a:t>
            </a:r>
          </a:p>
        </p:txBody>
      </p:sp>
      <p:pic>
        <p:nvPicPr>
          <p:cNvPr id="4" name="Picture 5" descr="Martin Luther King waving at a crowd in Washington D.C.">
            <a:extLst>
              <a:ext uri="{FF2B5EF4-FFF2-40B4-BE49-F238E27FC236}">
                <a16:creationId xmlns:a16="http://schemas.microsoft.com/office/drawing/2014/main" id="{61A779D4-379C-D542-ADA6-B34DBB26F0C4}"/>
              </a:ext>
            </a:extLst>
          </p:cNvPr>
          <p:cNvPicPr>
            <a:picLocks noChangeAspect="1"/>
          </p:cNvPicPr>
          <p:nvPr/>
        </p:nvPicPr>
        <p:blipFill rotWithShape="1">
          <a:blip r:embed="rId3"/>
          <a:srcRect t="13194" b="13194"/>
          <a:stretch/>
        </p:blipFill>
        <p:spPr>
          <a:xfrm>
            <a:off x="-23750" y="1631873"/>
            <a:ext cx="13683889" cy="5238002"/>
          </a:xfrm>
          <a:prstGeom prst="rect">
            <a:avLst/>
          </a:prstGeom>
        </p:spPr>
      </p:pic>
    </p:spTree>
    <p:extLst>
      <p:ext uri="{BB962C8B-B14F-4D97-AF65-F5344CB8AC3E}">
        <p14:creationId xmlns:p14="http://schemas.microsoft.com/office/powerpoint/2010/main" val="29242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C5F3FE9-88CC-2F4A-81FC-D52A2930337C}"/>
              </a:ext>
            </a:extLst>
          </p:cNvPr>
          <p:cNvSpPr>
            <a:spLocks noGrp="1"/>
          </p:cNvSpPr>
          <p:nvPr>
            <p:ph type="ctrTitle"/>
          </p:nvPr>
        </p:nvSpPr>
        <p:spPr/>
        <p:txBody>
          <a:bodyPr/>
          <a:lstStyle/>
          <a:p>
            <a:r>
              <a:rPr lang="en-US" dirty="0">
                <a:solidFill>
                  <a:schemeClr val="bg1"/>
                </a:solidFill>
              </a:rPr>
              <a:t>Civil Rights Moment</a:t>
            </a:r>
          </a:p>
        </p:txBody>
      </p:sp>
      <p:pic>
        <p:nvPicPr>
          <p:cNvPr id="5" name="Content Placeholder 4" descr="Two women holding a sign that says &quot;Votes for Women&quot;">
            <a:extLst>
              <a:ext uri="{FF2B5EF4-FFF2-40B4-BE49-F238E27FC236}">
                <a16:creationId xmlns:a16="http://schemas.microsoft.com/office/drawing/2014/main" id="{2AF35B11-8523-174D-81C6-34C32808EFFD}"/>
              </a:ext>
            </a:extLst>
          </p:cNvPr>
          <p:cNvPicPr>
            <a:picLocks noGrp="1" noChangeAspect="1"/>
          </p:cNvPicPr>
          <p:nvPr>
            <p:ph idx="1"/>
          </p:nvPr>
        </p:nvPicPr>
        <p:blipFill>
          <a:blip r:embed="rId3"/>
          <a:stretch>
            <a:fillRect/>
          </a:stretch>
        </p:blipFill>
        <p:spPr>
          <a:xfrm>
            <a:off x="997524" y="-149740"/>
            <a:ext cx="4777617" cy="7157480"/>
          </a:xfrm>
          <a:prstGeom prst="rect">
            <a:avLst/>
          </a:prstGeom>
        </p:spPr>
      </p:pic>
      <p:pic>
        <p:nvPicPr>
          <p:cNvPr id="6" name="Picture 4">
            <a:extLst>
              <a:ext uri="{FF2B5EF4-FFF2-40B4-BE49-F238E27FC236}">
                <a16:creationId xmlns:a16="http://schemas.microsoft.com/office/drawing/2014/main" id="{015B39B1-7F47-D248-8526-CF7821C52E49}"/>
              </a:ext>
            </a:extLst>
          </p:cNvPr>
          <p:cNvPicPr>
            <a:picLocks noChangeAspect="1"/>
          </p:cNvPicPr>
          <p:nvPr/>
        </p:nvPicPr>
        <p:blipFill rotWithShape="1">
          <a:blip r:embed="rId4"/>
          <a:srcRect l="4202"/>
          <a:stretch/>
        </p:blipFill>
        <p:spPr>
          <a:xfrm>
            <a:off x="5961413" y="1530308"/>
            <a:ext cx="5233063" cy="3797383"/>
          </a:xfrm>
          <a:prstGeom prst="rect">
            <a:avLst/>
          </a:prstGeom>
        </p:spPr>
      </p:pic>
    </p:spTree>
    <p:extLst>
      <p:ext uri="{BB962C8B-B14F-4D97-AF65-F5344CB8AC3E}">
        <p14:creationId xmlns:p14="http://schemas.microsoft.com/office/powerpoint/2010/main" val="243105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ctrTitle"/>
          </p:nvPr>
        </p:nvSpPr>
        <p:spPr>
          <a:xfrm>
            <a:off x="990600" y="2400300"/>
            <a:ext cx="10210800" cy="2117912"/>
          </a:xfrm>
        </p:spPr>
        <p:txBody>
          <a:bodyPr/>
          <a:lstStyle/>
          <a:p>
            <a:r>
              <a:rPr lang="en-US" sz="6000" b="1" dirty="0">
                <a:solidFill>
                  <a:schemeClr val="bg1"/>
                </a:solidFill>
              </a:rPr>
              <a:t>Termination &amp; Restoration</a:t>
            </a:r>
          </a:p>
        </p:txBody>
      </p:sp>
    </p:spTree>
    <p:extLst>
      <p:ext uri="{BB962C8B-B14F-4D97-AF65-F5344CB8AC3E}">
        <p14:creationId xmlns:p14="http://schemas.microsoft.com/office/powerpoint/2010/main" val="242018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6" y="2165967"/>
            <a:ext cx="8638717" cy="3241349"/>
          </a:xfrm>
        </p:spPr>
        <p:txBody>
          <a:bodyPr lIns="0" tIns="0" rIns="0" bIns="0">
            <a:noAutofit/>
          </a:bodyPr>
          <a:lstStyle/>
          <a:p>
            <a:pPr>
              <a:lnSpc>
                <a:spcPct val="120000"/>
              </a:lnSpc>
            </a:pPr>
            <a:r>
              <a:rPr lang="en-US" sz="2400" dirty="0"/>
              <a:t>The Termination Act ended all relations between the federal government and Native American Tribes in Western Oregon.</a:t>
            </a:r>
          </a:p>
          <a:p>
            <a:pPr>
              <a:lnSpc>
                <a:spcPct val="120000"/>
              </a:lnSpc>
              <a:spcBef>
                <a:spcPts val="1600"/>
              </a:spcBef>
            </a:pPr>
            <a:r>
              <a:rPr lang="en-US" sz="2400" dirty="0"/>
              <a:t>In 1956, the Bureau of Indian Affairs ended formal recognition of the Confederated Tribes of Siletz Indians. </a:t>
            </a:r>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Western Oregon Termination Act </a:t>
            </a:r>
            <a:br>
              <a:rPr lang="en-US" b="1" dirty="0"/>
            </a:br>
            <a:r>
              <a:rPr lang="en-US" b="1" dirty="0"/>
              <a:t>of 1954</a:t>
            </a:r>
          </a:p>
        </p:txBody>
      </p:sp>
    </p:spTree>
    <p:extLst>
      <p:ext uri="{BB962C8B-B14F-4D97-AF65-F5344CB8AC3E}">
        <p14:creationId xmlns:p14="http://schemas.microsoft.com/office/powerpoint/2010/main" val="497558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Effects of Termination</a:t>
            </a:r>
          </a:p>
        </p:txBody>
      </p:sp>
      <p:sp>
        <p:nvSpPr>
          <p:cNvPr id="3" name="Content Placeholder 2">
            <a:extLst>
              <a:ext uri="{FF2B5EF4-FFF2-40B4-BE49-F238E27FC236}">
                <a16:creationId xmlns:a16="http://schemas.microsoft.com/office/drawing/2014/main" id="{FCE835A1-D882-B746-BE33-6FF3C311A6E1}"/>
              </a:ext>
            </a:extLst>
          </p:cNvPr>
          <p:cNvSpPr>
            <a:spLocks noGrp="1"/>
          </p:cNvSpPr>
          <p:nvPr>
            <p:ph idx="1"/>
          </p:nvPr>
        </p:nvSpPr>
        <p:spPr>
          <a:xfrm>
            <a:off x="1004046" y="1825625"/>
            <a:ext cx="10197354" cy="4351338"/>
          </a:xfrm>
        </p:spPr>
        <p:txBody>
          <a:bodyPr lIns="0" tIns="0" rIns="0" bIns="0"/>
          <a:lstStyle/>
          <a:p>
            <a:pPr>
              <a:lnSpc>
                <a:spcPct val="120000"/>
              </a:lnSpc>
            </a:pPr>
            <a:r>
              <a:rPr lang="en-US" dirty="0"/>
              <a:t>Bureau of Indians Affairs disposed of remaining Siletz Reservation parcels. </a:t>
            </a:r>
            <a:br>
              <a:rPr lang="en-US" dirty="0"/>
            </a:br>
            <a:r>
              <a:rPr lang="en-US" dirty="0"/>
              <a:t>Tribal members lost their allotments. </a:t>
            </a:r>
          </a:p>
          <a:p>
            <a:pPr>
              <a:lnSpc>
                <a:spcPct val="120000"/>
              </a:lnSpc>
              <a:spcBef>
                <a:spcPts val="1600"/>
              </a:spcBef>
            </a:pPr>
            <a:r>
              <a:rPr lang="en-US" dirty="0"/>
              <a:t>Health, education, and other benefits (under ongoing federal trust responsibility) </a:t>
            </a:r>
            <a:br>
              <a:rPr lang="en-US" dirty="0"/>
            </a:br>
            <a:r>
              <a:rPr lang="en-US" dirty="0"/>
              <a:t>that were supposed to be available to Tribal communities were withheld.</a:t>
            </a:r>
          </a:p>
          <a:p>
            <a:pPr>
              <a:lnSpc>
                <a:spcPct val="120000"/>
              </a:lnSpc>
              <a:spcBef>
                <a:spcPts val="1600"/>
              </a:spcBef>
            </a:pPr>
            <a:r>
              <a:rPr lang="en-US" dirty="0"/>
              <a:t>After termination, the State of Oregon assumed that hunting and fishing tags, licenses, and so on were required under state law for Siletz Indians, when case law affirmed ongoing rights under treaties for Klamath and Menominee Tribes after their federal recognition was terminated.</a:t>
            </a:r>
          </a:p>
          <a:p>
            <a:pPr>
              <a:lnSpc>
                <a:spcPct val="120000"/>
              </a:lnSpc>
            </a:pPr>
            <a:r>
              <a:rPr lang="en-US" dirty="0"/>
              <a:t>Departure of two-thirds of the Siletz people living in Lincoln County in search of employment/housing.</a:t>
            </a:r>
          </a:p>
        </p:txBody>
      </p:sp>
    </p:spTree>
    <p:extLst>
      <p:ext uri="{BB962C8B-B14F-4D97-AF65-F5344CB8AC3E}">
        <p14:creationId xmlns:p14="http://schemas.microsoft.com/office/powerpoint/2010/main" val="3189266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3" ma:contentTypeDescription="Create a new document." ma:contentTypeScope="" ma:versionID="12913e354cab0d559ab4622cb3b9ad0e">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2c26d0f2f4df13f201a6827b84c50e9c"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34B918-E019-4BE5-BD68-0E96BEBE0EB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1CDE127-27F0-4FDE-BBB0-BE89EF6819F9}">
  <ds:schemaRefs>
    <ds:schemaRef ds:uri="http://schemas.microsoft.com/sharepoint/v3/contenttype/forms"/>
  </ds:schemaRefs>
</ds:datastoreItem>
</file>

<file path=customXml/itemProps3.xml><?xml version="1.0" encoding="utf-8"?>
<ds:datastoreItem xmlns:ds="http://schemas.openxmlformats.org/officeDocument/2006/customXml" ds:itemID="{9B5A20D6-5365-4B18-8B8F-CFC7F06DE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612</TotalTime>
  <Words>1223</Words>
  <Application>Microsoft Office PowerPoint</Application>
  <PresentationFormat>Widescreen</PresentationFormat>
  <Paragraphs>56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Helvetica Neue</vt:lpstr>
      <vt:lpstr>Helvetica Neue Light</vt:lpstr>
      <vt:lpstr>Palatino Linotype</vt:lpstr>
      <vt:lpstr>Office Theme</vt:lpstr>
      <vt:lpstr>GRADE 10 The Restoration Movement, 1956-1977</vt:lpstr>
      <vt:lpstr>Lesson Vocabulary </vt:lpstr>
      <vt:lpstr>Self-Determination</vt:lpstr>
      <vt:lpstr>Grassroots Movement</vt:lpstr>
      <vt:lpstr>Civil Rights Movement</vt:lpstr>
      <vt:lpstr>Civil Rights Moment</vt:lpstr>
      <vt:lpstr>Termination &amp; Restoration</vt:lpstr>
      <vt:lpstr>Western Oregon Termination Act  of 1954</vt:lpstr>
      <vt:lpstr>Effects of Termination</vt:lpstr>
      <vt:lpstr>Chalk Way</vt:lpstr>
      <vt:lpstr>Restoration Movement</vt:lpstr>
      <vt:lpstr>Restoration Jigsaw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Rachael Radick</cp:lastModifiedBy>
  <cp:revision>160</cp:revision>
  <dcterms:created xsi:type="dcterms:W3CDTF">2019-04-26T16:05:13Z</dcterms:created>
  <dcterms:modified xsi:type="dcterms:W3CDTF">2022-04-11T23:52:24Z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ies>
</file>