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60" r:id="rId6"/>
    <p:sldId id="261" r:id="rId7"/>
    <p:sldId id="313" r:id="rId8"/>
    <p:sldId id="263" r:id="rId9"/>
    <p:sldId id="314" r:id="rId10"/>
    <p:sldId id="317" r:id="rId11"/>
    <p:sldId id="265" r:id="rId12"/>
    <p:sldId id="266" r:id="rId13"/>
    <p:sldId id="267" r:id="rId14"/>
    <p:sldId id="258" r:id="rId15"/>
    <p:sldId id="278" r:id="rId16"/>
    <p:sldId id="279" r:id="rId17"/>
    <p:sldId id="315" r:id="rId18"/>
    <p:sldId id="269" r:id="rId19"/>
    <p:sldId id="283" r:id="rId20"/>
    <p:sldId id="318" r:id="rId21"/>
    <p:sldId id="319" r:id="rId22"/>
    <p:sldId id="286" r:id="rId23"/>
    <p:sldId id="272" r:id="rId24"/>
    <p:sldId id="275"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264" userDrawn="1">
          <p15:clr>
            <a:srgbClr val="A4A3A4"/>
          </p15:clr>
        </p15:guide>
        <p15:guide id="6" orient="horz" pos="3120"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C84A5-00C8-7FBB-22BB-CE69FC53BBBD}" name="Valerie Brodnikova" initials="VB" userId="S::valerie.brodnikova@ednw.org::8cc92941-ad6a-4ef3-bb01-a71e95f381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Walther" initials="JW" lastIdx="11" clrIdx="0">
    <p:extLst>
      <p:ext uri="{19B8F6BF-5375-455C-9EA6-DF929625EA0E}">
        <p15:presenceInfo xmlns:p15="http://schemas.microsoft.com/office/powerpoint/2012/main" userId="Jane Walther" providerId="None"/>
      </p:ext>
    </p:extLst>
  </p:cmAuthor>
  <p:cmAuthor id="2" name="Nick Viles" initials="NV" lastIdx="1" clrIdx="1">
    <p:extLst>
      <p:ext uri="{19B8F6BF-5375-455C-9EA6-DF929625EA0E}">
        <p15:presenceInfo xmlns:p15="http://schemas.microsoft.com/office/powerpoint/2012/main" userId="S::nickv@ctsi.nsn.us::917d333d-4359-443a-97bf-69681caf71f1" providerId="AD"/>
      </p:ext>
    </p:extLst>
  </p:cmAuthor>
  <p:cmAuthor id="3" name="Erich Stiefvater" initials="ES" lastIdx="1" clrIdx="2">
    <p:extLst>
      <p:ext uri="{19B8F6BF-5375-455C-9EA6-DF929625EA0E}">
        <p15:presenceInfo xmlns:p15="http://schemas.microsoft.com/office/powerpoint/2012/main" userId="Erich Stiefva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9D365E"/>
    <a:srgbClr val="1B73B9"/>
    <a:srgbClr val="252525"/>
    <a:srgbClr val="587A36"/>
    <a:srgbClr val="801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AE47C-4F35-4444-8235-BC97B7B068F1}" v="8" dt="2022-07-12T21:15:13.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7970" autoAdjust="0"/>
  </p:normalViewPr>
  <p:slideViewPr>
    <p:cSldViewPr snapToGrid="0">
      <p:cViewPr varScale="1">
        <p:scale>
          <a:sx n="86" d="100"/>
          <a:sy n="86" d="100"/>
        </p:scale>
        <p:origin x="1518" y="84"/>
      </p:cViewPr>
      <p:guideLst>
        <p:guide pos="624"/>
        <p:guide pos="7056"/>
        <p:guide orient="horz" pos="1944"/>
        <p:guide orient="horz" pos="3264"/>
        <p:guide orient="horz" pos="3120"/>
        <p:guide orient="horz"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Radick" userId="S::rachael.radick@ednw.org::125914b5-a3fb-448a-b296-f1297bb32460" providerId="AD" clId="Web-{EB831479-1855-4840-8591-C0F88E9E3711}"/>
    <pc:docChg chg="modSld">
      <pc:chgData name="Rachael Radick" userId="S::rachael.radick@ednw.org::125914b5-a3fb-448a-b296-f1297bb32460" providerId="AD" clId="Web-{EB831479-1855-4840-8591-C0F88E9E3711}" dt="2022-07-08T19:21:03.777" v="43"/>
      <pc:docMkLst>
        <pc:docMk/>
      </pc:docMkLst>
      <pc:sldChg chg="modNotes">
        <pc:chgData name="Rachael Radick" userId="S::rachael.radick@ednw.org::125914b5-a3fb-448a-b296-f1297bb32460" providerId="AD" clId="Web-{EB831479-1855-4840-8591-C0F88E9E3711}" dt="2022-07-08T19:09:59.575" v="2"/>
        <pc:sldMkLst>
          <pc:docMk/>
          <pc:sldMk cId="0" sldId="260"/>
        </pc:sldMkLst>
      </pc:sldChg>
      <pc:sldChg chg="modNotes">
        <pc:chgData name="Rachael Radick" userId="S::rachael.radick@ednw.org::125914b5-a3fb-448a-b296-f1297bb32460" providerId="AD" clId="Web-{EB831479-1855-4840-8591-C0F88E9E3711}" dt="2022-07-08T19:14:25.762" v="24"/>
        <pc:sldMkLst>
          <pc:docMk/>
          <pc:sldMk cId="0" sldId="261"/>
        </pc:sldMkLst>
      </pc:sldChg>
      <pc:sldChg chg="modNotes">
        <pc:chgData name="Rachael Radick" userId="S::rachael.radick@ednw.org::125914b5-a3fb-448a-b296-f1297bb32460" providerId="AD" clId="Web-{EB831479-1855-4840-8591-C0F88E9E3711}" dt="2022-07-08T19:17:37.918" v="33"/>
        <pc:sldMkLst>
          <pc:docMk/>
          <pc:sldMk cId="0" sldId="269"/>
        </pc:sldMkLst>
      </pc:sldChg>
      <pc:sldChg chg="modNotes">
        <pc:chgData name="Rachael Radick" userId="S::rachael.radick@ednw.org::125914b5-a3fb-448a-b296-f1297bb32460" providerId="AD" clId="Web-{EB831479-1855-4840-8591-C0F88E9E3711}" dt="2022-07-08T19:21:03.777" v="43"/>
        <pc:sldMkLst>
          <pc:docMk/>
          <pc:sldMk cId="0" sldId="272"/>
        </pc:sldMkLst>
      </pc:sldChg>
    </pc:docChg>
  </pc:docChgLst>
  <pc:docChgLst>
    <pc:chgData name="Rachael Radick" userId="S::rachael.radick@ednw.org::125914b5-a3fb-448a-b296-f1297bb32460" providerId="AD" clId="Web-{466AE47C-4F35-4444-8235-BC97B7B068F1}"/>
    <pc:docChg chg="modSld">
      <pc:chgData name="Rachael Radick" userId="S::rachael.radick@ednw.org::125914b5-a3fb-448a-b296-f1297bb32460" providerId="AD" clId="Web-{466AE47C-4F35-4444-8235-BC97B7B068F1}" dt="2022-07-12T21:15:13.203" v="7" actId="20577"/>
      <pc:docMkLst>
        <pc:docMk/>
      </pc:docMkLst>
      <pc:sldChg chg="modSp">
        <pc:chgData name="Rachael Radick" userId="S::rachael.radick@ednw.org::125914b5-a3fb-448a-b296-f1297bb32460" providerId="AD" clId="Web-{466AE47C-4F35-4444-8235-BC97B7B068F1}" dt="2022-07-12T21:15:13.203" v="7" actId="20577"/>
        <pc:sldMkLst>
          <pc:docMk/>
          <pc:sldMk cId="2465692573" sldId="256"/>
        </pc:sldMkLst>
        <pc:spChg chg="mod">
          <ac:chgData name="Rachael Radick" userId="S::rachael.radick@ednw.org::125914b5-a3fb-448a-b296-f1297bb32460" providerId="AD" clId="Web-{466AE47C-4F35-4444-8235-BC97B7B068F1}" dt="2022-07-12T21:15:13.203" v="7" actId="20577"/>
          <ac:spMkLst>
            <pc:docMk/>
            <pc:sldMk cId="2465692573" sldId="256"/>
            <ac:spMk id="2" creationId="{924BF42B-A8A6-084F-B760-3D87678251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8/17/2022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74907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a:t>Say: </a:t>
            </a:r>
            <a:r>
              <a:rPr lang="en-US"/>
              <a:t>Today, we’re going to learn about stock stories and concealed stories. We begin with stock stories because they are the most public and common in dominant, mainstream institutions such as schools, government agencies, workplaces, and the media. </a:t>
            </a:r>
          </a:p>
          <a:p>
            <a:endParaRPr lang="en-US"/>
          </a:p>
          <a:p>
            <a:r>
              <a:rPr lang="en-US"/>
              <a:t>Concealed stories coexist alongside stock stories but often remain in the shadows, hidden from the public view. Concealed stories express and honor the experiences and aspirations of people in the margins, who often circulate, tell, and retell these stories. Concealed stories offer a very different perspective compared to stories told in mainstream institutions</a:t>
            </a:r>
            <a:endParaRPr lang="en-US">
              <a:cs typeface="Calibri" panose="020F0502020204030204"/>
            </a:endParaRPr>
          </a:p>
        </p:txBody>
      </p:sp>
      <p:sp>
        <p:nvSpPr>
          <p:cNvPr id="175" name="Google Shape;17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82" name="Google Shape;18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54799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41012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99060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Say: </a:t>
            </a:r>
          </a:p>
          <a:p>
            <a:endParaRPr lang="en-US"/>
          </a:p>
          <a:p>
            <a:r>
              <a:rPr lang="en-US"/>
              <a:t>In this lesson, we learned that the forced relocation of more than 4,000 Native people in Western Oregon was grueling and traumatizing. The stories—and the psychological scars—of these events are still very present for the members of the Confederated Tribes of Siletz Indians. It’s important to listen to those stories and to consider all viewpoints of the historical record.</a:t>
            </a:r>
            <a:endParaRPr lang="en-US">
              <a:cs typeface="Calibri"/>
            </a:endParaRPr>
          </a:p>
          <a:p>
            <a:pPr marL="0" lvl="0" indent="0" algn="l" rtl="0">
              <a:spcBef>
                <a:spcPts val="0"/>
              </a:spcBef>
              <a:spcAft>
                <a:spcPts val="0"/>
              </a:spcAft>
              <a:buNone/>
            </a:pPr>
            <a:endParaRPr/>
          </a:p>
          <a:p>
            <a:r>
              <a:rPr lang="en-US"/>
              <a:t>Say: </a:t>
            </a:r>
            <a:endParaRPr lang="en-US">
              <a:cs typeface="Calibri" panose="020F0502020204030204"/>
            </a:endParaRPr>
          </a:p>
          <a:p>
            <a:endParaRPr lang="en-US"/>
          </a:p>
          <a:p>
            <a:r>
              <a:rPr lang="en-US"/>
              <a:t>You will now work in small groups to review what we learned about the Trails of Tears. What notable events should we add to the timeline? Review your notes as a group and create a written or visual summary of two or three key events to add to our timeline</a:t>
            </a:r>
            <a:endParaRPr>
              <a:cs typeface="Calibri"/>
            </a:endParaRPr>
          </a:p>
        </p:txBody>
      </p:sp>
      <p:sp>
        <p:nvSpPr>
          <p:cNvPr id="195" name="Google Shape;1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00412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1" u="none" strike="noStrike" kern="1200" baseline="0" dirty="0" smtClean="0">
                <a:solidFill>
                  <a:schemeClr val="tx1"/>
                </a:solidFill>
                <a:latin typeface="+mn-lt"/>
                <a:ea typeface="+mn-ea"/>
                <a:cs typeface="+mn-cs"/>
              </a:rPr>
              <a:t>In 1855, the Siletz Coast Reservation was established at the urging of Joel Palmer, the Oregon superintendent of Indian affairs, and George </a:t>
            </a:r>
            <a:r>
              <a:rPr lang="en-US" sz="1200" b="0" i="1" u="none" strike="noStrike" kern="1200" baseline="0" dirty="0" err="1" smtClean="0">
                <a:solidFill>
                  <a:schemeClr val="tx1"/>
                </a:solidFill>
                <a:latin typeface="+mn-lt"/>
                <a:ea typeface="+mn-ea"/>
                <a:cs typeface="+mn-cs"/>
              </a:rPr>
              <a:t>Manypenny</a:t>
            </a:r>
            <a:r>
              <a:rPr lang="en-US" sz="1200" b="0" i="1" u="none" strike="noStrike" kern="1200" baseline="0" dirty="0" smtClean="0">
                <a:solidFill>
                  <a:schemeClr val="tx1"/>
                </a:solidFill>
                <a:latin typeface="+mn-lt"/>
                <a:ea typeface="+mn-ea"/>
                <a:cs typeface="+mn-cs"/>
              </a:rPr>
              <a:t>, the commissioner of Indian affairs. They advocated for removal and relocation of the Native people from across Western Oregon onto a single reservation. Ultimately, 4,000 Native Americans were forcibly relocated to the Siletz Coast Reservation and what would later become the nearby Grand Ronde Reservation between 1856 and 1860. Their stories have been largely concealed from the teaching of Oregon’s history. Today, we’re going to learn about the forced removal of Tribes to the Siletz Coast Reservation in 1856, known collectively as the Trails of Tears.</a:t>
            </a:r>
            <a:endParaRPr lang="en-US" dirty="0"/>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Say: </a:t>
            </a:r>
            <a:r>
              <a:rPr lang="en-US" dirty="0"/>
              <a:t>U.S. government officials enforced removal by five different routes. The routes may have differed, but each journey was filled with fear, grief, danger, and deprivation for the Native people. Today, the Confederated Tribes of Siletz Indians remember these events collectively as the saddest days of their entire history. This slide shows an overview of the multiple Trails of Tears. Many Tribal nations throughout North America endured similar removals from ancestral lands creating shared experiences that resonate across Indian Country. Today, we’re going to learn about forced removal in Western Oregon. </a:t>
            </a:r>
          </a:p>
          <a:p>
            <a:endParaRPr lang="en-US" dirty="0"/>
          </a:p>
          <a:p>
            <a:r>
              <a:rPr lang="en-US" dirty="0"/>
              <a:t>[Using the map and list of events below, provide an overview of the Trails of Tears.] </a:t>
            </a:r>
          </a:p>
          <a:p>
            <a:endParaRPr lang="en-US" dirty="0"/>
          </a:p>
          <a:p>
            <a:pPr marL="171450" indent="-171450">
              <a:buFont typeface="Arial"/>
              <a:buChar char="•"/>
            </a:pPr>
            <a:r>
              <a:rPr lang="en-US" dirty="0"/>
              <a:t>January 1856 – The first removals took place. Members of the </a:t>
            </a:r>
            <a:r>
              <a:rPr lang="en-US" dirty="0" err="1"/>
              <a:t>Kalapuya</a:t>
            </a:r>
            <a:r>
              <a:rPr lang="en-US" dirty="0"/>
              <a:t>, Molalla, and Umpqua Tribes were forced to leave their homes in the Willamette Valley and the Umpqua Reservation. </a:t>
            </a:r>
            <a:endParaRPr lang="en-US" dirty="0">
              <a:cs typeface="Calibri" panose="020F0502020204030204"/>
            </a:endParaRPr>
          </a:p>
          <a:p>
            <a:pPr marL="171450" indent="-171450">
              <a:buFont typeface="Arial"/>
              <a:buChar char="•"/>
            </a:pPr>
            <a:r>
              <a:rPr lang="en-US" dirty="0"/>
              <a:t>February 23, 1856 – </a:t>
            </a:r>
            <a:r>
              <a:rPr lang="en-US" dirty="0" err="1"/>
              <a:t>Toquahear</a:t>
            </a:r>
            <a:r>
              <a:rPr lang="en-US" dirty="0"/>
              <a:t> and 400 </a:t>
            </a:r>
            <a:r>
              <a:rPr lang="en-US" dirty="0" err="1"/>
              <a:t>Taklema</a:t>
            </a:r>
            <a:r>
              <a:rPr lang="en-US" dirty="0"/>
              <a:t>, Shasta, and Upper Rogue Athabaskan people were forced to march from Fort Lane (on the Table Rock Reservation near the present-day town of Medford) to a temporary camp at Grand Ronde. </a:t>
            </a:r>
            <a:endParaRPr lang="en-US" dirty="0">
              <a:cs typeface="Calibri" panose="020F0502020204030204"/>
            </a:endParaRPr>
          </a:p>
          <a:p>
            <a:pPr marL="171450" indent="-171450">
              <a:buFont typeface="Arial"/>
              <a:buChar char="•"/>
            </a:pPr>
            <a:r>
              <a:rPr lang="en-US" dirty="0"/>
              <a:t>June 21, 1856 – After conclusion of the Rogue River War, the U.S. Army rounded up Native people at Big Bend on the Rogue River and then marched them 50 miles to the military fort at Port </a:t>
            </a:r>
            <a:r>
              <a:rPr lang="en-US" dirty="0" err="1"/>
              <a:t>Orford</a:t>
            </a:r>
            <a:r>
              <a:rPr lang="en-US" dirty="0"/>
              <a:t>. At least 600 people were put aboard the steamer ship Columbia to Portland and then marched to Grand Ronde and Siletz.</a:t>
            </a:r>
            <a:endParaRPr lang="en-US" dirty="0">
              <a:cs typeface="Calibri" panose="020F0502020204030204"/>
            </a:endParaRPr>
          </a:p>
          <a:p>
            <a:pPr marL="171450" indent="-171450">
              <a:buFont typeface="Arial"/>
              <a:buChar char="•"/>
            </a:pPr>
            <a:r>
              <a:rPr lang="en-US" dirty="0"/>
              <a:t>July 1856 – Another voyage of the Columbia steamship took more </a:t>
            </a:r>
            <a:r>
              <a:rPr lang="en-US" dirty="0" err="1"/>
              <a:t>lowerRogue</a:t>
            </a:r>
            <a:r>
              <a:rPr lang="en-US" dirty="0"/>
              <a:t> River people and the bands of </a:t>
            </a:r>
            <a:r>
              <a:rPr lang="en-US" dirty="0" err="1"/>
              <a:t>Cholcultah</a:t>
            </a:r>
            <a:r>
              <a:rPr lang="en-US" dirty="0"/>
              <a:t> (Tyee George) and </a:t>
            </a:r>
            <a:r>
              <a:rPr lang="en-US" dirty="0" err="1"/>
              <a:t>Lympy</a:t>
            </a:r>
            <a:r>
              <a:rPr lang="en-US" dirty="0"/>
              <a:t> Tyee along the same route. </a:t>
            </a:r>
          </a:p>
          <a:p>
            <a:pPr marL="171450" indent="-171450">
              <a:buFont typeface="Arial"/>
              <a:buChar char="•"/>
            </a:pPr>
            <a:r>
              <a:rPr lang="en-US" dirty="0"/>
              <a:t>July 1856 – The U.S. military marched men, women, and children from Tyee John’s (</a:t>
            </a:r>
            <a:r>
              <a:rPr lang="en-US" dirty="0" err="1"/>
              <a:t>Tecumtum</a:t>
            </a:r>
            <a:r>
              <a:rPr lang="en-US" dirty="0"/>
              <a:t>) band, along with people from the Pistol and </a:t>
            </a:r>
            <a:r>
              <a:rPr lang="en-US" dirty="0" err="1"/>
              <a:t>Chetco</a:t>
            </a:r>
            <a:r>
              <a:rPr lang="en-US" dirty="0"/>
              <a:t> Rivers, north along the coast in a grueling journey of more than 200 miles. Officials deliberately chose the slower and more difficult overland route to punish Tyee John and other leaders for fighting to remain in their homeland. </a:t>
            </a:r>
          </a:p>
          <a:p>
            <a:pPr marL="171450" indent="-171450">
              <a:buFont typeface="Arial"/>
              <a:buChar char="•"/>
            </a:pPr>
            <a:r>
              <a:rPr lang="en-US" dirty="0"/>
              <a:t>Late summer 1856 – </a:t>
            </a:r>
            <a:r>
              <a:rPr lang="en-US" dirty="0" err="1"/>
              <a:t>Hanis</a:t>
            </a:r>
            <a:r>
              <a:rPr lang="en-US" dirty="0"/>
              <a:t> and </a:t>
            </a:r>
            <a:r>
              <a:rPr lang="en-US" dirty="0" err="1"/>
              <a:t>Miluk</a:t>
            </a:r>
            <a:r>
              <a:rPr lang="en-US" dirty="0"/>
              <a:t> people, who had been kept as prisoners near the town of Empire since the outbreak of the Rogue River War, were marched up the coast to the new army post at Fort Umpqua, joining the Lower Umpqua (</a:t>
            </a:r>
            <a:r>
              <a:rPr lang="en-US" dirty="0" err="1"/>
              <a:t>Quuitch</a:t>
            </a:r>
            <a:r>
              <a:rPr lang="en-US" dirty="0"/>
              <a:t>) people. </a:t>
            </a:r>
            <a:endParaRPr lang="en-US" dirty="0">
              <a:cs typeface="Calibri" panose="020F0502020204030204"/>
            </a:endParaRPr>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16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884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D356-8910-49F6-8476-4260561EA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14DB7-950A-41C6-962D-16899A7084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DD26E-6EF9-4BBE-B687-FFB92C2A12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8ABB2-C582-491E-BE96-CF545DF2AC01}"/>
              </a:ext>
            </a:extLst>
          </p:cNvPr>
          <p:cNvSpPr>
            <a:spLocks noGrp="1"/>
          </p:cNvSpPr>
          <p:nvPr>
            <p:ph type="dt" sz="half" idx="10"/>
          </p:nvPr>
        </p:nvSpPr>
        <p:spPr/>
        <p:txBody>
          <a:bodyPr/>
          <a:lstStyle/>
          <a:p>
            <a:fld id="{368A4D96-0EAF-4733-8D1F-5E9F42E68E23}" type="datetimeFigureOut">
              <a:rPr lang="en-US" smtClean="0"/>
              <a:t>8/17/2022</a:t>
            </a:fld>
            <a:endParaRPr lang="en-US"/>
          </a:p>
        </p:txBody>
      </p:sp>
      <p:sp>
        <p:nvSpPr>
          <p:cNvPr id="6" name="Footer Placeholder 5">
            <a:extLst>
              <a:ext uri="{FF2B5EF4-FFF2-40B4-BE49-F238E27FC236}">
                <a16:creationId xmlns:a16="http://schemas.microsoft.com/office/drawing/2014/main" id="{603E0DAE-5DB1-45C4-9976-8B3EBD07C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78527-60D7-4FF4-BCC7-C7165304A500}"/>
              </a:ext>
            </a:extLst>
          </p:cNvPr>
          <p:cNvSpPr>
            <a:spLocks noGrp="1"/>
          </p:cNvSpPr>
          <p:nvPr>
            <p:ph type="sldNum" sz="quarter" idx="12"/>
          </p:nvPr>
        </p:nvSpPr>
        <p:spPr/>
        <p:txBody>
          <a:bodyPr/>
          <a:lstStyle/>
          <a:p>
            <a:fld id="{D84ED1D9-BD41-47F7-B6F0-E616DE67B440}" type="slidenum">
              <a:rPr lang="en-US" smtClean="0"/>
              <a:t>‹#›</a:t>
            </a:fld>
            <a:endParaRPr lang="en-US"/>
          </a:p>
        </p:txBody>
      </p:sp>
    </p:spTree>
    <p:extLst>
      <p:ext uri="{BB962C8B-B14F-4D97-AF65-F5344CB8AC3E}">
        <p14:creationId xmlns:p14="http://schemas.microsoft.com/office/powerpoint/2010/main" val="288404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 id="2147483662" r:id="rId9"/>
    <p:sldLayoutId id="2147483663" r:id="rId10"/>
  </p:sldLayoutIdLst>
  <p:txStyles>
    <p:titleStyle>
      <a:lvl1pPr algn="l" defTabSz="914400" rtl="0" eaLnBrk="1" latinLnBrk="0" hangingPunct="1">
        <a:lnSpc>
          <a:spcPct val="90000"/>
        </a:lnSpc>
        <a:spcBef>
          <a:spcPct val="0"/>
        </a:spcBef>
        <a:buNone/>
        <a:defRPr sz="4400" b="1"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110000"/>
        </a:lnSpc>
        <a:spcBef>
          <a:spcPts val="0"/>
        </a:spcBef>
        <a:spcAft>
          <a:spcPts val="800"/>
        </a:spcAft>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006097"/>
            <a:ext cx="10210800" cy="2911122"/>
          </a:xfrm>
        </p:spPr>
        <p:txBody>
          <a:bodyPr lIns="0" tIns="0" rIns="0" bIns="0" anchor="t" anchorCtr="0">
            <a:noAutofit/>
          </a:bodyPr>
          <a:lstStyle/>
          <a:p>
            <a:pPr indent="15875">
              <a:spcAft>
                <a:spcPts val="600"/>
              </a:spcAft>
            </a:pPr>
            <a:r>
              <a:rPr lang="en-US" sz="2400" b="1" dirty="0">
                <a:solidFill>
                  <a:srgbClr val="63A49F"/>
                </a:solidFill>
                <a:latin typeface="Helvetica Neue"/>
                <a:ea typeface="Helvetica Neue" panose="02000503000000020004" pitchFamily="2" charset="0"/>
                <a:cs typeface="Helvetica Neue" panose="02000503000000020004" pitchFamily="2" charset="0"/>
              </a:rPr>
              <a:t>GRADE 8 | LESSON 3 | </a:t>
            </a:r>
            <a:r>
              <a:rPr lang="en-US" sz="2400" dirty="0">
                <a:solidFill>
                  <a:srgbClr val="63A49F"/>
                </a:solidFill>
                <a:latin typeface="Arial"/>
                <a:cs typeface="Arial"/>
              </a:rPr>
              <a:t>WAR AND REMOVAL</a:t>
            </a:r>
            <a:r>
              <a:rPr lang="en-US" sz="7200" dirty="0">
                <a:latin typeface="Arial"/>
                <a:cs typeface="Arial"/>
              </a:rPr>
              <a:t/>
            </a:r>
            <a:br>
              <a:rPr lang="en-US" sz="7200" dirty="0">
                <a:latin typeface="Arial"/>
                <a:cs typeface="Arial"/>
              </a:rPr>
            </a:br>
            <a:r>
              <a:rPr lang="en-US" dirty="0">
                <a:latin typeface="Arial"/>
                <a:cs typeface="Arial"/>
              </a:rPr>
              <a:t>Trails of Tears </a:t>
            </a:r>
            <a:r>
              <a:rPr lang="en-US" dirty="0">
                <a:latin typeface="Arial"/>
              </a:rPr>
              <a:t/>
            </a:r>
            <a:br>
              <a:rPr lang="en-US" dirty="0">
                <a:latin typeface="Arial"/>
              </a:rPr>
            </a:br>
            <a:r>
              <a:rPr lang="en-US" dirty="0">
                <a:latin typeface="Arial"/>
                <a:cs typeface="Arial"/>
              </a:rPr>
              <a:t/>
            </a:r>
            <a:br>
              <a:rPr lang="en-US" dirty="0">
                <a:latin typeface="Arial"/>
                <a:cs typeface="Arial"/>
              </a:rPr>
            </a:br>
            <a:r>
              <a:rPr lang="en-US" sz="3600" b="0" i="1" dirty="0">
                <a:latin typeface="Arial"/>
                <a:cs typeface="Arial"/>
              </a:rPr>
              <a:t>“Walk on and don’t look back”</a:t>
            </a:r>
            <a:r>
              <a:rPr lang="en-US" sz="4800" b="0" dirty="0">
                <a:latin typeface="Arial"/>
                <a:cs typeface="Arial"/>
              </a:rPr>
              <a:t> </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3" name="Title 2">
            <a:extLst>
              <a:ext uri="{FF2B5EF4-FFF2-40B4-BE49-F238E27FC236}">
                <a16:creationId xmlns:a16="http://schemas.microsoft.com/office/drawing/2014/main" id="{016B7993-0619-9EBC-8779-27CD57BF8428}"/>
              </a:ext>
            </a:extLst>
          </p:cNvPr>
          <p:cNvSpPr>
            <a:spLocks noGrp="1"/>
          </p:cNvSpPr>
          <p:nvPr>
            <p:ph type="ctrTitle"/>
          </p:nvPr>
        </p:nvSpPr>
        <p:spPr>
          <a:xfrm>
            <a:off x="1004046" y="495300"/>
            <a:ext cx="10197354" cy="1286608"/>
          </a:xfrm>
        </p:spPr>
        <p:txBody>
          <a:bodyPr/>
          <a:lstStyle/>
          <a:p>
            <a:r>
              <a:rPr lang="en-US"/>
              <a:t>Reservation Not Ready for the People </a:t>
            </a:r>
          </a:p>
        </p:txBody>
      </p:sp>
      <p:sp>
        <p:nvSpPr>
          <p:cNvPr id="5" name="Content Placeholder 4">
            <a:extLst>
              <a:ext uri="{FF2B5EF4-FFF2-40B4-BE49-F238E27FC236}">
                <a16:creationId xmlns:a16="http://schemas.microsoft.com/office/drawing/2014/main" id="{7DF085EF-C86A-D8DB-46FB-9AF868601D27}"/>
              </a:ext>
            </a:extLst>
          </p:cNvPr>
          <p:cNvSpPr>
            <a:spLocks noGrp="1"/>
          </p:cNvSpPr>
          <p:nvPr>
            <p:ph idx="1"/>
          </p:nvPr>
        </p:nvSpPr>
        <p:spPr>
          <a:xfrm>
            <a:off x="1004046" y="1551214"/>
            <a:ext cx="10197354" cy="4625749"/>
          </a:xfrm>
        </p:spPr>
        <p:txBody>
          <a:bodyPr/>
          <a:lstStyle/>
          <a:p>
            <a:r>
              <a:rPr lang="en-US" sz="2000"/>
              <a:t>Federal officials started removal before establishing the infrastructure that was necessary to support people on the Siletz Coast Reservation.</a:t>
            </a:r>
          </a:p>
          <a:p>
            <a:pPr lvl="1"/>
            <a:r>
              <a:rPr lang="en-US" sz="2000"/>
              <a:t>Had not prepared homes or agency buildings, as promised in treaties</a:t>
            </a:r>
          </a:p>
          <a:p>
            <a:pPr lvl="1"/>
            <a:r>
              <a:rPr lang="en-US" sz="2000"/>
              <a:t>Had not developed roads or plans for providing food and supplies </a:t>
            </a:r>
          </a:p>
          <a:p>
            <a:pPr lvl="1"/>
            <a:r>
              <a:rPr lang="en-US" sz="2000"/>
              <a:t>Had to establish a temporary camp at Grand Ronde</a:t>
            </a:r>
          </a:p>
          <a:p>
            <a:r>
              <a:rPr lang="en-US" sz="2000"/>
              <a:t>As a result, the government was chronically unprepared to ensure the health and safety of people removed to the reservation.</a:t>
            </a:r>
          </a:p>
          <a:p>
            <a:r>
              <a:rPr lang="en-US" sz="2000"/>
              <a:t>Uprooted from their ways of living, Native people required food support to </a:t>
            </a:r>
            <a:br>
              <a:rPr lang="en-US" sz="2000"/>
            </a:br>
            <a:r>
              <a:rPr lang="en-US" sz="2000"/>
              <a:t>avoid starvation.</a:t>
            </a:r>
          </a:p>
          <a:p>
            <a:r>
              <a:rPr lang="en-US" sz="2000"/>
              <a:t>Indian agents operated with little direct oversight and purchased inadequate supplies at inflated prices, likely in exchange for bribes.</a:t>
            </a:r>
          </a:p>
          <a:p>
            <a:endParaRPr lang="en-US" sz="2000"/>
          </a:p>
          <a:p>
            <a:endParaRPr 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itle 2">
            <a:extLst>
              <a:ext uri="{FF2B5EF4-FFF2-40B4-BE49-F238E27FC236}">
                <a16:creationId xmlns:a16="http://schemas.microsoft.com/office/drawing/2014/main" id="{78FA57C5-6106-A7B1-A443-E7C086688013}"/>
              </a:ext>
            </a:extLst>
          </p:cNvPr>
          <p:cNvSpPr>
            <a:spLocks noGrp="1"/>
          </p:cNvSpPr>
          <p:nvPr>
            <p:ph type="ctrTitle"/>
          </p:nvPr>
        </p:nvSpPr>
        <p:spPr>
          <a:xfrm>
            <a:off x="1004046" y="495300"/>
            <a:ext cx="10197354" cy="1286608"/>
          </a:xfrm>
        </p:spPr>
        <p:txBody>
          <a:bodyPr/>
          <a:lstStyle/>
          <a:p>
            <a:r>
              <a:rPr lang="en-US"/>
              <a:t>1855 Coast Treaty Review: Unratified </a:t>
            </a:r>
          </a:p>
        </p:txBody>
      </p:sp>
      <p:sp>
        <p:nvSpPr>
          <p:cNvPr id="5" name="Content Placeholder 4">
            <a:extLst>
              <a:ext uri="{FF2B5EF4-FFF2-40B4-BE49-F238E27FC236}">
                <a16:creationId xmlns:a16="http://schemas.microsoft.com/office/drawing/2014/main" id="{41D3A5FC-4690-3431-FD02-4BF4BA2146FF}"/>
              </a:ext>
            </a:extLst>
          </p:cNvPr>
          <p:cNvSpPr>
            <a:spLocks noGrp="1"/>
          </p:cNvSpPr>
          <p:nvPr>
            <p:ph idx="1"/>
          </p:nvPr>
        </p:nvSpPr>
        <p:spPr>
          <a:xfrm>
            <a:off x="1004046" y="1597021"/>
            <a:ext cx="9861176" cy="4351338"/>
          </a:xfrm>
        </p:spPr>
        <p:txBody>
          <a:bodyPr lIns="0" tIns="0" rIns="0" bIns="0"/>
          <a:lstStyle/>
          <a:p>
            <a:r>
              <a:rPr lang="en-US" sz="2000"/>
              <a:t>If the Coast Treaty of 1855 had been ratified, it would have created a smaller </a:t>
            </a:r>
            <a:br>
              <a:rPr lang="en-US" sz="2000"/>
            </a:br>
            <a:r>
              <a:rPr lang="en-US" sz="2000"/>
              <a:t>Siletz Reservation.</a:t>
            </a:r>
          </a:p>
          <a:p>
            <a:r>
              <a:rPr lang="en-US" sz="2000"/>
              <a:t>Instead, three days before the Coast Treaty arrived in Washington, D.C., President Pierce acted on Superintendent Palmer’s April 1855 request for the 1.1 million-acre Siletz Reservation.</a:t>
            </a:r>
          </a:p>
          <a:p>
            <a:r>
              <a:rPr lang="en-US" sz="2000"/>
              <a:t>Once the Tribes were forcibly removed and under military guard on the reservation, the U.S. Senate refused to act on the Coast Treaty. Because the treaty was not ratified, Congress never authorized the supplies that had been promised as payment to the Tribes who were removed to the reservation.</a:t>
            </a:r>
          </a:p>
          <a:p>
            <a:r>
              <a:rPr lang="en-US" sz="2000"/>
              <a:t>Native people were treated as prisoners on the reservation. There was not enough money to provide everyone with food or shelter, creating devastating conditions of disease and hunger.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7A65-4DB8-45ED-9D26-6EB1A2D2B8B0}"/>
              </a:ext>
            </a:extLst>
          </p:cNvPr>
          <p:cNvSpPr>
            <a:spLocks noGrp="1"/>
          </p:cNvSpPr>
          <p:nvPr>
            <p:ph type="ctrTitle"/>
          </p:nvPr>
        </p:nvSpPr>
        <p:spPr/>
        <p:txBody>
          <a:bodyPr/>
          <a:lstStyle/>
          <a:p>
            <a:r>
              <a:rPr lang="en-US"/>
              <a:t>Central Coast Peoples</a:t>
            </a:r>
          </a:p>
        </p:txBody>
      </p:sp>
      <p:sp>
        <p:nvSpPr>
          <p:cNvPr id="5" name="Content Placeholder 4">
            <a:extLst>
              <a:ext uri="{FF2B5EF4-FFF2-40B4-BE49-F238E27FC236}">
                <a16:creationId xmlns:a16="http://schemas.microsoft.com/office/drawing/2014/main" id="{30EBBE32-0EBE-2D5F-C817-624094145111}"/>
              </a:ext>
            </a:extLst>
          </p:cNvPr>
          <p:cNvSpPr>
            <a:spLocks noGrp="1"/>
          </p:cNvSpPr>
          <p:nvPr>
            <p:ph idx="1"/>
          </p:nvPr>
        </p:nvSpPr>
        <p:spPr>
          <a:xfrm>
            <a:off x="1004046" y="1597022"/>
            <a:ext cx="9861176" cy="4351338"/>
          </a:xfrm>
        </p:spPr>
        <p:txBody>
          <a:bodyPr lIns="0" tIns="0" rIns="0" bIns="0"/>
          <a:lstStyle/>
          <a:p>
            <a:r>
              <a:rPr lang="en-US" sz="2000" b="1"/>
              <a:t>Late summer 1856 – </a:t>
            </a:r>
            <a:r>
              <a:rPr lang="en-US" sz="2000"/>
              <a:t>The </a:t>
            </a:r>
            <a:r>
              <a:rPr lang="en-US" sz="2000" err="1"/>
              <a:t>Hanis</a:t>
            </a:r>
            <a:r>
              <a:rPr lang="en-US" sz="2000"/>
              <a:t> and </a:t>
            </a:r>
            <a:r>
              <a:rPr lang="en-US" sz="2000" err="1"/>
              <a:t>Miluk</a:t>
            </a:r>
            <a:r>
              <a:rPr lang="en-US" sz="2000"/>
              <a:t> peoples, who had been kept as prisoners near the town of Empire since the outbreak of the Rogue River War, were marched up the coast to the new army post at Fort Umpqua, joining the Lower Umpqua (</a:t>
            </a:r>
            <a:r>
              <a:rPr lang="en-US" sz="2000" err="1"/>
              <a:t>Quuitch</a:t>
            </a:r>
            <a:r>
              <a:rPr lang="en-US" sz="2000"/>
              <a:t>) people. </a:t>
            </a:r>
          </a:p>
          <a:p>
            <a:r>
              <a:rPr lang="en-US" sz="2000"/>
              <a:t>Just south of the boundary of the Siletz Coast Reservation, Fort Umpqua was established to maintain order and prevent people from fleeing the reservation.  </a:t>
            </a:r>
          </a:p>
          <a:p>
            <a:r>
              <a:rPr lang="en-US" sz="2000"/>
              <a:t>In 1860, the </a:t>
            </a:r>
            <a:r>
              <a:rPr lang="en-US" sz="2000" err="1"/>
              <a:t>Hanis</a:t>
            </a:r>
            <a:r>
              <a:rPr lang="en-US" sz="2000"/>
              <a:t> and </a:t>
            </a:r>
            <a:r>
              <a:rPr lang="en-US" sz="2000" err="1"/>
              <a:t>Miluk</a:t>
            </a:r>
            <a:r>
              <a:rPr lang="en-US" sz="2000"/>
              <a:t> peoples would be forcibly removed north onto the reservation.</a:t>
            </a:r>
          </a:p>
        </p:txBody>
      </p:sp>
    </p:spTree>
    <p:extLst>
      <p:ext uri="{BB962C8B-B14F-4D97-AF65-F5344CB8AC3E}">
        <p14:creationId xmlns:p14="http://schemas.microsoft.com/office/powerpoint/2010/main" val="1562855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665F-21E1-4D5F-A038-9DBE346C99FC}"/>
              </a:ext>
            </a:extLst>
          </p:cNvPr>
          <p:cNvSpPr>
            <a:spLocks noGrp="1"/>
          </p:cNvSpPr>
          <p:nvPr>
            <p:ph type="ctrTitle"/>
          </p:nvPr>
        </p:nvSpPr>
        <p:spPr/>
        <p:txBody>
          <a:bodyPr/>
          <a:lstStyle/>
          <a:p>
            <a:r>
              <a:rPr lang="en-US"/>
              <a:t>The Long Tail of Removal  </a:t>
            </a:r>
          </a:p>
        </p:txBody>
      </p:sp>
      <p:sp>
        <p:nvSpPr>
          <p:cNvPr id="5" name="Content Placeholder 4">
            <a:extLst>
              <a:ext uri="{FF2B5EF4-FFF2-40B4-BE49-F238E27FC236}">
                <a16:creationId xmlns:a16="http://schemas.microsoft.com/office/drawing/2014/main" id="{7FD86462-D474-EC40-52CA-4BB999F0A3D3}"/>
              </a:ext>
            </a:extLst>
          </p:cNvPr>
          <p:cNvSpPr>
            <a:spLocks noGrp="1"/>
          </p:cNvSpPr>
          <p:nvPr>
            <p:ph idx="1"/>
          </p:nvPr>
        </p:nvSpPr>
        <p:spPr>
          <a:xfrm>
            <a:off x="1004046" y="1548036"/>
            <a:ext cx="10197354" cy="4351338"/>
          </a:xfrm>
        </p:spPr>
        <p:txBody>
          <a:bodyPr lIns="0" tIns="0" rIns="0" bIns="0"/>
          <a:lstStyle/>
          <a:p>
            <a:r>
              <a:rPr lang="en-US" sz="2000" b="1"/>
              <a:t>August 1856 – </a:t>
            </a:r>
            <a:r>
              <a:rPr lang="en-US" sz="2000"/>
              <a:t>The first groups arrived at the ultimate headquarters of the Siletz Coast Reservation, a prairie on the Siletz River (the present-day town of Siletz). </a:t>
            </a:r>
          </a:p>
          <a:p>
            <a:r>
              <a:rPr lang="en-US" sz="2000"/>
              <a:t>Salmon River (</a:t>
            </a:r>
            <a:r>
              <a:rPr lang="en-US" sz="2000" err="1"/>
              <a:t>Neachesna</a:t>
            </a:r>
            <a:r>
              <a:rPr lang="en-US" sz="2000"/>
              <a:t>), Siletz, Yaquina, Alsea, and Siuslaw peoples saw the reservation created on their ancestral territories.</a:t>
            </a:r>
          </a:p>
          <a:p>
            <a:r>
              <a:rPr lang="en-US" sz="2000"/>
              <a:t>Although they remained in their ancestral home, they were forced to share their homelands with thousands of newcomers without compensation.</a:t>
            </a:r>
          </a:p>
          <a:p>
            <a:r>
              <a:rPr lang="en-US" sz="2000"/>
              <a:t>Many of these Tribes suffered their own heartbreaking removals in years to come as the government reduced the size of the reservation.</a:t>
            </a:r>
          </a:p>
          <a:p>
            <a:r>
              <a:rPr lang="en-US" sz="2000"/>
              <a:t>Some Native people of Southern Oregon managed to escape removal by hiding, or they later fled the reservation and attempted to return to their homelands. They were brutally rounded up by vigilantes, soldiers, and federal officials well into the 1860s.</a:t>
            </a:r>
          </a:p>
          <a:p>
            <a:r>
              <a:rPr lang="en-US" sz="2000"/>
              <a:t>Despite removal, today many Siletz families maintain ties to their ancestral homelands across Western Oregon and Northern California.</a:t>
            </a:r>
          </a:p>
        </p:txBody>
      </p:sp>
    </p:spTree>
    <p:extLst>
      <p:ext uri="{BB962C8B-B14F-4D97-AF65-F5344CB8AC3E}">
        <p14:creationId xmlns:p14="http://schemas.microsoft.com/office/powerpoint/2010/main" val="10566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extBox 1">
            <a:extLst>
              <a:ext uri="{FF2B5EF4-FFF2-40B4-BE49-F238E27FC236}">
                <a16:creationId xmlns:a16="http://schemas.microsoft.com/office/drawing/2014/main" id="{12EB6D55-37B4-47F3-A5B2-EA552C66C58E}"/>
              </a:ext>
            </a:extLst>
          </p:cNvPr>
          <p:cNvSpPr txBox="1"/>
          <p:nvPr/>
        </p:nvSpPr>
        <p:spPr>
          <a:xfrm>
            <a:off x="1004046" y="5975142"/>
            <a:ext cx="10197354" cy="415498"/>
          </a:xfrm>
          <a:prstGeom prst="rect">
            <a:avLst/>
          </a:prstGeom>
          <a:noFill/>
        </p:spPr>
        <p:txBody>
          <a:bodyPr wrap="square" lIns="0" tIns="0" rIns="0" bIns="0" rtlCol="0" anchor="t">
            <a:noAutofit/>
          </a:bodyPr>
          <a:lstStyle/>
          <a:p>
            <a:r>
              <a:rPr lang="en-US" sz="105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Wilkinson, C. (2010). </a:t>
            </a:r>
            <a:r>
              <a:rPr lang="en-US" sz="1050" i="1">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The </a:t>
            </a:r>
            <a:r>
              <a:rPr lang="en-US" sz="1050" i="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people</a:t>
            </a:r>
            <a:r>
              <a:rPr lang="en-US" sz="1050" i="1">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50" i="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are</a:t>
            </a:r>
            <a:r>
              <a:rPr lang="en-US" sz="1050" i="1">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050" i="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dancing again</a:t>
            </a:r>
            <a:r>
              <a:rPr lang="en-US" sz="1050" i="1">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The </a:t>
            </a:r>
            <a:r>
              <a:rPr lang="en-US" sz="1050" i="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history</a:t>
            </a:r>
            <a:r>
              <a:rPr lang="en-US" sz="1050" i="1">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of the Siletz Tribe of Western Oregon</a:t>
            </a:r>
            <a:r>
              <a:rPr lang="en-US" sz="105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University of Washington Press. </a:t>
            </a:r>
            <a:endParaRPr lang="en-US" sz="1050">
              <a:solidFill>
                <a:schemeClr val="tx1">
                  <a:lumMod val="65000"/>
                  <a:lumOff val="35000"/>
                </a:schemeClr>
              </a:solidFill>
              <a:effectLst/>
              <a:latin typeface="Arial" panose="020B0604020202020204" pitchFamily="34" charset="0"/>
              <a:ea typeface="Palatino Linotype" panose="02040502050505030304" pitchFamily="18" charset="0"/>
              <a:cs typeface="Arial" panose="020B0604020202020204" pitchFamily="34" charset="0"/>
            </a:endParaRPr>
          </a:p>
          <a:p>
            <a:endParaRPr lang="en-US" sz="105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F2D50D-E05D-F4AE-F90B-5A8B8383672E}"/>
              </a:ext>
            </a:extLst>
          </p:cNvPr>
          <p:cNvSpPr>
            <a:spLocks noGrp="1"/>
          </p:cNvSpPr>
          <p:nvPr>
            <p:ph idx="1"/>
          </p:nvPr>
        </p:nvSpPr>
        <p:spPr>
          <a:xfrm>
            <a:off x="1004046" y="1825625"/>
            <a:ext cx="10197354" cy="4351338"/>
          </a:xfrm>
        </p:spPr>
        <p:txBody>
          <a:bodyPr lIns="0" tIns="0" rIns="0" bIns="0"/>
          <a:lstStyle/>
          <a:p>
            <a:pPr marL="130175" indent="-130175">
              <a:buNone/>
            </a:pPr>
            <a:r>
              <a:rPr lang="en-US" b="1" i="1">
                <a:solidFill>
                  <a:srgbClr val="2C6754"/>
                </a:solidFill>
              </a:rPr>
              <a:t>“There was no fully common experience, no single story, for the thousands of removed western Oregon Indians. The faces at the  Grand Ronde gathering surely reflected that. Many endured serious physical injuries and disease, for the European germs continued to exact their tolls. Others—including women and children who had witnessed the brutal battles on the Rogue— suffered from what we now know as post-traumatic stress disorder. Sadness must have shown everywhere.” </a:t>
            </a:r>
          </a:p>
          <a:p>
            <a:pPr marL="0" indent="0" algn="r">
              <a:buNone/>
            </a:pPr>
            <a:r>
              <a:rPr lang="en-US">
                <a:solidFill>
                  <a:srgbClr val="2C6754"/>
                </a:solidFill>
              </a:rPr>
              <a:t>– Wilkinson, 2010, p. 160</a:t>
            </a:r>
          </a:p>
        </p:txBody>
      </p:sp>
      <p:sp>
        <p:nvSpPr>
          <p:cNvPr id="6" name="Title 5">
            <a:extLst>
              <a:ext uri="{FF2B5EF4-FFF2-40B4-BE49-F238E27FC236}">
                <a16:creationId xmlns:a16="http://schemas.microsoft.com/office/drawing/2014/main" id="{938288A0-93A8-0F51-EB00-C70548D2E562}"/>
              </a:ext>
            </a:extLst>
          </p:cNvPr>
          <p:cNvSpPr>
            <a:spLocks noGrp="1"/>
          </p:cNvSpPr>
          <p:nvPr>
            <p:ph type="ctrTitle"/>
          </p:nvPr>
        </p:nvSpPr>
        <p:spPr/>
        <p:txBody>
          <a:bodyPr/>
          <a:lstStyle/>
          <a:p>
            <a:r>
              <a:rPr lang="en-US"/>
              <a:t>Stories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3" name="Title 2">
            <a:extLst>
              <a:ext uri="{FF2B5EF4-FFF2-40B4-BE49-F238E27FC236}">
                <a16:creationId xmlns:a16="http://schemas.microsoft.com/office/drawing/2014/main" id="{6DCD1D99-70B1-0D2C-5CE3-15B2D201C697}"/>
              </a:ext>
            </a:extLst>
          </p:cNvPr>
          <p:cNvSpPr>
            <a:spLocks noGrp="1"/>
          </p:cNvSpPr>
          <p:nvPr>
            <p:ph type="ctrTitle"/>
          </p:nvPr>
        </p:nvSpPr>
        <p:spPr/>
        <p:txBody>
          <a:bodyPr/>
          <a:lstStyle/>
          <a:p>
            <a:r>
              <a:rPr lang="en-US"/>
              <a:t>The Danger of a Single Story </a:t>
            </a:r>
          </a:p>
        </p:txBody>
      </p:sp>
      <p:sp>
        <p:nvSpPr>
          <p:cNvPr id="5" name="Content Placeholder 4">
            <a:extLst>
              <a:ext uri="{FF2B5EF4-FFF2-40B4-BE49-F238E27FC236}">
                <a16:creationId xmlns:a16="http://schemas.microsoft.com/office/drawing/2014/main" id="{CE0EFA88-5C5C-2C02-6854-01464C940BEF}"/>
              </a:ext>
            </a:extLst>
          </p:cNvPr>
          <p:cNvSpPr>
            <a:spLocks noGrp="1"/>
          </p:cNvSpPr>
          <p:nvPr>
            <p:ph idx="1"/>
          </p:nvPr>
        </p:nvSpPr>
        <p:spPr/>
        <p:txBody>
          <a:bodyPr lIns="0" tIns="0" rIns="0" bIns="0"/>
          <a:lstStyle/>
          <a:p>
            <a:pPr marL="0" indent="0">
              <a:buNone/>
            </a:pPr>
            <a:r>
              <a:rPr lang="en-US" b="1"/>
              <a:t>What kinds of stories do we tell?</a:t>
            </a:r>
          </a:p>
          <a:p>
            <a:r>
              <a:rPr lang="en-US"/>
              <a:t>Stock story</a:t>
            </a:r>
          </a:p>
          <a:p>
            <a:r>
              <a:rPr lang="en-US"/>
              <a:t>Concealed story</a:t>
            </a:r>
          </a:p>
          <a:p>
            <a:endParaRPr lang="en-US"/>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itle 2">
            <a:extLst>
              <a:ext uri="{FF2B5EF4-FFF2-40B4-BE49-F238E27FC236}">
                <a16:creationId xmlns:a16="http://schemas.microsoft.com/office/drawing/2014/main" id="{60F8DB2E-FA54-48B3-3C53-FB55F019F88E}"/>
              </a:ext>
            </a:extLst>
          </p:cNvPr>
          <p:cNvSpPr>
            <a:spLocks noGrp="1"/>
          </p:cNvSpPr>
          <p:nvPr>
            <p:ph type="ctrTitle"/>
          </p:nvPr>
        </p:nvSpPr>
        <p:spPr/>
        <p:txBody>
          <a:bodyPr/>
          <a:lstStyle/>
          <a:p>
            <a:r>
              <a:rPr lang="en-US"/>
              <a:t>Stock Story (Example)</a:t>
            </a:r>
          </a:p>
        </p:txBody>
      </p:sp>
      <p:sp>
        <p:nvSpPr>
          <p:cNvPr id="5" name="Content Placeholder 4">
            <a:extLst>
              <a:ext uri="{FF2B5EF4-FFF2-40B4-BE49-F238E27FC236}">
                <a16:creationId xmlns:a16="http://schemas.microsoft.com/office/drawing/2014/main" id="{14F690A1-2AAF-6A72-F9D1-04878453390F}"/>
              </a:ext>
            </a:extLst>
          </p:cNvPr>
          <p:cNvSpPr>
            <a:spLocks noGrp="1"/>
          </p:cNvSpPr>
          <p:nvPr>
            <p:ph idx="1"/>
          </p:nvPr>
        </p:nvSpPr>
        <p:spPr>
          <a:xfrm>
            <a:off x="1004046" y="1825625"/>
            <a:ext cx="10197354" cy="4351338"/>
          </a:xfrm>
        </p:spPr>
        <p:txBody>
          <a:bodyPr lIns="0" tIns="0" rIns="0" bIns="0"/>
          <a:lstStyle/>
          <a:p>
            <a:pPr marL="0" indent="0">
              <a:buNone/>
            </a:pPr>
            <a:r>
              <a:rPr lang="en-US"/>
              <a:t>After the Rogue River War, Native survivors were sent by steamboat from Port </a:t>
            </a:r>
            <a:r>
              <a:rPr lang="en-US" err="1"/>
              <a:t>Orford</a:t>
            </a:r>
            <a:r>
              <a:rPr lang="en-US"/>
              <a:t> to Portland and then on to the Grand Ronde encampment. (There was no Grand Ronde Reservation until June 1857.) </a:t>
            </a:r>
            <a:r>
              <a:rPr lang="en-US" err="1"/>
              <a:t>Tecumtum</a:t>
            </a:r>
            <a:r>
              <a:rPr lang="en-US"/>
              <a:t> and his followers surrendered and made the journey on foot. Even after this journey, many were moved to the mouth of the Salmon River on the coast and subsequently to the Siletz Agency on the Siletz Coast Reservation.</a:t>
            </a:r>
          </a:p>
        </p:txBody>
      </p:sp>
    </p:spTree>
    <p:extLst>
      <p:ext uri="{BB962C8B-B14F-4D97-AF65-F5344CB8AC3E}">
        <p14:creationId xmlns:p14="http://schemas.microsoft.com/office/powerpoint/2010/main" val="250026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F2D50D-E05D-F4AE-F90B-5A8B8383672E}"/>
              </a:ext>
            </a:extLst>
          </p:cNvPr>
          <p:cNvSpPr>
            <a:spLocks noGrp="1"/>
          </p:cNvSpPr>
          <p:nvPr>
            <p:ph idx="1"/>
          </p:nvPr>
        </p:nvSpPr>
        <p:spPr>
          <a:xfrm>
            <a:off x="1004046" y="1825625"/>
            <a:ext cx="10197354" cy="4351338"/>
          </a:xfrm>
        </p:spPr>
        <p:txBody>
          <a:bodyPr lIns="0" tIns="0" rIns="0" bIns="0"/>
          <a:lstStyle/>
          <a:p>
            <a:pPr marL="130175" indent="-130175">
              <a:buNone/>
            </a:pPr>
            <a:r>
              <a:rPr lang="en-US" b="1" i="1">
                <a:solidFill>
                  <a:srgbClr val="2C6754"/>
                </a:solidFill>
              </a:rPr>
              <a:t>“Our trail of tears began. Ki-</a:t>
            </a:r>
            <a:r>
              <a:rPr lang="en-US" b="1" i="1" err="1">
                <a:solidFill>
                  <a:srgbClr val="2C6754"/>
                </a:solidFill>
              </a:rPr>
              <a:t>Ya</a:t>
            </a:r>
            <a:r>
              <a:rPr lang="en-US" b="1" i="1">
                <a:solidFill>
                  <a:srgbClr val="2C6754"/>
                </a:solidFill>
              </a:rPr>
              <a:t>-Na-Ha was not one of the ones that rode on the ship or a wagon, for she remembers walking most of the way. She told of women being abused, misused, and even kicked around by the white soldiers, especially if a mother tried to protect her young daughters. If men came to the rescue of their families, they were badly beaten and in some cases shot, and left, for they were not allowed to stop and bury anyone that died along the way. She also remembered little children being kicked around if they fell too far behind.” </a:t>
            </a:r>
          </a:p>
          <a:p>
            <a:pPr marL="0" indent="0" algn="r">
              <a:buNone/>
            </a:pPr>
            <a:r>
              <a:rPr lang="en-US">
                <a:solidFill>
                  <a:srgbClr val="2C6754"/>
                </a:solidFill>
              </a:rPr>
              <a:t>— Pauline Bell Ricks [Testifying before the Senate Subcommittee </a:t>
            </a:r>
            <a:br>
              <a:rPr lang="en-US">
                <a:solidFill>
                  <a:srgbClr val="2C6754"/>
                </a:solidFill>
              </a:rPr>
            </a:br>
            <a:r>
              <a:rPr lang="en-US">
                <a:solidFill>
                  <a:srgbClr val="2C6754"/>
                </a:solidFill>
              </a:rPr>
              <a:t>on Indian Affairs, March 30, 1976]</a:t>
            </a:r>
          </a:p>
          <a:p>
            <a:pPr marL="0" indent="0" algn="r">
              <a:buNone/>
            </a:pPr>
            <a:endParaRPr lang="en-US">
              <a:solidFill>
                <a:srgbClr val="2C6754"/>
              </a:solidFill>
            </a:endParaRPr>
          </a:p>
          <a:p>
            <a:pPr marL="0" indent="0" algn="r">
              <a:buNone/>
            </a:pPr>
            <a:endParaRPr lang="en-US">
              <a:solidFill>
                <a:srgbClr val="2C6754"/>
              </a:solidFill>
            </a:endParaRPr>
          </a:p>
        </p:txBody>
      </p:sp>
      <p:sp>
        <p:nvSpPr>
          <p:cNvPr id="6" name="Title 5">
            <a:extLst>
              <a:ext uri="{FF2B5EF4-FFF2-40B4-BE49-F238E27FC236}">
                <a16:creationId xmlns:a16="http://schemas.microsoft.com/office/drawing/2014/main" id="{938288A0-93A8-0F51-EB00-C70548D2E562}"/>
              </a:ext>
            </a:extLst>
          </p:cNvPr>
          <p:cNvSpPr>
            <a:spLocks noGrp="1"/>
          </p:cNvSpPr>
          <p:nvPr>
            <p:ph type="ctrTitle"/>
          </p:nvPr>
        </p:nvSpPr>
        <p:spPr/>
        <p:txBody>
          <a:bodyPr/>
          <a:lstStyle/>
          <a:p>
            <a:r>
              <a:rPr lang="en-US"/>
              <a:t>Concealed Story (Example)</a:t>
            </a:r>
          </a:p>
        </p:txBody>
      </p:sp>
    </p:spTree>
    <p:extLst>
      <p:ext uri="{BB962C8B-B14F-4D97-AF65-F5344CB8AC3E}">
        <p14:creationId xmlns:p14="http://schemas.microsoft.com/office/powerpoint/2010/main" val="71226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F2D50D-E05D-F4AE-F90B-5A8B8383672E}"/>
              </a:ext>
            </a:extLst>
          </p:cNvPr>
          <p:cNvSpPr>
            <a:spLocks noGrp="1"/>
          </p:cNvSpPr>
          <p:nvPr>
            <p:ph idx="1"/>
          </p:nvPr>
        </p:nvSpPr>
        <p:spPr>
          <a:xfrm>
            <a:off x="1004046" y="1825625"/>
            <a:ext cx="10197354" cy="4351338"/>
          </a:xfrm>
        </p:spPr>
        <p:txBody>
          <a:bodyPr lIns="0" tIns="0" rIns="0" bIns="0"/>
          <a:lstStyle/>
          <a:p>
            <a:pPr marL="130175" indent="-130175">
              <a:buNone/>
            </a:pPr>
            <a:r>
              <a:rPr lang="en-US" sz="2000" b="1" i="1">
                <a:solidFill>
                  <a:srgbClr val="2C6754"/>
                </a:solidFill>
              </a:rPr>
              <a:t>“... But Ki-</a:t>
            </a:r>
            <a:r>
              <a:rPr lang="en-US" sz="2000" b="1" i="1" err="1">
                <a:solidFill>
                  <a:srgbClr val="2C6754"/>
                </a:solidFill>
              </a:rPr>
              <a:t>Ya</a:t>
            </a:r>
            <a:r>
              <a:rPr lang="en-US" sz="2000" b="1" i="1">
                <a:solidFill>
                  <a:srgbClr val="2C6754"/>
                </a:solidFill>
              </a:rPr>
              <a:t>-Na-Ha was a strong-willed woman and soon she adjusted. But her sister did not. She made up her mind that she would go back to the Rogue River and live out her days there. She was very unhappy in Siletz, so she left and went back to the Rogue River to die."</a:t>
            </a:r>
          </a:p>
          <a:p>
            <a:pPr marL="130175" indent="-130175">
              <a:buNone/>
            </a:pPr>
            <a:r>
              <a:rPr lang="en-US" sz="2000" b="1">
                <a:solidFill>
                  <a:srgbClr val="2C6754"/>
                </a:solidFill>
              </a:rPr>
              <a:t>Ki-</a:t>
            </a:r>
            <a:r>
              <a:rPr lang="en-US" sz="2000" b="1" err="1">
                <a:solidFill>
                  <a:srgbClr val="2C6754"/>
                </a:solidFill>
              </a:rPr>
              <a:t>Ya</a:t>
            </a:r>
            <a:r>
              <a:rPr lang="en-US" sz="2000" b="1">
                <a:solidFill>
                  <a:srgbClr val="2C6754"/>
                </a:solidFill>
              </a:rPr>
              <a:t>-Na-Ha continued on at Siletz, married, and raised children.</a:t>
            </a:r>
          </a:p>
          <a:p>
            <a:pPr marL="130175" indent="-130175">
              <a:buNone/>
            </a:pPr>
            <a:r>
              <a:rPr lang="en-US" sz="2000" b="1" i="1">
                <a:solidFill>
                  <a:srgbClr val="2C6754"/>
                </a:solidFill>
              </a:rPr>
              <a:t>"She remembered the long walk to Kings Valley to pack sacks of flour on their backs. Sometimes women made these trips and packed hundreds of pounds of flour on their backs, chanting sometimes a monotonous tune and sometimes a melancholy tune; for as the saying goes today, 'Sometimes we have to laugh to keep from crying.'” </a:t>
            </a:r>
          </a:p>
          <a:p>
            <a:pPr marL="0" indent="0" algn="r">
              <a:buNone/>
            </a:pPr>
            <a:r>
              <a:rPr lang="en-US" sz="2000">
                <a:solidFill>
                  <a:srgbClr val="2C6754"/>
                </a:solidFill>
              </a:rPr>
              <a:t>— Pauline Bell Ricks [Testifying before the Senate Subcommittee </a:t>
            </a:r>
            <a:br>
              <a:rPr lang="en-US" sz="2000">
                <a:solidFill>
                  <a:srgbClr val="2C6754"/>
                </a:solidFill>
              </a:rPr>
            </a:br>
            <a:r>
              <a:rPr lang="en-US" sz="2000">
                <a:solidFill>
                  <a:srgbClr val="2C6754"/>
                </a:solidFill>
              </a:rPr>
              <a:t>on Indian Affairs, March 30, 1976]</a:t>
            </a:r>
          </a:p>
          <a:p>
            <a:pPr marL="0" indent="0" algn="r">
              <a:buNone/>
            </a:pPr>
            <a:endParaRPr lang="en-US" sz="2000">
              <a:solidFill>
                <a:srgbClr val="2C6754"/>
              </a:solidFill>
            </a:endParaRPr>
          </a:p>
          <a:p>
            <a:pPr marL="0" indent="0" algn="r">
              <a:buNone/>
            </a:pPr>
            <a:endParaRPr lang="en-US" sz="2000">
              <a:solidFill>
                <a:srgbClr val="2C6754"/>
              </a:solidFill>
            </a:endParaRPr>
          </a:p>
        </p:txBody>
      </p:sp>
      <p:sp>
        <p:nvSpPr>
          <p:cNvPr id="6" name="Title 5">
            <a:extLst>
              <a:ext uri="{FF2B5EF4-FFF2-40B4-BE49-F238E27FC236}">
                <a16:creationId xmlns:a16="http://schemas.microsoft.com/office/drawing/2014/main" id="{938288A0-93A8-0F51-EB00-C70548D2E562}"/>
              </a:ext>
            </a:extLst>
          </p:cNvPr>
          <p:cNvSpPr>
            <a:spLocks noGrp="1"/>
          </p:cNvSpPr>
          <p:nvPr>
            <p:ph type="ctrTitle"/>
          </p:nvPr>
        </p:nvSpPr>
        <p:spPr/>
        <p:txBody>
          <a:bodyPr/>
          <a:lstStyle/>
          <a:p>
            <a:r>
              <a:rPr lang="en-US"/>
              <a:t>Concealed Story (Continued)</a:t>
            </a:r>
          </a:p>
        </p:txBody>
      </p:sp>
    </p:spTree>
    <p:extLst>
      <p:ext uri="{BB962C8B-B14F-4D97-AF65-F5344CB8AC3E}">
        <p14:creationId xmlns:p14="http://schemas.microsoft.com/office/powerpoint/2010/main" val="382944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3AA173-2EB1-43D4-BF86-7136DA93ACEA}"/>
              </a:ext>
            </a:extLst>
          </p:cNvPr>
          <p:cNvSpPr>
            <a:spLocks noGrp="1"/>
          </p:cNvSpPr>
          <p:nvPr>
            <p:ph idx="1"/>
          </p:nvPr>
        </p:nvSpPr>
        <p:spPr/>
        <p:txBody>
          <a:bodyPr lIns="0" tIns="0" rIns="0" bIns="0">
            <a:noAutofit/>
          </a:bodyPr>
          <a:lstStyle/>
          <a:p>
            <a:pPr marL="114300" indent="0">
              <a:buNone/>
            </a:pPr>
            <a:r>
              <a:rPr lang="en-US"/>
              <a:t>What differences do you notice between these two stories of the forced removal of </a:t>
            </a:r>
            <a:r>
              <a:rPr lang="en-US" b="0" i="0">
                <a:effectLst/>
              </a:rPr>
              <a:t>Native Americans in </a:t>
            </a:r>
            <a:r>
              <a:rPr lang="en-US"/>
              <a:t>Western</a:t>
            </a:r>
            <a:r>
              <a:rPr lang="en-US" b="0" i="0">
                <a:effectLst/>
              </a:rPr>
              <a:t> Oregon?</a:t>
            </a:r>
            <a:r>
              <a:rPr lang="en-US"/>
              <a:t> </a:t>
            </a:r>
            <a:endParaRPr lang="en-US" b="0" i="0">
              <a:effectLst/>
            </a:endParaRPr>
          </a:p>
        </p:txBody>
      </p:sp>
      <p:sp>
        <p:nvSpPr>
          <p:cNvPr id="2" name="Title 1">
            <a:extLst>
              <a:ext uri="{FF2B5EF4-FFF2-40B4-BE49-F238E27FC236}">
                <a16:creationId xmlns:a16="http://schemas.microsoft.com/office/drawing/2014/main" id="{706216D7-E4C2-44F1-9E6F-207147B3656E}"/>
              </a:ext>
            </a:extLst>
          </p:cNvPr>
          <p:cNvSpPr>
            <a:spLocks noGrp="1"/>
          </p:cNvSpPr>
          <p:nvPr>
            <p:ph type="ctrTitle"/>
          </p:nvPr>
        </p:nvSpPr>
        <p:spPr/>
        <p:txBody>
          <a:bodyPr/>
          <a:lstStyle/>
          <a:p>
            <a:r>
              <a:rPr lang="en-US"/>
              <a:t>Discussion Question</a:t>
            </a:r>
          </a:p>
        </p:txBody>
      </p:sp>
    </p:spTree>
    <p:extLst>
      <p:ext uri="{BB962C8B-B14F-4D97-AF65-F5344CB8AC3E}">
        <p14:creationId xmlns:p14="http://schemas.microsoft.com/office/powerpoint/2010/main" val="60592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Google Shape;120;p5"/>
          <p:cNvPicPr preferRelativeResize="0"/>
          <p:nvPr/>
        </p:nvPicPr>
        <p:blipFill rotWithShape="1">
          <a:blip r:embed="rId3">
            <a:alphaModFix/>
          </a:blip>
          <a:srcRect l="10501" t="357" r="35867" b="4414"/>
          <a:stretch/>
        </p:blipFill>
        <p:spPr>
          <a:xfrm>
            <a:off x="8987436" y="1542990"/>
            <a:ext cx="4351186" cy="4351337"/>
          </a:xfrm>
          <a:prstGeom prst="ellipse">
            <a:avLst/>
          </a:prstGeom>
          <a:noFill/>
          <a:ln>
            <a:noFill/>
          </a:ln>
        </p:spPr>
      </p:pic>
      <p:sp>
        <p:nvSpPr>
          <p:cNvPr id="3" name="Title 2">
            <a:extLst>
              <a:ext uri="{FF2B5EF4-FFF2-40B4-BE49-F238E27FC236}">
                <a16:creationId xmlns:a16="http://schemas.microsoft.com/office/drawing/2014/main" id="{A85D677F-2A57-F0D5-5D7F-A7819132CB3D}"/>
              </a:ext>
            </a:extLst>
          </p:cNvPr>
          <p:cNvSpPr>
            <a:spLocks noGrp="1"/>
          </p:cNvSpPr>
          <p:nvPr>
            <p:ph type="ctrTitle"/>
          </p:nvPr>
        </p:nvSpPr>
        <p:spPr/>
        <p:txBody>
          <a:bodyPr/>
          <a:lstStyle/>
          <a:p>
            <a:r>
              <a:rPr lang="en-US"/>
              <a:t>Joel Palmer and Federal Indian Policy: Forced Removal</a:t>
            </a:r>
          </a:p>
        </p:txBody>
      </p:sp>
      <p:sp>
        <p:nvSpPr>
          <p:cNvPr id="5" name="Content Placeholder 4">
            <a:extLst>
              <a:ext uri="{FF2B5EF4-FFF2-40B4-BE49-F238E27FC236}">
                <a16:creationId xmlns:a16="http://schemas.microsoft.com/office/drawing/2014/main" id="{956F34B5-A377-0633-A50B-6C78E940CA5D}"/>
              </a:ext>
            </a:extLst>
          </p:cNvPr>
          <p:cNvSpPr>
            <a:spLocks noGrp="1"/>
          </p:cNvSpPr>
          <p:nvPr>
            <p:ph idx="1"/>
          </p:nvPr>
        </p:nvSpPr>
        <p:spPr>
          <a:xfrm>
            <a:off x="1004046" y="2266496"/>
            <a:ext cx="7878697" cy="4351338"/>
          </a:xfrm>
        </p:spPr>
        <p:txBody>
          <a:bodyPr lIns="0" tIns="0" rIns="0" bIns="0"/>
          <a:lstStyle/>
          <a:p>
            <a:r>
              <a:rPr lang="en-US" dirty="0"/>
              <a:t>Forced removal of Native peoples from the Rogue River Valley and southern Oregon/northern California coast to the Siletz Coast Reservation</a:t>
            </a:r>
          </a:p>
          <a:p>
            <a:r>
              <a:rPr lang="en-US" dirty="0"/>
              <a:t>4,000 Native people removed to the reservation between 1856–1860</a:t>
            </a:r>
          </a:p>
          <a:p>
            <a:r>
              <a:rPr lang="en-US" dirty="0"/>
              <a:t>Two different narratives, or stories, about the forced relocation and resettlement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3" name="Title 2">
            <a:extLst>
              <a:ext uri="{FF2B5EF4-FFF2-40B4-BE49-F238E27FC236}">
                <a16:creationId xmlns:a16="http://schemas.microsoft.com/office/drawing/2014/main" id="{E0D61983-6AD5-219D-F02A-6899D0984B67}"/>
              </a:ext>
            </a:extLst>
          </p:cNvPr>
          <p:cNvSpPr>
            <a:spLocks noGrp="1"/>
          </p:cNvSpPr>
          <p:nvPr>
            <p:ph type="ctrTitle"/>
          </p:nvPr>
        </p:nvSpPr>
        <p:spPr/>
        <p:txBody>
          <a:bodyPr/>
          <a:lstStyle/>
          <a:p>
            <a:r>
              <a:rPr lang="en-US"/>
              <a:t>Timeline Activity Continued </a:t>
            </a:r>
          </a:p>
        </p:txBody>
      </p:sp>
      <p:sp>
        <p:nvSpPr>
          <p:cNvPr id="5" name="Content Placeholder 4">
            <a:extLst>
              <a:ext uri="{FF2B5EF4-FFF2-40B4-BE49-F238E27FC236}">
                <a16:creationId xmlns:a16="http://schemas.microsoft.com/office/drawing/2014/main" id="{995CABF7-4D08-2D5D-0B5F-D4D99BB10888}"/>
              </a:ext>
            </a:extLst>
          </p:cNvPr>
          <p:cNvSpPr>
            <a:spLocks noGrp="1"/>
          </p:cNvSpPr>
          <p:nvPr>
            <p:ph idx="1"/>
          </p:nvPr>
        </p:nvSpPr>
        <p:spPr>
          <a:xfrm>
            <a:off x="1004046" y="1825625"/>
            <a:ext cx="9861176" cy="4351338"/>
          </a:xfrm>
        </p:spPr>
        <p:txBody>
          <a:bodyPr lIns="0" tIns="0" rIns="0" bIns="0"/>
          <a:lstStyle/>
          <a:p>
            <a:pPr marL="0" indent="0">
              <a:spcAft>
                <a:spcPts val="1400"/>
              </a:spcAft>
              <a:buNone/>
            </a:pPr>
            <a:r>
              <a:rPr lang="en-US" sz="2000" b="1"/>
              <a:t>Step 1. </a:t>
            </a:r>
            <a:r>
              <a:rPr lang="en-US" sz="2000"/>
              <a:t>Move into groups of 4 – 5</a:t>
            </a:r>
          </a:p>
          <a:p>
            <a:pPr marL="0" indent="0">
              <a:buNone/>
            </a:pPr>
            <a:r>
              <a:rPr lang="en-US" sz="2000" b="1"/>
              <a:t>Step 2. </a:t>
            </a:r>
            <a:r>
              <a:rPr lang="en-US" sz="2000"/>
              <a:t>Assign group roles </a:t>
            </a:r>
          </a:p>
          <a:p>
            <a:pPr lvl="1"/>
            <a:r>
              <a:rPr lang="en-US" sz="2000" b="1"/>
              <a:t>Facilitator: </a:t>
            </a:r>
            <a:r>
              <a:rPr lang="en-US" sz="2000"/>
              <a:t>Ensures that the group stays on task and that everyone participates</a:t>
            </a:r>
          </a:p>
          <a:p>
            <a:pPr lvl="1"/>
            <a:r>
              <a:rPr lang="en-US" sz="2000" b="1"/>
              <a:t>Recorder: </a:t>
            </a:r>
            <a:r>
              <a:rPr lang="en-US" sz="2000"/>
              <a:t>Writes the title of the key event and a written summary or visual on index cards to post on the classroom timeline</a:t>
            </a:r>
          </a:p>
          <a:p>
            <a:pPr lvl="1"/>
            <a:r>
              <a:rPr lang="en-US" sz="2000" b="1"/>
              <a:t>Presenter: </a:t>
            </a:r>
            <a:r>
              <a:rPr lang="en-US" sz="2000"/>
              <a:t>Shares the group’s ideas with the rest of the class and posts key event(s) on timeline</a:t>
            </a:r>
          </a:p>
          <a:p>
            <a:pPr lvl="1">
              <a:spcAft>
                <a:spcPts val="1400"/>
              </a:spcAft>
            </a:pPr>
            <a:r>
              <a:rPr lang="en-US" sz="2000" b="1"/>
              <a:t>Questioner: </a:t>
            </a:r>
            <a:r>
              <a:rPr lang="en-US" sz="2000"/>
              <a:t>Seeks assistance from either the teacher or another group if needed</a:t>
            </a:r>
          </a:p>
          <a:p>
            <a:pPr marL="0" indent="0">
              <a:buNone/>
            </a:pPr>
            <a:r>
              <a:rPr lang="en-US" sz="2000" b="1"/>
              <a:t>Step 3. </a:t>
            </a:r>
            <a:r>
              <a:rPr lang="en-US" sz="2000"/>
              <a:t>What important events do we need to add to the timeline? </a:t>
            </a:r>
          </a:p>
          <a:p>
            <a:endParaRPr lang="en-US" sz="2000"/>
          </a:p>
          <a:p>
            <a:endParaRPr lang="en-US" sz="2000"/>
          </a:p>
          <a:p>
            <a:endParaRPr lang="en-US" sz="2000"/>
          </a:p>
          <a:p>
            <a:endParaRPr 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3" name="Title 2">
            <a:extLst>
              <a:ext uri="{FF2B5EF4-FFF2-40B4-BE49-F238E27FC236}">
                <a16:creationId xmlns:a16="http://schemas.microsoft.com/office/drawing/2014/main" id="{9C875918-F4C2-F1CE-6A12-16B40D1DA96B}"/>
              </a:ext>
            </a:extLst>
          </p:cNvPr>
          <p:cNvSpPr>
            <a:spLocks noGrp="1"/>
          </p:cNvSpPr>
          <p:nvPr>
            <p:ph type="ctrTitle"/>
          </p:nvPr>
        </p:nvSpPr>
        <p:spPr/>
        <p:txBody>
          <a:bodyPr/>
          <a:lstStyle/>
          <a:p>
            <a:r>
              <a:rPr lang="en-US"/>
              <a:t>Timeline Reflection Questions</a:t>
            </a:r>
          </a:p>
        </p:txBody>
      </p:sp>
      <p:sp>
        <p:nvSpPr>
          <p:cNvPr id="5" name="Content Placeholder 4">
            <a:extLst>
              <a:ext uri="{FF2B5EF4-FFF2-40B4-BE49-F238E27FC236}">
                <a16:creationId xmlns:a16="http://schemas.microsoft.com/office/drawing/2014/main" id="{CD7E9D6C-7921-CB7F-7A6A-C071F1455F2D}"/>
              </a:ext>
            </a:extLst>
          </p:cNvPr>
          <p:cNvSpPr>
            <a:spLocks noGrp="1"/>
          </p:cNvSpPr>
          <p:nvPr>
            <p:ph idx="1"/>
          </p:nvPr>
        </p:nvSpPr>
        <p:spPr>
          <a:xfrm>
            <a:off x="1004046" y="1825625"/>
            <a:ext cx="10197354" cy="4351338"/>
          </a:xfrm>
        </p:spPr>
        <p:txBody>
          <a:bodyPr lIns="0" tIns="0" rIns="0" bIns="0"/>
          <a:lstStyle/>
          <a:p>
            <a:r>
              <a:rPr lang="en-US"/>
              <a:t>At what other points on the timeline might there be concealed stories?</a:t>
            </a:r>
          </a:p>
          <a:p>
            <a:r>
              <a:rPr lang="en-US"/>
              <a:t>We've seen one example of an Indigenous person telling their experience of removal. At what other points on the timeline would hearing from </a:t>
            </a:r>
            <a:br>
              <a:rPr lang="en-US"/>
            </a:br>
            <a:r>
              <a:rPr lang="en-US"/>
              <a:t>a Native perspective change the way you understand the events?</a:t>
            </a:r>
          </a:p>
          <a:p>
            <a:endParaRPr lang="en-US"/>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3" name="Title 2">
            <a:extLst>
              <a:ext uri="{FF2B5EF4-FFF2-40B4-BE49-F238E27FC236}">
                <a16:creationId xmlns:a16="http://schemas.microsoft.com/office/drawing/2014/main" id="{44A04F54-F893-5F70-F0A9-EDF5AAD66361}"/>
              </a:ext>
            </a:extLst>
          </p:cNvPr>
          <p:cNvSpPr>
            <a:spLocks noGrp="1"/>
          </p:cNvSpPr>
          <p:nvPr>
            <p:ph type="ctrTitle"/>
          </p:nvPr>
        </p:nvSpPr>
        <p:spPr/>
        <p:txBody>
          <a:bodyPr/>
          <a:lstStyle/>
          <a:p>
            <a:r>
              <a:rPr lang="en-US"/>
              <a:t>Reflection/Closure</a:t>
            </a:r>
          </a:p>
        </p:txBody>
      </p:sp>
      <p:sp>
        <p:nvSpPr>
          <p:cNvPr id="5" name="Content Placeholder 4">
            <a:extLst>
              <a:ext uri="{FF2B5EF4-FFF2-40B4-BE49-F238E27FC236}">
                <a16:creationId xmlns:a16="http://schemas.microsoft.com/office/drawing/2014/main" id="{062A25C5-C4BF-2960-2EAD-FD892F3C4931}"/>
              </a:ext>
            </a:extLst>
          </p:cNvPr>
          <p:cNvSpPr>
            <a:spLocks noGrp="1"/>
          </p:cNvSpPr>
          <p:nvPr>
            <p:ph idx="1"/>
          </p:nvPr>
        </p:nvSpPr>
        <p:spPr>
          <a:xfrm>
            <a:off x="1004046" y="1825625"/>
            <a:ext cx="9315611" cy="4351338"/>
          </a:xfrm>
        </p:spPr>
        <p:txBody>
          <a:bodyPr lIns="0" tIns="0" rIns="0" bIns="0"/>
          <a:lstStyle/>
          <a:p>
            <a:pPr marL="0" indent="0">
              <a:buNone/>
            </a:pPr>
            <a:r>
              <a:rPr lang="en-US" b="1"/>
              <a:t>Exit ticket. </a:t>
            </a:r>
            <a:r>
              <a:rPr lang="en-US"/>
              <a:t>Respond to the following reflection questions:</a:t>
            </a:r>
          </a:p>
          <a:p>
            <a:r>
              <a:rPr lang="en-US"/>
              <a:t>How does knowing these events change the way you think about the history of Oregon? </a:t>
            </a:r>
          </a:p>
          <a:p>
            <a:r>
              <a:rPr lang="en-US"/>
              <a:t>How does learning about these events change the way you think about the future of Oregon? </a:t>
            </a:r>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76577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7" name="Google Shape;127;p6"/>
          <p:cNvPicPr preferRelativeResize="0">
            <a:picLocks noGrp="1"/>
          </p:cNvPicPr>
          <p:nvPr>
            <p:ph type="body" idx="4294967295"/>
          </p:nvPr>
        </p:nvPicPr>
        <p:blipFill rotWithShape="1">
          <a:blip r:embed="rId3">
            <a:alphaModFix/>
          </a:blip>
          <a:srcRect l="2134"/>
          <a:stretch/>
        </p:blipFill>
        <p:spPr>
          <a:xfrm>
            <a:off x="6564084" y="-14725"/>
            <a:ext cx="5845629" cy="7013316"/>
          </a:xfrm>
          <a:prstGeom prst="rect">
            <a:avLst/>
          </a:prstGeom>
          <a:solidFill>
            <a:schemeClr val="bg1"/>
          </a:solidFill>
          <a:ln>
            <a:noFill/>
          </a:ln>
        </p:spPr>
      </p:pic>
      <p:sp>
        <p:nvSpPr>
          <p:cNvPr id="3" name="Title 2">
            <a:extLst>
              <a:ext uri="{FF2B5EF4-FFF2-40B4-BE49-F238E27FC236}">
                <a16:creationId xmlns:a16="http://schemas.microsoft.com/office/drawing/2014/main" id="{081188A1-6E61-8D34-5FBE-28B792DD7DAF}"/>
              </a:ext>
            </a:extLst>
          </p:cNvPr>
          <p:cNvSpPr>
            <a:spLocks noGrp="1"/>
          </p:cNvSpPr>
          <p:nvPr>
            <p:ph type="ctrTitle"/>
          </p:nvPr>
        </p:nvSpPr>
        <p:spPr/>
        <p:txBody>
          <a:bodyPr/>
          <a:lstStyle/>
          <a:p>
            <a:r>
              <a:rPr lang="en-US">
                <a:solidFill>
                  <a:schemeClr val="bg1"/>
                </a:solidFill>
              </a:rPr>
              <a:t>The Trails of Tears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3" name="Title 2">
            <a:extLst>
              <a:ext uri="{FF2B5EF4-FFF2-40B4-BE49-F238E27FC236}">
                <a16:creationId xmlns:a16="http://schemas.microsoft.com/office/drawing/2014/main" id="{3B0F0734-B1F0-13AD-1516-A3AD8BF6D7A3}"/>
              </a:ext>
            </a:extLst>
          </p:cNvPr>
          <p:cNvSpPr>
            <a:spLocks noGrp="1"/>
          </p:cNvSpPr>
          <p:nvPr>
            <p:ph type="ctrTitle"/>
          </p:nvPr>
        </p:nvSpPr>
        <p:spPr/>
        <p:txBody>
          <a:bodyPr/>
          <a:lstStyle/>
          <a:p>
            <a:r>
              <a:rPr lang="en-US"/>
              <a:t>First Removals</a:t>
            </a:r>
          </a:p>
        </p:txBody>
      </p:sp>
      <p:sp>
        <p:nvSpPr>
          <p:cNvPr id="5" name="Content Placeholder 4">
            <a:extLst>
              <a:ext uri="{FF2B5EF4-FFF2-40B4-BE49-F238E27FC236}">
                <a16:creationId xmlns:a16="http://schemas.microsoft.com/office/drawing/2014/main" id="{2AEDEB43-215E-56C3-CDB6-25073EFCAAB3}"/>
              </a:ext>
            </a:extLst>
          </p:cNvPr>
          <p:cNvSpPr>
            <a:spLocks noGrp="1"/>
          </p:cNvSpPr>
          <p:nvPr>
            <p:ph idx="1"/>
          </p:nvPr>
        </p:nvSpPr>
        <p:spPr>
          <a:xfrm>
            <a:off x="1004045" y="1551214"/>
            <a:ext cx="10523925" cy="4625749"/>
          </a:xfrm>
        </p:spPr>
        <p:txBody>
          <a:bodyPr lIns="0" tIns="0" rIns="0" bIns="0"/>
          <a:lstStyle/>
          <a:p>
            <a:r>
              <a:rPr lang="en-US" sz="2000" b="1" dirty="0"/>
              <a:t>January 1856 – </a:t>
            </a:r>
            <a:r>
              <a:rPr lang="en-US" sz="2000" dirty="0"/>
              <a:t>The first removals forced members of the </a:t>
            </a:r>
            <a:r>
              <a:rPr lang="en-US" sz="2000" dirty="0" err="1"/>
              <a:t>Kalapuya</a:t>
            </a:r>
            <a:r>
              <a:rPr lang="en-US" sz="2000" dirty="0"/>
              <a:t>, Molalla, and Umpqua Tribes from their homes in the Willamette Valley and on the Umpqua Reservation.</a:t>
            </a:r>
          </a:p>
          <a:p>
            <a:r>
              <a:rPr lang="en-US" sz="2000" dirty="0"/>
              <a:t>The trails went overland to a temporary camp established at Grand Ronde to hold survivors until the Siletz Coast Reservation was operational.   </a:t>
            </a:r>
          </a:p>
          <a:p>
            <a:r>
              <a:rPr lang="en-US" sz="2000" dirty="0"/>
              <a:t>After tense days of refusal, Umpqua Tribal leaders agreed to leave their temporary reservation in their homelands.</a:t>
            </a:r>
          </a:p>
          <a:p>
            <a:r>
              <a:rPr lang="en-US" sz="2000" dirty="0"/>
              <a:t>Settlers circulated among the Umpqua Tribe, threatening that they would be shot when they arrived at Grand Ronde. </a:t>
            </a:r>
          </a:p>
          <a:p>
            <a:r>
              <a:rPr lang="en-US" sz="2000" dirty="0"/>
              <a:t>One missing man was found murdered during the trip.</a:t>
            </a:r>
          </a:p>
          <a:p>
            <a:r>
              <a:rPr lang="en-US" sz="2000" dirty="0"/>
              <a:t>Heavy rains blocked the roads, and so many people were too sick to walk that government agents worried they would not have enough wagons to carry people.</a:t>
            </a:r>
          </a:p>
          <a:p>
            <a:endParaRPr lang="en-US" sz="2000" dirty="0"/>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3" name="Title 2">
            <a:extLst>
              <a:ext uri="{FF2B5EF4-FFF2-40B4-BE49-F238E27FC236}">
                <a16:creationId xmlns:a16="http://schemas.microsoft.com/office/drawing/2014/main" id="{3B93328A-415D-6AE4-595B-5C4FB156E4DC}"/>
              </a:ext>
            </a:extLst>
          </p:cNvPr>
          <p:cNvSpPr>
            <a:spLocks noGrp="1"/>
          </p:cNvSpPr>
          <p:nvPr>
            <p:ph type="ctrTitle"/>
          </p:nvPr>
        </p:nvSpPr>
        <p:spPr/>
        <p:txBody>
          <a:bodyPr/>
          <a:lstStyle/>
          <a:p>
            <a:r>
              <a:rPr lang="en-US"/>
              <a:t>The Journey from Table Rock</a:t>
            </a:r>
          </a:p>
        </p:txBody>
      </p:sp>
      <p:sp>
        <p:nvSpPr>
          <p:cNvPr id="5" name="Content Placeholder 4">
            <a:extLst>
              <a:ext uri="{FF2B5EF4-FFF2-40B4-BE49-F238E27FC236}">
                <a16:creationId xmlns:a16="http://schemas.microsoft.com/office/drawing/2014/main" id="{6B2FBFA6-FD30-85EC-A8F0-450936A59D0D}"/>
              </a:ext>
            </a:extLst>
          </p:cNvPr>
          <p:cNvSpPr>
            <a:spLocks noGrp="1"/>
          </p:cNvSpPr>
          <p:nvPr>
            <p:ph idx="1"/>
          </p:nvPr>
        </p:nvSpPr>
        <p:spPr>
          <a:xfrm>
            <a:off x="1004045" y="1551214"/>
            <a:ext cx="10327983" cy="4625749"/>
          </a:xfrm>
        </p:spPr>
        <p:txBody>
          <a:bodyPr/>
          <a:lstStyle/>
          <a:p>
            <a:r>
              <a:rPr lang="en-US" sz="2000" b="1"/>
              <a:t>February 23, 1856 – </a:t>
            </a:r>
            <a:r>
              <a:rPr lang="en-US" sz="2000" err="1"/>
              <a:t>Toquahear</a:t>
            </a:r>
            <a:r>
              <a:rPr lang="en-US" sz="2000"/>
              <a:t> and 400 </a:t>
            </a:r>
            <a:r>
              <a:rPr lang="en-US" sz="2000" err="1"/>
              <a:t>Taklema</a:t>
            </a:r>
            <a:r>
              <a:rPr lang="en-US" sz="2000"/>
              <a:t>, Shasta, and Upper Rogue Athabaskan people were forced to march from Fort Lane (on the Table Rock Reservation near present-day Medford) to the temporary camp at Grand Ronde. </a:t>
            </a:r>
          </a:p>
          <a:p>
            <a:r>
              <a:rPr lang="en-US" sz="2000"/>
              <a:t>The trail followed the existing California-Oregon Trail (now Interstate 5) from Table Rock to the Willamette Valley.</a:t>
            </a:r>
          </a:p>
          <a:p>
            <a:r>
              <a:rPr lang="en-US" sz="2000"/>
              <a:t>An army escort guarded the train, less to prevent the sick and desperate marchers from rejoining the war than to protect them from armed bands of settler "volunteers" who government agents feared would shoot the group. </a:t>
            </a:r>
          </a:p>
          <a:p>
            <a:r>
              <a:rPr lang="en-US" sz="2000"/>
              <a:t>Despite the military escort, white vigilantes stalked and terrorized the people during the trip, murdering one man.</a:t>
            </a:r>
          </a:p>
          <a:p>
            <a:r>
              <a:rPr lang="en-US" sz="2000"/>
              <a:t>The journey took 33 days to go 263 miles.</a:t>
            </a:r>
          </a:p>
          <a:p>
            <a:r>
              <a:rPr lang="en-US" sz="2000"/>
              <a:t>Eight people died and eight babies were born along the way.</a:t>
            </a:r>
          </a:p>
          <a:p>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Title 2">
            <a:extLst>
              <a:ext uri="{FF2B5EF4-FFF2-40B4-BE49-F238E27FC236}">
                <a16:creationId xmlns:a16="http://schemas.microsoft.com/office/drawing/2014/main" id="{CE5C3D2F-F61B-D178-AD30-F7945AFF2D08}"/>
              </a:ext>
            </a:extLst>
          </p:cNvPr>
          <p:cNvSpPr>
            <a:spLocks noGrp="1"/>
          </p:cNvSpPr>
          <p:nvPr>
            <p:ph type="ctrTitle"/>
          </p:nvPr>
        </p:nvSpPr>
        <p:spPr/>
        <p:txBody>
          <a:bodyPr/>
          <a:lstStyle/>
          <a:p>
            <a:r>
              <a:rPr lang="en-US"/>
              <a:t>The Removals by Sea</a:t>
            </a:r>
          </a:p>
        </p:txBody>
      </p:sp>
      <p:sp>
        <p:nvSpPr>
          <p:cNvPr id="5" name="Content Placeholder 4">
            <a:extLst>
              <a:ext uri="{FF2B5EF4-FFF2-40B4-BE49-F238E27FC236}">
                <a16:creationId xmlns:a16="http://schemas.microsoft.com/office/drawing/2014/main" id="{8B5301A3-7EB9-3347-D8B1-73A5706AF893}"/>
              </a:ext>
            </a:extLst>
          </p:cNvPr>
          <p:cNvSpPr>
            <a:spLocks noGrp="1"/>
          </p:cNvSpPr>
          <p:nvPr>
            <p:ph idx="1"/>
          </p:nvPr>
        </p:nvSpPr>
        <p:spPr>
          <a:xfrm>
            <a:off x="1004046" y="1551214"/>
            <a:ext cx="10017740" cy="4625749"/>
          </a:xfrm>
        </p:spPr>
        <p:txBody>
          <a:bodyPr lIns="0" tIns="0" rIns="0" bIns="0"/>
          <a:lstStyle/>
          <a:p>
            <a:r>
              <a:rPr lang="en-US" sz="2000" b="1"/>
              <a:t>June 21, 1856 ‒ </a:t>
            </a:r>
            <a:r>
              <a:rPr lang="en-US" sz="2000"/>
              <a:t>After the Rogue River War ended, the U.S. Army rounded up Native people at Big Bend on the Rogue River and marched them 50 miles to the military fort at Port </a:t>
            </a:r>
            <a:r>
              <a:rPr lang="en-US" sz="2000" err="1"/>
              <a:t>Orford</a:t>
            </a:r>
            <a:r>
              <a:rPr lang="en-US" sz="2000"/>
              <a:t>. More than 600 Native people were put aboard the steamer ship </a:t>
            </a:r>
            <a:r>
              <a:rPr lang="en-US" sz="2000" i="1"/>
              <a:t>Columbia, </a:t>
            </a:r>
            <a:r>
              <a:rPr lang="en-US" sz="2000"/>
              <a:t>shipped to Portland, and then taken on a smaller ship to a place near Dayton. They were then marched on foot to Grand Ronde and eventually the  Siletz Coast Reservation.</a:t>
            </a:r>
          </a:p>
          <a:p>
            <a:r>
              <a:rPr lang="en-US" sz="2000"/>
              <a:t>This was the largest removal of people from Southern Oregon. Federal officials claimed urgency, saying that miners and settlers would continue their war of extermination if all Native people weren't removed from the region. </a:t>
            </a:r>
          </a:p>
          <a:p>
            <a:endParaRPr 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Title 2">
            <a:extLst>
              <a:ext uri="{FF2B5EF4-FFF2-40B4-BE49-F238E27FC236}">
                <a16:creationId xmlns:a16="http://schemas.microsoft.com/office/drawing/2014/main" id="{CE5C3D2F-F61B-D178-AD30-F7945AFF2D08}"/>
              </a:ext>
            </a:extLst>
          </p:cNvPr>
          <p:cNvSpPr>
            <a:spLocks noGrp="1"/>
          </p:cNvSpPr>
          <p:nvPr>
            <p:ph type="ctrTitle"/>
          </p:nvPr>
        </p:nvSpPr>
        <p:spPr/>
        <p:txBody>
          <a:bodyPr/>
          <a:lstStyle/>
          <a:p>
            <a:r>
              <a:rPr lang="en-US"/>
              <a:t>The Removals by Sea (Continued)</a:t>
            </a:r>
          </a:p>
        </p:txBody>
      </p:sp>
      <p:sp>
        <p:nvSpPr>
          <p:cNvPr id="5" name="Content Placeholder 4">
            <a:extLst>
              <a:ext uri="{FF2B5EF4-FFF2-40B4-BE49-F238E27FC236}">
                <a16:creationId xmlns:a16="http://schemas.microsoft.com/office/drawing/2014/main" id="{8B5301A3-7EB9-3347-D8B1-73A5706AF893}"/>
              </a:ext>
            </a:extLst>
          </p:cNvPr>
          <p:cNvSpPr>
            <a:spLocks noGrp="1"/>
          </p:cNvSpPr>
          <p:nvPr>
            <p:ph idx="1"/>
          </p:nvPr>
        </p:nvSpPr>
        <p:spPr/>
        <p:txBody>
          <a:bodyPr/>
          <a:lstStyle/>
          <a:p>
            <a:r>
              <a:rPr lang="en-US" sz="2000"/>
              <a:t>Oregon Superintendent of Indian Affairs Joel Palmer made the journey with the first group on the steamship </a:t>
            </a:r>
            <a:r>
              <a:rPr lang="en-US" sz="2000" i="1"/>
              <a:t>Columbia.</a:t>
            </a:r>
          </a:p>
          <a:p>
            <a:r>
              <a:rPr lang="en-US" sz="2000"/>
              <a:t>When these groups arrived near present-day Lincoln City, they were the first to reach the Coast Reservation; however, it was still a long march to the final location of the agency headquarters at Siletz.</a:t>
            </a:r>
          </a:p>
        </p:txBody>
      </p:sp>
    </p:spTree>
    <p:extLst>
      <p:ext uri="{BB962C8B-B14F-4D97-AF65-F5344CB8AC3E}">
        <p14:creationId xmlns:p14="http://schemas.microsoft.com/office/powerpoint/2010/main" val="143402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 name="Title 2">
            <a:extLst>
              <a:ext uri="{FF2B5EF4-FFF2-40B4-BE49-F238E27FC236}">
                <a16:creationId xmlns:a16="http://schemas.microsoft.com/office/drawing/2014/main" id="{2B306C37-592C-5100-A1D1-662386389A67}"/>
              </a:ext>
            </a:extLst>
          </p:cNvPr>
          <p:cNvSpPr>
            <a:spLocks noGrp="1"/>
          </p:cNvSpPr>
          <p:nvPr>
            <p:ph type="ctrTitle"/>
          </p:nvPr>
        </p:nvSpPr>
        <p:spPr/>
        <p:txBody>
          <a:bodyPr/>
          <a:lstStyle/>
          <a:p>
            <a:r>
              <a:rPr lang="en-US"/>
              <a:t>Second Voyage by Sea</a:t>
            </a:r>
          </a:p>
        </p:txBody>
      </p:sp>
      <p:sp>
        <p:nvSpPr>
          <p:cNvPr id="5" name="Content Placeholder 4">
            <a:extLst>
              <a:ext uri="{FF2B5EF4-FFF2-40B4-BE49-F238E27FC236}">
                <a16:creationId xmlns:a16="http://schemas.microsoft.com/office/drawing/2014/main" id="{50A0C4FC-503C-84EC-BF0A-F93294862543}"/>
              </a:ext>
            </a:extLst>
          </p:cNvPr>
          <p:cNvSpPr>
            <a:spLocks noGrp="1"/>
          </p:cNvSpPr>
          <p:nvPr>
            <p:ph idx="1"/>
          </p:nvPr>
        </p:nvSpPr>
        <p:spPr>
          <a:xfrm>
            <a:off x="1004045" y="1825625"/>
            <a:ext cx="10327983" cy="4351338"/>
          </a:xfrm>
        </p:spPr>
        <p:txBody>
          <a:bodyPr/>
          <a:lstStyle/>
          <a:p>
            <a:r>
              <a:rPr lang="en-US" sz="2000" b="1"/>
              <a:t>July 1856 ‒ </a:t>
            </a:r>
            <a:r>
              <a:rPr lang="en-US" sz="2000"/>
              <a:t>Another voyage of the Columbia steamship took more Lower Rogue River people and the bands of </a:t>
            </a:r>
            <a:r>
              <a:rPr lang="en-US" sz="2000" err="1"/>
              <a:t>Cholcultah</a:t>
            </a:r>
            <a:r>
              <a:rPr lang="en-US" sz="2000"/>
              <a:t> (Tyee George) and </a:t>
            </a:r>
            <a:r>
              <a:rPr lang="en-US" sz="2000" err="1"/>
              <a:t>Lympy</a:t>
            </a:r>
            <a:r>
              <a:rPr lang="en-US" sz="2000"/>
              <a:t> Tyee along the same route as the first journey.</a:t>
            </a:r>
          </a:p>
          <a:p>
            <a:r>
              <a:rPr lang="en-US" sz="2000"/>
              <a:t>Many Native people didn't trust the government and feared that they would be taken out to sea and drowned. Superintendent Palmer tried to calm their fears by returning with a few young men from the first trip to prove that the first group had survived the voyage.</a:t>
            </a:r>
          </a:p>
          <a:p>
            <a:r>
              <a:rPr lang="en-US" sz="2000"/>
              <a:t>Altogether, more than 1,400 people were moved from Port </a:t>
            </a:r>
            <a:r>
              <a:rPr lang="en-US" sz="2000" err="1"/>
              <a:t>Orford</a:t>
            </a:r>
            <a:r>
              <a:rPr lang="en-US" sz="2000"/>
              <a:t> by sea.</a:t>
            </a:r>
          </a:p>
          <a:p>
            <a:r>
              <a:rPr lang="en-US" sz="2000"/>
              <a:t>Once the coast group arrived at Grand Ronde, the temporary camp became the largest population center in the entire state (bigger than Portland, Salem, or Jacksonville were at the time).</a:t>
            </a:r>
          </a:p>
          <a:p>
            <a:endParaRPr 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Title 2">
            <a:extLst>
              <a:ext uri="{FF2B5EF4-FFF2-40B4-BE49-F238E27FC236}">
                <a16:creationId xmlns:a16="http://schemas.microsoft.com/office/drawing/2014/main" id="{60DB8A40-FDB5-1C42-E11B-2CAB59BD9D09}"/>
              </a:ext>
            </a:extLst>
          </p:cNvPr>
          <p:cNvSpPr>
            <a:spLocks noGrp="1"/>
          </p:cNvSpPr>
          <p:nvPr>
            <p:ph type="ctrTitle"/>
          </p:nvPr>
        </p:nvSpPr>
        <p:spPr/>
        <p:txBody>
          <a:bodyPr/>
          <a:lstStyle/>
          <a:p>
            <a:r>
              <a:rPr lang="en-US"/>
              <a:t>The Death March </a:t>
            </a:r>
          </a:p>
        </p:txBody>
      </p:sp>
      <p:sp>
        <p:nvSpPr>
          <p:cNvPr id="5" name="Content Placeholder 4">
            <a:extLst>
              <a:ext uri="{FF2B5EF4-FFF2-40B4-BE49-F238E27FC236}">
                <a16:creationId xmlns:a16="http://schemas.microsoft.com/office/drawing/2014/main" id="{F74680B1-6597-5F24-3164-DB9FFC2F3187}"/>
              </a:ext>
            </a:extLst>
          </p:cNvPr>
          <p:cNvSpPr>
            <a:spLocks noGrp="1"/>
          </p:cNvSpPr>
          <p:nvPr>
            <p:ph idx="1"/>
          </p:nvPr>
        </p:nvSpPr>
        <p:spPr>
          <a:xfrm>
            <a:off x="1004045" y="1597024"/>
            <a:ext cx="10050397" cy="4351338"/>
          </a:xfrm>
        </p:spPr>
        <p:txBody>
          <a:bodyPr lIns="0" tIns="0" rIns="0" bIns="0"/>
          <a:lstStyle/>
          <a:p>
            <a:r>
              <a:rPr lang="en-US" sz="2000" b="1"/>
              <a:t>July 1856 ‒ </a:t>
            </a:r>
            <a:r>
              <a:rPr lang="en-US" sz="2000"/>
              <a:t>125 people from Tyee John’s (</a:t>
            </a:r>
            <a:r>
              <a:rPr lang="en-US" sz="2000" err="1"/>
              <a:t>Tecumtum</a:t>
            </a:r>
            <a:r>
              <a:rPr lang="en-US" sz="2000"/>
              <a:t>) band, along with people from the Pistol and Chetco Rivers, were marched north from Port </a:t>
            </a:r>
            <a:r>
              <a:rPr lang="en-US" sz="2000" err="1"/>
              <a:t>Orford</a:t>
            </a:r>
            <a:r>
              <a:rPr lang="en-US" sz="2000"/>
              <a:t> by a group of </a:t>
            </a:r>
            <a:br>
              <a:rPr lang="en-US" sz="2000"/>
            </a:br>
            <a:r>
              <a:rPr lang="en-US" sz="2000"/>
              <a:t>90 soldiers.</a:t>
            </a:r>
          </a:p>
          <a:p>
            <a:r>
              <a:rPr lang="en-US" sz="2000"/>
              <a:t>The route went along the coast over difficult terrain that lacked roads and bridges.</a:t>
            </a:r>
          </a:p>
          <a:p>
            <a:r>
              <a:rPr lang="en-US" sz="2000"/>
              <a:t>Superintendent Palmer and army officials chose the slower and more difficult route to punish Tyee John and other leaders for fighting to remain in their homeland.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5D58FF-84E1-45A0-ADAB-C572FBD58572}">
  <ds:schemaRefs>
    <ds:schemaRef ds:uri="http://schemas.microsoft.com/office/2006/metadata/properties"/>
    <ds:schemaRef ds:uri="ecda571c-f727-47a5-9aab-64bd2d52803f"/>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be7757ee-27b1-49d9-ad78-c19e224bf417"/>
    <ds:schemaRef ds:uri="http://purl.org/dc/dcmitype/"/>
    <ds:schemaRef ds:uri="http://purl.org/dc/elements/1.1/"/>
  </ds:schemaRefs>
</ds:datastoreItem>
</file>

<file path=customXml/itemProps2.xml><?xml version="1.0" encoding="utf-8"?>
<ds:datastoreItem xmlns:ds="http://schemas.openxmlformats.org/officeDocument/2006/customXml" ds:itemID="{7E75F21E-66CF-41F0-8DE3-D602A66E1266}">
  <ds:schemaRefs>
    <ds:schemaRef ds:uri="http://schemas.microsoft.com/sharepoint/v3/contenttype/forms"/>
  </ds:schemaRefs>
</ds:datastoreItem>
</file>

<file path=customXml/itemProps3.xml><?xml version="1.0" encoding="utf-8"?>
<ds:datastoreItem xmlns:ds="http://schemas.openxmlformats.org/officeDocument/2006/customXml" ds:itemID="{4A368AA2-B63F-41A5-9781-BD905CEEDB70}">
  <ds:schemaRefs>
    <ds:schemaRef ds:uri="be7757ee-27b1-49d9-ad78-c19e224bf417"/>
    <ds:schemaRef ds:uri="ecda571c-f727-47a5-9aab-64bd2d5280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2936</Words>
  <Application>Microsoft Office PowerPoint</Application>
  <PresentationFormat>Widescreen</PresentationFormat>
  <Paragraphs>133</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Helvetica Neue</vt:lpstr>
      <vt:lpstr>Helvetica Neue Light</vt:lpstr>
      <vt:lpstr>Helvetica Neue Medium</vt:lpstr>
      <vt:lpstr>Palatino Linotype</vt:lpstr>
      <vt:lpstr>Times New Roman</vt:lpstr>
      <vt:lpstr>Office Theme</vt:lpstr>
      <vt:lpstr>GRADE 8 | LESSON 3 | WAR AND REMOVAL Trails of Tears   “Walk on and don’t look back” </vt:lpstr>
      <vt:lpstr>Joel Palmer and Federal Indian Policy: Forced Removal</vt:lpstr>
      <vt:lpstr>The Trails of Tears</vt:lpstr>
      <vt:lpstr>First Removals</vt:lpstr>
      <vt:lpstr>The Journey from Table Rock</vt:lpstr>
      <vt:lpstr>The Removals by Sea</vt:lpstr>
      <vt:lpstr>The Removals by Sea (Continued)</vt:lpstr>
      <vt:lpstr>Second Voyage by Sea</vt:lpstr>
      <vt:lpstr>The Death March </vt:lpstr>
      <vt:lpstr>Reservation Not Ready for the People </vt:lpstr>
      <vt:lpstr>1855 Coast Treaty Review: Unratified </vt:lpstr>
      <vt:lpstr>Central Coast Peoples</vt:lpstr>
      <vt:lpstr>The Long Tail of Removal  </vt:lpstr>
      <vt:lpstr>Stories</vt:lpstr>
      <vt:lpstr>The Danger of a Single Story </vt:lpstr>
      <vt:lpstr>Stock Story (Example)</vt:lpstr>
      <vt:lpstr>Concealed Story (Example)</vt:lpstr>
      <vt:lpstr>Concealed Story (Continued)</vt:lpstr>
      <vt:lpstr>Discussion Question</vt:lpstr>
      <vt:lpstr>Timeline Activity Continued </vt:lpstr>
      <vt:lpstr>Timeline Reflection Questions</vt:lpstr>
      <vt:lpstr>Reflection/Closure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Viles</cp:lastModifiedBy>
  <cp:revision>3</cp:revision>
  <dcterms:created xsi:type="dcterms:W3CDTF">2019-04-26T16:05:13Z</dcterms:created>
  <dcterms:modified xsi:type="dcterms:W3CDTF">2022-08-17T22:33:24Z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