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71" r:id="rId5"/>
    <p:sldId id="346" r:id="rId6"/>
    <p:sldId id="293" r:id="rId7"/>
    <p:sldId id="294" r:id="rId8"/>
    <p:sldId id="300" r:id="rId9"/>
    <p:sldId id="301" r:id="rId10"/>
    <p:sldId id="296" r:id="rId11"/>
    <p:sldId id="297" r:id="rId12"/>
    <p:sldId id="347" r:id="rId13"/>
    <p:sldId id="348" r:id="rId14"/>
    <p:sldId id="326" r:id="rId15"/>
    <p:sldId id="327" r:id="rId16"/>
    <p:sldId id="349" r:id="rId17"/>
    <p:sldId id="329" r:id="rId18"/>
    <p:sldId id="330" r:id="rId19"/>
    <p:sldId id="331" r:id="rId20"/>
    <p:sldId id="332" r:id="rId21"/>
    <p:sldId id="333" r:id="rId22"/>
    <p:sldId id="350" r:id="rId23"/>
    <p:sldId id="335" r:id="rId24"/>
    <p:sldId id="336" r:id="rId25"/>
    <p:sldId id="355" r:id="rId26"/>
    <p:sldId id="338" r:id="rId27"/>
    <p:sldId id="339" r:id="rId28"/>
    <p:sldId id="351" r:id="rId29"/>
    <p:sldId id="341" r:id="rId30"/>
    <p:sldId id="342" r:id="rId31"/>
    <p:sldId id="352" r:id="rId32"/>
    <p:sldId id="323" r:id="rId33"/>
    <p:sldId id="324" r:id="rId34"/>
    <p:sldId id="353" r:id="rId35"/>
    <p:sldId id="354" r:id="rId36"/>
    <p:sldId id="3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5E500-ED35-CBB6-62B7-F6F0103C57E6}" name="Rachael Radick" initials="RR" userId="S::rachael.radick@ednw.org::125914b5-a3fb-448a-b296-f1297bb32460" providerId="AD"/>
  <p188:author id="{DF35D032-C91A-F82A-D8B7-C06E83E9D9EE}" name="Eric Gold" initials="EG" userId="S::Eric.Gold@ednw.org::b6cf958c-856f-4440-8aee-f7dbb254b8f3" providerId="AD"/>
  <p188:author id="{381A9E9D-B1BE-40B4-6B6A-9060782AC2B0}" name="Nick Viles" initials="NV" userId="S::nickv@ctsi.nsn.us::917d333d-4359-443a-97bf-69681caf7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00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19A21-DAE9-CCCC-2EA0-1B68C0EC5248}" v="12" dt="2024-03-05T20:50:32.873"/>
    <p1510:client id="{9408CD49-2E5E-7880-F226-AAEC267AC097}" v="42" dt="2024-03-05T20:55:07.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77" autoAdjust="0"/>
    <p:restoredTop sz="75374" autoAdjust="0"/>
  </p:normalViewPr>
  <p:slideViewPr>
    <p:cSldViewPr snapToGrid="0">
      <p:cViewPr varScale="1">
        <p:scale>
          <a:sx n="87" d="100"/>
          <a:sy n="87" d="100"/>
        </p:scale>
        <p:origin x="5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786FD-3EEB-43D2-A096-F5CA024ADA05}" type="datetimeFigureOut">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AEB4E-BEEE-4AB0-AD25-F2E6AE9853C5}" type="slidenum">
              <a:t>‹#›</a:t>
            </a:fld>
            <a:endParaRPr lang="en-US"/>
          </a:p>
        </p:txBody>
      </p:sp>
    </p:spTree>
    <p:extLst>
      <p:ext uri="{BB962C8B-B14F-4D97-AF65-F5344CB8AC3E}">
        <p14:creationId xmlns:p14="http://schemas.microsoft.com/office/powerpoint/2010/main" val="377745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14780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DB0B2-4A15-4810-9A1F-6DB2593D3F8C}" type="slidenum">
              <a:t>11</a:t>
            </a:fld>
            <a:endParaRPr lang="en-US"/>
          </a:p>
        </p:txBody>
      </p:sp>
    </p:spTree>
    <p:extLst>
      <p:ext uri="{BB962C8B-B14F-4D97-AF65-F5344CB8AC3E}">
        <p14:creationId xmlns:p14="http://schemas.microsoft.com/office/powerpoint/2010/main" val="308797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DB0B2-4A15-4810-9A1F-6DB2593D3F8C}" type="slidenum">
              <a:t>12</a:t>
            </a:fld>
            <a:endParaRPr lang="en-US"/>
          </a:p>
        </p:txBody>
      </p:sp>
    </p:spTree>
    <p:extLst>
      <p:ext uri="{BB962C8B-B14F-4D97-AF65-F5344CB8AC3E}">
        <p14:creationId xmlns:p14="http://schemas.microsoft.com/office/powerpoint/2010/main" val="224775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Myriad Pro" panose="020B0503030403020204" pitchFamily="34" charset="0"/>
              </a:rPr>
              <a:t>Slides 13–15, </a:t>
            </a:r>
            <a:r>
              <a:rPr lang="en-US" b="1" dirty="0">
                <a:solidFill>
                  <a:srgbClr val="002F3C"/>
                </a:solidFill>
                <a:effectLst/>
                <a:latin typeface="Myriad Pro" panose="020B0503030403020204" pitchFamily="34" charset="0"/>
              </a:rPr>
              <a:t>Women’s Jingle Dress.</a:t>
            </a:r>
          </a:p>
          <a:p>
            <a:endParaRPr lang="en-US" dirty="0">
              <a:solidFill>
                <a:srgbClr val="002F3C"/>
              </a:solidFill>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Jingle Dress regalia is made of metal can lids rolled in the shape of a cone to make the jingle sound. Jingle dancers’ distinctive steps make the cones tied to their dresses sway and move in time, representing a healing prayer across Indian country.</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13</a:t>
            </a:fld>
            <a:endParaRPr lang="en-US"/>
          </a:p>
        </p:txBody>
      </p:sp>
    </p:spTree>
    <p:extLst>
      <p:ext uri="{BB962C8B-B14F-4D97-AF65-F5344CB8AC3E}">
        <p14:creationId xmlns:p14="http://schemas.microsoft.com/office/powerpoint/2010/main" val="250498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576DB0B2-4A15-4810-9A1F-6DB2593D3F8C}" type="slidenum">
              <a:t>14</a:t>
            </a:fld>
            <a:endParaRPr lang="en-US"/>
          </a:p>
        </p:txBody>
      </p:sp>
    </p:spTree>
    <p:extLst>
      <p:ext uri="{BB962C8B-B14F-4D97-AF65-F5344CB8AC3E}">
        <p14:creationId xmlns:p14="http://schemas.microsoft.com/office/powerpoint/2010/main" val="112090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How is that dance different from the Fancy Shawl? How would you describe the sound the jingle dress makes? </a:t>
            </a:r>
            <a:endParaRPr lang="en-US" dirty="0">
              <a:effectLst/>
              <a:latin typeface="Myriad Pro" panose="020B0503030403020204" pitchFamily="34" charset="0"/>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76DB0B2-4A15-4810-9A1F-6DB2593D3F8C}" type="slidenum">
              <a:t>15</a:t>
            </a:fld>
            <a:endParaRPr lang="en-US"/>
          </a:p>
        </p:txBody>
      </p:sp>
    </p:spTree>
    <p:extLst>
      <p:ext uri="{BB962C8B-B14F-4D97-AF65-F5344CB8AC3E}">
        <p14:creationId xmlns:p14="http://schemas.microsoft.com/office/powerpoint/2010/main" val="412255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Myriad Pro" panose="020B0503030403020204" pitchFamily="34" charset="0"/>
              </a:rPr>
              <a:t>Slides 16–18, </a:t>
            </a:r>
            <a:r>
              <a:rPr lang="en-US" b="1" dirty="0">
                <a:solidFill>
                  <a:srgbClr val="002F3C"/>
                </a:solidFill>
                <a:effectLst/>
                <a:latin typeface="Myriad Pro" panose="020B0503030403020204" pitchFamily="34" charset="0"/>
              </a:rPr>
              <a:t>Women’s Traditional.</a:t>
            </a:r>
          </a:p>
          <a:p>
            <a:endParaRPr lang="en-US" dirty="0">
              <a:solidFill>
                <a:srgbClr val="002F3C"/>
              </a:solidFill>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Women’s Traditional is a dance marked by grace, consistency, and small subtle movements. Women’s Traditional dancers often wear heavy dresses usually made from leather with long fringe that builds up momentum to sway as women dance. Other dancers might wear cloth dresses adorned with shells or beads made from elk teeth. During Women’s Traditional dances, you might see many folks in the audience stand to pay respect for the important role of women in the Native community.</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16</a:t>
            </a:fld>
            <a:endParaRPr lang="en-US"/>
          </a:p>
        </p:txBody>
      </p:sp>
    </p:spTree>
    <p:extLst>
      <p:ext uri="{BB962C8B-B14F-4D97-AF65-F5344CB8AC3E}">
        <p14:creationId xmlns:p14="http://schemas.microsoft.com/office/powerpoint/2010/main" val="61431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76DB0B2-4A15-4810-9A1F-6DB2593D3F8C}" type="slidenum">
              <a:t>17</a:t>
            </a:fld>
            <a:endParaRPr lang="en-US"/>
          </a:p>
        </p:txBody>
      </p:sp>
    </p:spTree>
    <p:extLst>
      <p:ext uri="{BB962C8B-B14F-4D97-AF65-F5344CB8AC3E}">
        <p14:creationId xmlns:p14="http://schemas.microsoft.com/office/powerpoint/2010/main" val="152922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These dresses are very heavy, but the women move slowly with purpose. They are very strong to dance and wear this beautiful regalia, even when it is very hot outside. How are the foot movements different from the other dances?</a:t>
            </a:r>
            <a:endParaRPr lang="en-US" dirty="0">
              <a:effectLst/>
              <a:latin typeface="Myriad Pro" panose="020B0503030403020204" pitchFamily="34" charset="0"/>
            </a:endParaRPr>
          </a:p>
          <a:p>
            <a:endParaRPr lang="en-US" b="0" dirty="0"/>
          </a:p>
        </p:txBody>
      </p:sp>
      <p:sp>
        <p:nvSpPr>
          <p:cNvPr id="4" name="Slide Number Placeholder 3"/>
          <p:cNvSpPr>
            <a:spLocks noGrp="1"/>
          </p:cNvSpPr>
          <p:nvPr>
            <p:ph type="sldNum" sz="quarter" idx="5"/>
          </p:nvPr>
        </p:nvSpPr>
        <p:spPr/>
        <p:txBody>
          <a:bodyPr/>
          <a:lstStyle/>
          <a:p>
            <a:fld id="{576DB0B2-4A15-4810-9A1F-6DB2593D3F8C}" type="slidenum">
              <a:t>18</a:t>
            </a:fld>
            <a:endParaRPr lang="en-US"/>
          </a:p>
        </p:txBody>
      </p:sp>
    </p:spTree>
    <p:extLst>
      <p:ext uri="{BB962C8B-B14F-4D97-AF65-F5344CB8AC3E}">
        <p14:creationId xmlns:p14="http://schemas.microsoft.com/office/powerpoint/2010/main" val="1947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Myriad Pro" panose="020B0503030403020204" pitchFamily="34" charset="0"/>
              </a:rPr>
              <a:t>Slides 19–21, </a:t>
            </a:r>
            <a:r>
              <a:rPr lang="en-US" b="1" dirty="0">
                <a:solidFill>
                  <a:srgbClr val="002F3C"/>
                </a:solidFill>
                <a:effectLst/>
                <a:latin typeface="Myriad Pro" panose="020B0503030403020204" pitchFamily="34" charset="0"/>
              </a:rPr>
              <a:t>Men’s Fast and Fancy.</a:t>
            </a:r>
          </a:p>
          <a:p>
            <a:endParaRPr lang="en-US" dirty="0">
              <a:solidFill>
                <a:srgbClr val="002F3C"/>
              </a:solidFill>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This style of dance is very fast with the men spinning and jumping and sometimes dropping down to their knees—and even doing the splits! The dancers’ regalia is very fancy to help show off the quick moves. This dance has the fastest beat, which means the dancers have to be very fit! They also have to listen very carefully to the music to stop dancing as soon as the drum stops. Often, drummers will try to fool dancers with a “trick song” that stops in unexpected places.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19</a:t>
            </a:fld>
            <a:endParaRPr lang="en-US"/>
          </a:p>
        </p:txBody>
      </p:sp>
    </p:spTree>
    <p:extLst>
      <p:ext uri="{BB962C8B-B14F-4D97-AF65-F5344CB8AC3E}">
        <p14:creationId xmlns:p14="http://schemas.microsoft.com/office/powerpoint/2010/main" val="143116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76DB0B2-4A15-4810-9A1F-6DB2593D3F8C}" type="slidenum">
              <a:t>20</a:t>
            </a:fld>
            <a:endParaRPr lang="en-US"/>
          </a:p>
        </p:txBody>
      </p:sp>
    </p:spTree>
    <p:extLst>
      <p:ext uri="{BB962C8B-B14F-4D97-AF65-F5344CB8AC3E}">
        <p14:creationId xmlns:p14="http://schemas.microsoft.com/office/powerpoint/2010/main" val="127775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p>
          <a:p>
            <a:r>
              <a:rPr lang="en-US" i="1" dirty="0">
                <a:effectLst/>
                <a:latin typeface="Myriad Pro" panose="020B0503030403020204" pitchFamily="34" charset="0"/>
              </a:rPr>
              <a:t>Pow Wows are celebrations held at different times of the year by Native people across the United States and Canada. At Pow Wows people come together to dance, sing, and drum. Dancers wear special outfits called regalia. This is an important time because Pow Wows are one of the ways that Indigenous people stay connected with one another. People have fun and celebrate together at Pow Wows, but these gatherings also play an important ceremonial role in many people’s lives. That means that Pow Wows are one of the ways that Indigenous people pray and give thanks.</a:t>
            </a:r>
          </a:p>
          <a:p>
            <a:endParaRPr lang="en-US" dirty="0">
              <a:effectLst/>
              <a:latin typeface="Myriad Pro" panose="020B0503030403020204" pitchFamily="34" charset="0"/>
            </a:endParaRPr>
          </a:p>
          <a:p>
            <a:r>
              <a:rPr lang="en-US" i="1" dirty="0">
                <a:effectLst/>
                <a:latin typeface="Myriad Pro" panose="020B0503030403020204" pitchFamily="34" charset="0"/>
              </a:rPr>
              <a:t>You might see different dance styles at a Pow Wow. Each one has its own very special songs, steps, and regalia. We are going to watch a video of Nesika Illahee Pow Wow at Siletz, Oregon. At Grand Entry, people enter the arena together performing all the different dance styles. As you watch, focus on what you see, what you hear, and what you feel. </a:t>
            </a:r>
            <a:endParaRPr lang="en-US" dirty="0">
              <a:effectLst/>
              <a:latin typeface="Myriad Pro" panose="020B0503030403020204" pitchFamily="34" charset="0"/>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576DB0B2-4A15-4810-9A1F-6DB2593D3F8C}" type="slidenum">
              <a:rPr lang="en-US"/>
              <a:t>3</a:t>
            </a:fld>
            <a:endParaRPr lang="en-US"/>
          </a:p>
        </p:txBody>
      </p:sp>
    </p:spTree>
    <p:extLst>
      <p:ext uri="{BB962C8B-B14F-4D97-AF65-F5344CB8AC3E}">
        <p14:creationId xmlns:p14="http://schemas.microsoft.com/office/powerpoint/2010/main" val="555423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What kind of moves did you see? What did you notice about the bustles? </a:t>
            </a:r>
            <a:endParaRPr lang="en-US" dirty="0">
              <a:effectLst/>
              <a:latin typeface="Myriad Pro" panose="020B0503030403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576DB0B2-4A15-4810-9A1F-6DB2593D3F8C}" type="slidenum">
              <a:t>21</a:t>
            </a:fld>
            <a:endParaRPr lang="en-US"/>
          </a:p>
        </p:txBody>
      </p:sp>
    </p:spTree>
    <p:extLst>
      <p:ext uri="{BB962C8B-B14F-4D97-AF65-F5344CB8AC3E}">
        <p14:creationId xmlns:p14="http://schemas.microsoft.com/office/powerpoint/2010/main" val="1431468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Myriad Pro" panose="020B0503030403020204" pitchFamily="34" charset="0"/>
              </a:rPr>
              <a:t>Slides 22–24, </a:t>
            </a:r>
            <a:r>
              <a:rPr lang="en-US" b="1" dirty="0">
                <a:solidFill>
                  <a:srgbClr val="002F3C"/>
                </a:solidFill>
                <a:effectLst/>
                <a:latin typeface="Myriad Pro" panose="020B0503030403020204" pitchFamily="34" charset="0"/>
              </a:rPr>
              <a:t>Men’s Grass Dance.</a:t>
            </a:r>
          </a:p>
          <a:p>
            <a:endParaRPr lang="en-US" dirty="0">
              <a:solidFill>
                <a:srgbClr val="002F3C"/>
              </a:solidFill>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Since time immemorial—which means a very, very long time ago, even before my great grandparents were around—people would prepare areas for camping or celebrations by stomping down the grass in the area. This dance recalls that tradition with the same moves of going in circles and stomping feet. The regalia often has long following yarn or ribbon representing the tall grass.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22</a:t>
            </a:fld>
            <a:endParaRPr lang="en-US"/>
          </a:p>
        </p:txBody>
      </p:sp>
    </p:spTree>
    <p:extLst>
      <p:ext uri="{BB962C8B-B14F-4D97-AF65-F5344CB8AC3E}">
        <p14:creationId xmlns:p14="http://schemas.microsoft.com/office/powerpoint/2010/main" val="438287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DB0B2-4A15-4810-9A1F-6DB2593D3F8C}" type="slidenum">
              <a:t>23</a:t>
            </a:fld>
            <a:endParaRPr lang="en-US"/>
          </a:p>
        </p:txBody>
      </p:sp>
    </p:spTree>
    <p:extLst>
      <p:ext uri="{BB962C8B-B14F-4D97-AF65-F5344CB8AC3E}">
        <p14:creationId xmlns:p14="http://schemas.microsoft.com/office/powerpoint/2010/main" val="3582745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What was the purpose of the Grass Dance? </a:t>
            </a:r>
            <a:endParaRPr lang="en-US" dirty="0">
              <a:effectLst/>
              <a:latin typeface="Myriad Pro" panose="020B0503030403020204" pitchFamily="34" charset="0"/>
            </a:endParaRPr>
          </a:p>
          <a:p>
            <a:endParaRPr lang="en-US" b="0" dirty="0"/>
          </a:p>
        </p:txBody>
      </p:sp>
      <p:sp>
        <p:nvSpPr>
          <p:cNvPr id="4" name="Slide Number Placeholder 3"/>
          <p:cNvSpPr>
            <a:spLocks noGrp="1"/>
          </p:cNvSpPr>
          <p:nvPr>
            <p:ph type="sldNum" sz="quarter" idx="5"/>
          </p:nvPr>
        </p:nvSpPr>
        <p:spPr/>
        <p:txBody>
          <a:bodyPr/>
          <a:lstStyle/>
          <a:p>
            <a:fld id="{576DB0B2-4A15-4810-9A1F-6DB2593D3F8C}" type="slidenum">
              <a:t>24</a:t>
            </a:fld>
            <a:endParaRPr lang="en-US"/>
          </a:p>
        </p:txBody>
      </p:sp>
    </p:spTree>
    <p:extLst>
      <p:ext uri="{BB962C8B-B14F-4D97-AF65-F5344CB8AC3E}">
        <p14:creationId xmlns:p14="http://schemas.microsoft.com/office/powerpoint/2010/main" val="1091772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Myriad Pro" panose="020B0503030403020204" pitchFamily="34" charset="0"/>
              </a:rPr>
              <a:t>Slides 25–27, </a:t>
            </a:r>
            <a:r>
              <a:rPr lang="en-US" b="1" dirty="0">
                <a:solidFill>
                  <a:srgbClr val="002F3C"/>
                </a:solidFill>
                <a:effectLst/>
                <a:latin typeface="Myriad Pro" panose="020B0503030403020204" pitchFamily="34" charset="0"/>
              </a:rPr>
              <a:t>Men’s Traditional.</a:t>
            </a:r>
            <a:endParaRPr lang="en-US" dirty="0">
              <a:solidFill>
                <a:srgbClr val="002F3C"/>
              </a:solidFill>
              <a:effectLst/>
              <a:latin typeface="Myriad Pro" panose="020B0503030403020204" pitchFamily="34" charset="0"/>
            </a:endParaRPr>
          </a:p>
          <a:p>
            <a:endParaRPr lang="en-US" b="1" dirty="0">
              <a:solidFill>
                <a:srgbClr val="002F3C"/>
              </a:solidFill>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Men’s Traditional is another style of dance. Many Men’s Traditional dances show movements that are important tasks for families and the community, like hunting or protection. Men’s Traditional regalia includes more materials from the natural world and more natural colors, and dancers often carry special tools that may be used in hunting. This is usually the last category at a Pow Wow.</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25</a:t>
            </a:fld>
            <a:endParaRPr lang="en-US"/>
          </a:p>
        </p:txBody>
      </p:sp>
    </p:spTree>
    <p:extLst>
      <p:ext uri="{BB962C8B-B14F-4D97-AF65-F5344CB8AC3E}">
        <p14:creationId xmlns:p14="http://schemas.microsoft.com/office/powerpoint/2010/main" val="917981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576DB0B2-4A15-4810-9A1F-6DB2593D3F8C}" type="slidenum">
              <a:t>26</a:t>
            </a:fld>
            <a:endParaRPr lang="en-US"/>
          </a:p>
        </p:txBody>
      </p:sp>
    </p:spTree>
    <p:extLst>
      <p:ext uri="{BB962C8B-B14F-4D97-AF65-F5344CB8AC3E}">
        <p14:creationId xmlns:p14="http://schemas.microsoft.com/office/powerpoint/2010/main" val="2092346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What did you notice about the Men’s Traditional regalia? How was it different from other regalia?</a:t>
            </a:r>
            <a:endParaRPr lang="en-US" dirty="0">
              <a:effectLst/>
              <a:latin typeface="Myriad Pro" panose="020B0503030403020204" pitchFamily="34" charset="0"/>
            </a:endParaRPr>
          </a:p>
        </p:txBody>
      </p:sp>
      <p:sp>
        <p:nvSpPr>
          <p:cNvPr id="4" name="Slide Number Placeholder 3"/>
          <p:cNvSpPr>
            <a:spLocks noGrp="1"/>
          </p:cNvSpPr>
          <p:nvPr>
            <p:ph type="sldNum" sz="quarter" idx="5"/>
          </p:nvPr>
        </p:nvSpPr>
        <p:spPr/>
        <p:txBody>
          <a:bodyPr/>
          <a:lstStyle/>
          <a:p>
            <a:fld id="{576DB0B2-4A15-4810-9A1F-6DB2593D3F8C}" type="slidenum">
              <a:t>27</a:t>
            </a:fld>
            <a:endParaRPr lang="en-US"/>
          </a:p>
        </p:txBody>
      </p:sp>
    </p:spTree>
    <p:extLst>
      <p:ext uri="{BB962C8B-B14F-4D97-AF65-F5344CB8AC3E}">
        <p14:creationId xmlns:p14="http://schemas.microsoft.com/office/powerpoint/2010/main" val="259651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Myriad Pro" panose="020B0503030403020204" pitchFamily="34" charset="0"/>
              </a:rPr>
              <a:t>Slides 28–30, </a:t>
            </a:r>
            <a:r>
              <a:rPr lang="en-US" b="1" dirty="0">
                <a:solidFill>
                  <a:srgbClr val="002F3C"/>
                </a:solidFill>
                <a:effectLst/>
                <a:latin typeface="Myriad Pro" panose="020B0503030403020204" pitchFamily="34" charset="0"/>
              </a:rPr>
              <a:t>Women’s Basket Cap Special.</a:t>
            </a:r>
          </a:p>
          <a:p>
            <a:endParaRPr lang="en-US" dirty="0">
              <a:solidFill>
                <a:srgbClr val="002F3C"/>
              </a:solidFill>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Each year at the Nesika Illahee Pow Wow the Siletz Tribe hosts a special type of women’s traditional contest called a Basket Cap Special. For this dance, women wear special basket caps that have been part of Siletz culture for thousands of years. Basket caps are hats that are woven from plants. The people who make them are called weavers. These weavers use the plants to make designs in the cap. The Basket Cap Special is an example of the way that Siletz people have brought their own traditions to Pow Wow with them. Often, women from other Tribes also participate—wearing basket caps woven in the style of their peoples. The steps are similar to Women’s Traditional but only women wearing these precious basket caps participate in this dance.</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28</a:t>
            </a:fld>
            <a:endParaRPr lang="en-US"/>
          </a:p>
        </p:txBody>
      </p:sp>
    </p:spTree>
    <p:extLst>
      <p:ext uri="{BB962C8B-B14F-4D97-AF65-F5344CB8AC3E}">
        <p14:creationId xmlns:p14="http://schemas.microsoft.com/office/powerpoint/2010/main" val="2344315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DB0B2-4A15-4810-9A1F-6DB2593D3F8C}" type="slidenum">
              <a:rPr lang="en-US"/>
              <a:t>29</a:t>
            </a:fld>
            <a:endParaRPr lang="en-US"/>
          </a:p>
        </p:txBody>
      </p:sp>
    </p:spTree>
    <p:extLst>
      <p:ext uri="{BB962C8B-B14F-4D97-AF65-F5344CB8AC3E}">
        <p14:creationId xmlns:p14="http://schemas.microsoft.com/office/powerpoint/2010/main" val="2921240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What did you notice about the different types of basket caps that you saw?</a:t>
            </a:r>
            <a:endParaRPr lang="en-US" dirty="0">
              <a:effectLst/>
              <a:latin typeface="Myriad Pro" panose="020B0503030403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576DB0B2-4A15-4810-9A1F-6DB2593D3F8C}" type="slidenum">
              <a:rPr lang="en-US"/>
              <a:t>30</a:t>
            </a:fld>
            <a:endParaRPr lang="en-US"/>
          </a:p>
        </p:txBody>
      </p:sp>
    </p:spTree>
    <p:extLst>
      <p:ext uri="{BB962C8B-B14F-4D97-AF65-F5344CB8AC3E}">
        <p14:creationId xmlns:p14="http://schemas.microsoft.com/office/powerpoint/2010/main" val="74818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solidFill>
                  <a:srgbClr val="002F3C"/>
                </a:solidFill>
                <a:effectLst/>
                <a:latin typeface="Myriad Pro" panose="020B0503030403020204" pitchFamily="34" charset="0"/>
              </a:rPr>
              <a:t>Say:</a:t>
            </a:r>
            <a:endParaRPr lang="en-US" sz="2800" dirty="0">
              <a:solidFill>
                <a:srgbClr val="002F3C"/>
              </a:solidFill>
              <a:effectLst/>
              <a:latin typeface="Myriad Pro" panose="020B0503030403020204" pitchFamily="34" charset="0"/>
            </a:endParaRPr>
          </a:p>
          <a:p>
            <a:r>
              <a:rPr lang="en-US" sz="2800" i="1" dirty="0">
                <a:effectLst/>
                <a:latin typeface="Myriad Pro" panose="020B0503030403020204" pitchFamily="34" charset="0"/>
              </a:rPr>
              <a:t>Today, many Siletz families Pow Wow as dancers, singers, and vendors. Pow Wow regalia, songs, and dance are important parts of their lives and Indigenous identities. Pow Wows are also opportunities to come together to visit, laugh, have fun, connect, and celebrate. The Confederated Tribes of Siletz Indians hosts two annual Pow Wows that are free and open to the public.</a:t>
            </a:r>
            <a:endParaRPr lang="en-US" sz="2800" dirty="0">
              <a:effectLst/>
              <a:latin typeface="Myriad Pro" panose="020B0503030403020204" pitchFamily="34" charset="0"/>
            </a:endParaRPr>
          </a:p>
          <a:p>
            <a:endParaRPr lang="en-US" sz="1800" i="1" dirty="0">
              <a:cs typeface="Calibri"/>
            </a:endParaRPr>
          </a:p>
        </p:txBody>
      </p:sp>
      <p:sp>
        <p:nvSpPr>
          <p:cNvPr id="4" name="Slide Number Placeholder 3"/>
          <p:cNvSpPr>
            <a:spLocks noGrp="1"/>
          </p:cNvSpPr>
          <p:nvPr>
            <p:ph type="sldNum" sz="quarter" idx="5"/>
          </p:nvPr>
        </p:nvSpPr>
        <p:spPr/>
        <p:txBody>
          <a:bodyPr/>
          <a:lstStyle/>
          <a:p>
            <a:fld id="{576DB0B2-4A15-4810-9A1F-6DB2593D3F8C}" type="slidenum">
              <a:rPr lang="en-US"/>
              <a:t>4</a:t>
            </a:fld>
            <a:endParaRPr lang="en-US"/>
          </a:p>
        </p:txBody>
      </p:sp>
    </p:spTree>
    <p:extLst>
      <p:ext uri="{BB962C8B-B14F-4D97-AF65-F5344CB8AC3E}">
        <p14:creationId xmlns:p14="http://schemas.microsoft.com/office/powerpoint/2010/main" val="1652454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Now that we have watched several styles of dance you might see at a Pow Wow, let’s play a game to practice what we have learned. Our game is going to have pictures hiding behind numbers. Each team will have a chance to call out two numbers to uncover to find a match. Then we will name the dance category. Practice saying the dance style aloud, so you remember the words. If you are ready for a challenge, add the Dance Style word cards and match Regalia cards with Dance Style word cards.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31</a:t>
            </a:fld>
            <a:endParaRPr lang="en-US"/>
          </a:p>
        </p:txBody>
      </p:sp>
    </p:spTree>
    <p:extLst>
      <p:ext uri="{BB962C8B-B14F-4D97-AF65-F5344CB8AC3E}">
        <p14:creationId xmlns:p14="http://schemas.microsoft.com/office/powerpoint/2010/main" val="3685937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32</a:t>
            </a:fld>
            <a:endParaRPr lang="en-US"/>
          </a:p>
        </p:txBody>
      </p:sp>
    </p:spTree>
    <p:extLst>
      <p:ext uri="{BB962C8B-B14F-4D97-AF65-F5344CB8AC3E}">
        <p14:creationId xmlns:p14="http://schemas.microsoft.com/office/powerpoint/2010/main" val="3743380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We have discovered the significance of Pow Wows for Native American culture and now we can describe the different dances and regalia seen at Pow Wows. Each person will have a turn to share what they learned. If you need more time to think, you can pass, and we will come back to you after we have gone around the circle. I would like everyone to share at least one thing they learned about Pow Wows. I will model for you what this looks like and sounds like to share what I learned. I am waiting my turn. </a:t>
            </a:r>
            <a:r>
              <a:rPr lang="en-US" i="1">
                <a:effectLst/>
                <a:latin typeface="Myriad Pro" panose="020B0503030403020204" pitchFamily="34" charset="0"/>
              </a:rPr>
              <a:t>When it is my turn to speak, I will share “I learned that intertribal dances allow everyone the opportunity to dance!” Then I will pass to the person next to me in the circle for them to have a turn and share what they learned.</a:t>
            </a:r>
            <a:endParaRPr lang="en-US">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576DB0B2-4A15-4810-9A1F-6DB2593D3F8C}" type="slidenum">
              <a:rPr lang="en-US"/>
              <a:t>33</a:t>
            </a:fld>
            <a:endParaRPr lang="en-US"/>
          </a:p>
        </p:txBody>
      </p:sp>
    </p:spTree>
    <p:extLst>
      <p:ext uri="{BB962C8B-B14F-4D97-AF65-F5344CB8AC3E}">
        <p14:creationId xmlns:p14="http://schemas.microsoft.com/office/powerpoint/2010/main" val="401558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Pow Wows are intertribal celebrations. That means that many different Tribes come together at a Pow Wow. Siletz people learned Pow Wow from neighbors and relatives to the east. This is an old picture of the first Restoration Celebration and Pow Wow celebrating the Restoration of federal recognition of the Tribe in November 1977. That is a long time ago! This wasn’t the first Pow Wow put on by Siletz people, but it was one of the earliest ones. What do you notice about this picture? How does it compare to the videos we saw earlier?</a:t>
            </a:r>
            <a:endParaRPr lang="en-US" dirty="0">
              <a:effectLst/>
              <a:latin typeface="Myriad Pro" panose="020B0503030403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576DB0B2-4A15-4810-9A1F-6DB2593D3F8C}" type="slidenum">
              <a:rPr lang="en-US"/>
              <a:t>5</a:t>
            </a:fld>
            <a:endParaRPr lang="en-US"/>
          </a:p>
        </p:txBody>
      </p:sp>
    </p:spTree>
    <p:extLst>
      <p:ext uri="{BB962C8B-B14F-4D97-AF65-F5344CB8AC3E}">
        <p14:creationId xmlns:p14="http://schemas.microsoft.com/office/powerpoint/2010/main" val="376600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Feeding and taking care of guests is an important value in Native communities. In this picture, you can see salmon being cooked over a fire. Salmon, which is a type of fish, is a very important traditional food to the Siletz people. Siletz people want to be good hosts to the people who travel to come to their Pow Wows. One of the ways they do this is by sharing food, like salmon cooked in a traditional way, with everyone who attends the Pow Wow. Cooking salmon this way takes work, but it is a good way to show appreciation for the singers, dancers, and visitors who travel to the Pow Wow.</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576DB0B2-4A15-4810-9A1F-6DB2593D3F8C}" type="slidenum">
              <a:rPr lang="en-US" smtClean="0"/>
              <a:t>6</a:t>
            </a:fld>
            <a:endParaRPr lang="en-US"/>
          </a:p>
        </p:txBody>
      </p:sp>
    </p:spTree>
    <p:extLst>
      <p:ext uri="{BB962C8B-B14F-4D97-AF65-F5344CB8AC3E}">
        <p14:creationId xmlns:p14="http://schemas.microsoft.com/office/powerpoint/2010/main" val="3211482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At Pow Wows people wear many beautiful outfits called regalia. Let’s practice that word: regalia. Regalia is worn during ceremonies or celebrations. It’s not a costume or something people play “dress up” in. Regalia is special clothing that is made for the person who wears it. Regalia is often made and decorated by family members and the designs hold special meaning.</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576DB0B2-4A15-4810-9A1F-6DB2593D3F8C}" type="slidenum">
              <a:rPr lang="en-US"/>
              <a:t>7</a:t>
            </a:fld>
            <a:endParaRPr lang="en-US"/>
          </a:p>
        </p:txBody>
      </p:sp>
    </p:spTree>
    <p:extLst>
      <p:ext uri="{BB962C8B-B14F-4D97-AF65-F5344CB8AC3E}">
        <p14:creationId xmlns:p14="http://schemas.microsoft.com/office/powerpoint/2010/main" val="192489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During the Pow Wow there is a general arena announcer. They might be called an emcee. Their job is to tell the dancers and people watching what to do. They will announce what types of dances are happening and what is coming up next. They will tell the audience when it’s time for everyone to dance and sometimes ask the audience to stand to honor the dancers. They will also remind people how </a:t>
            </a:r>
            <a:br>
              <a:rPr lang="en-US" i="1" dirty="0">
                <a:effectLst/>
                <a:latin typeface="Myriad Pro" panose="020B0503030403020204" pitchFamily="34" charset="0"/>
              </a:rPr>
            </a:br>
            <a:r>
              <a:rPr lang="en-US" i="1" dirty="0">
                <a:effectLst/>
                <a:latin typeface="Myriad Pro" panose="020B0503030403020204" pitchFamily="34" charset="0"/>
              </a:rPr>
              <a:t>to be respectful.</a:t>
            </a:r>
          </a:p>
          <a:p>
            <a:endParaRPr lang="en-US" dirty="0">
              <a:effectLst/>
              <a:latin typeface="Myriad Pro" panose="020B0503030403020204" pitchFamily="34" charset="0"/>
            </a:endParaRPr>
          </a:p>
          <a:p>
            <a:r>
              <a:rPr lang="en-US" i="1" dirty="0">
                <a:effectLst/>
                <a:latin typeface="Myriad Pro" panose="020B0503030403020204" pitchFamily="34" charset="0"/>
              </a:rPr>
              <a:t>The emcee works with a </a:t>
            </a:r>
            <a:r>
              <a:rPr lang="en-US" i="1" dirty="0" err="1">
                <a:effectLst/>
                <a:latin typeface="Myriad Pro" panose="020B0503030403020204" pitchFamily="34" charset="0"/>
              </a:rPr>
              <a:t>whipman</a:t>
            </a:r>
            <a:r>
              <a:rPr lang="en-US" i="1" dirty="0">
                <a:effectLst/>
                <a:latin typeface="Myriad Pro" panose="020B0503030403020204" pitchFamily="34" charset="0"/>
              </a:rPr>
              <a:t> and </a:t>
            </a:r>
            <a:r>
              <a:rPr lang="en-US" i="1" dirty="0" err="1">
                <a:effectLst/>
                <a:latin typeface="Myriad Pro" panose="020B0503030403020204" pitchFamily="34" charset="0"/>
              </a:rPr>
              <a:t>whipwoman</a:t>
            </a:r>
            <a:r>
              <a:rPr lang="en-US" i="1" dirty="0">
                <a:effectLst/>
                <a:latin typeface="Myriad Pro" panose="020B0503030403020204" pitchFamily="34" charset="0"/>
              </a:rPr>
              <a:t> to help run the Pow Wow. The </a:t>
            </a:r>
            <a:r>
              <a:rPr lang="en-US" i="1" dirty="0" err="1">
                <a:effectLst/>
                <a:latin typeface="Myriad Pro" panose="020B0503030403020204" pitchFamily="34" charset="0"/>
              </a:rPr>
              <a:t>whipman</a:t>
            </a:r>
            <a:r>
              <a:rPr lang="en-US" i="1" dirty="0">
                <a:effectLst/>
                <a:latin typeface="Myriad Pro" panose="020B0503030403020204" pitchFamily="34" charset="0"/>
              </a:rPr>
              <a:t> and </a:t>
            </a:r>
            <a:r>
              <a:rPr lang="en-US" i="1" dirty="0" err="1">
                <a:effectLst/>
                <a:latin typeface="Myriad Pro" panose="020B0503030403020204" pitchFamily="34" charset="0"/>
              </a:rPr>
              <a:t>whipwoman</a:t>
            </a:r>
            <a:r>
              <a:rPr lang="en-US" i="1" dirty="0">
                <a:effectLst/>
                <a:latin typeface="Myriad Pro" panose="020B0503030403020204" pitchFamily="34" charset="0"/>
              </a:rPr>
              <a:t> are responsible for making sure that everything runs smoothly, that everyone is safe, and that people are being respectful. You might notice these people giving directions too.</a:t>
            </a:r>
          </a:p>
          <a:p>
            <a:endParaRPr lang="en-US" dirty="0">
              <a:effectLst/>
              <a:latin typeface="Myriad Pro" panose="020B0503030403020204" pitchFamily="34" charset="0"/>
            </a:endParaRPr>
          </a:p>
          <a:p>
            <a:r>
              <a:rPr lang="en-US" i="1" dirty="0">
                <a:effectLst/>
                <a:latin typeface="Myriad Pro" panose="020B0503030403020204" pitchFamily="34" charset="0"/>
              </a:rPr>
              <a:t>Pow Wows are open to the public and anyone can visit. When you visit it is important to follow Pow Wow expectations.</a:t>
            </a:r>
            <a:endParaRPr lang="en-US" dirty="0">
              <a:effectLst/>
              <a:latin typeface="Myriad Pro" panose="020B0503030403020204" pitchFamily="34" charset="0"/>
            </a:endParaRPr>
          </a:p>
          <a:p>
            <a:endParaRPr lang="en-US" dirty="0">
              <a:cs typeface="Calibri" panose="020F0502020204030204"/>
            </a:endParaRPr>
          </a:p>
          <a:p>
            <a:r>
              <a:rPr lang="en-US" dirty="0">
                <a:effectLst/>
                <a:latin typeface="Myriad Pro" panose="020B0503030403020204" pitchFamily="34" charset="0"/>
              </a:rPr>
              <a:t>Read from slide.</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Let’s think more about these expectations. How are these expectations like our school rules? How are they different? </a:t>
            </a:r>
          </a:p>
          <a:p>
            <a:endParaRPr lang="en-US" dirty="0">
              <a:effectLst/>
              <a:latin typeface="Myriad Pro" panose="020B0503030403020204" pitchFamily="34" charset="0"/>
            </a:endParaRPr>
          </a:p>
          <a:p>
            <a:r>
              <a:rPr lang="en-US" dirty="0">
                <a:effectLst/>
                <a:latin typeface="Myriad Pro" panose="020B0503030403020204" pitchFamily="34" charset="0"/>
              </a:rPr>
              <a:t>Allow time for students to share ideas about rules in different contexts and situations.</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Think about how we behave in line while waiting for lunch. We have certain rules and ways that we respect space and how we get our food. In what ways do we show respect for others while waiting for lunch? </a:t>
            </a:r>
            <a:endParaRPr lang="en-US" dirty="0">
              <a:effectLst/>
              <a:latin typeface="Myriad Pro" panose="020B0503030403020204" pitchFamily="34" charset="0"/>
            </a:endParaRPr>
          </a:p>
          <a:p>
            <a:r>
              <a:rPr lang="en-US" dirty="0">
                <a:effectLst/>
                <a:latin typeface="Myriad Pro" panose="020B0503030403020204" pitchFamily="34" charset="0"/>
              </a:rPr>
              <a:t>Elicit student responses such as giving space for others, be sure to not step on feet, or apologize if we accidently bump into someone while waiting for food.</a:t>
            </a:r>
          </a:p>
          <a:p>
            <a:endParaRPr lang="en-US" b="1" dirty="0">
              <a:solidFill>
                <a:srgbClr val="002F3C"/>
              </a:solidFill>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At a Pow Wow, we know people will be dancing. How might we behave to be safe and have fun without hurting others? </a:t>
            </a:r>
          </a:p>
          <a:p>
            <a:endParaRPr lang="en-US" dirty="0">
              <a:effectLst/>
              <a:latin typeface="Myriad Pro" panose="020B0503030403020204" pitchFamily="34" charset="0"/>
            </a:endParaRPr>
          </a:p>
          <a:p>
            <a:r>
              <a:rPr lang="en-US" dirty="0">
                <a:effectLst/>
                <a:latin typeface="Myriad Pro" panose="020B0503030403020204" pitchFamily="34" charset="0"/>
              </a:rPr>
              <a:t>Assist students in sharing ideas about respectful behaviors during celebrations. Examples may include clapping or cheering nicely after each dance, asking permission before touching things, staying away from the dance areas while people are dancing, asking for help from a trusted adult when things are new, trying things with the help of friends, or not making fun of things that are different or unfamiliar.</a:t>
            </a:r>
          </a:p>
          <a:p>
            <a:endParaRPr lang="en-US" dirty="0">
              <a:effectLst/>
              <a:latin typeface="Myriad Pro" panose="020B0503030403020204" pitchFamily="34" charset="0"/>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76DB0B2-4A15-4810-9A1F-6DB2593D3F8C}" type="slidenum">
              <a:rPr lang="en-US"/>
              <a:t>8</a:t>
            </a:fld>
            <a:endParaRPr lang="en-US"/>
          </a:p>
        </p:txBody>
      </p:sp>
    </p:spTree>
    <p:extLst>
      <p:ext uri="{BB962C8B-B14F-4D97-AF65-F5344CB8AC3E}">
        <p14:creationId xmlns:p14="http://schemas.microsoft.com/office/powerpoint/2010/main" val="182259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Pow Wows feature different dance styles with special regalia (outfits), songs, steps, and meanings. In this activity we will explore the different regalia and dance styles and play a matching game to help us remember them. All of these videos are from the Nesika Illahee Pow Wow held in Siletz in 2023.</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9</a:t>
            </a:fld>
            <a:endParaRPr lang="en-US"/>
          </a:p>
        </p:txBody>
      </p:sp>
    </p:spTree>
    <p:extLst>
      <p:ext uri="{BB962C8B-B14F-4D97-AF65-F5344CB8AC3E}">
        <p14:creationId xmlns:p14="http://schemas.microsoft.com/office/powerpoint/2010/main" val="188470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Myriad Pro" panose="020B0503030403020204" pitchFamily="34" charset="0"/>
              </a:rPr>
              <a:t>Slide 10–12, </a:t>
            </a:r>
            <a:r>
              <a:rPr lang="en-US" b="1" dirty="0">
                <a:solidFill>
                  <a:srgbClr val="002F3C"/>
                </a:solidFill>
                <a:effectLst/>
                <a:latin typeface="Myriad Pro" panose="020B0503030403020204" pitchFamily="34" charset="0"/>
              </a:rPr>
              <a:t>Women’s Fancy Shawl</a:t>
            </a:r>
            <a:r>
              <a:rPr lang="en-US" dirty="0">
                <a:effectLst/>
                <a:latin typeface="Myriad Pro" panose="020B0503030403020204" pitchFamily="34" charset="0"/>
              </a:rPr>
              <a:t> and the video on slide 12, </a:t>
            </a:r>
            <a:r>
              <a:rPr lang="en-US" b="1" dirty="0">
                <a:solidFill>
                  <a:srgbClr val="002F3C"/>
                </a:solidFill>
                <a:effectLst/>
                <a:latin typeface="Myriad Pro" panose="020B0503030403020204" pitchFamily="34" charset="0"/>
              </a:rPr>
              <a:t>Women’s Fancy Shawl Video. </a:t>
            </a:r>
          </a:p>
          <a:p>
            <a:endParaRPr lang="en-US" dirty="0">
              <a:effectLst/>
              <a:latin typeface="Myriad Pro" panose="020B0503030403020204" pitchFamily="34" charset="0"/>
            </a:endParaRPr>
          </a:p>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shawl plays an important role in Women’s Fancy Shawl, also called Women’s Fast and Fancy. Beautifully decorated shawls shimmer and flutter as dancers twist and spin in matching dresses, leggings, and hair ties, gracefully keeping time with a fast beat.</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014AEB4E-BEEE-4AB0-AD25-F2E6AE9853C5}" type="slidenum">
              <a:rPr lang="en-US" smtClean="0"/>
              <a:t>10</a:t>
            </a:fld>
            <a:endParaRPr lang="en-US"/>
          </a:p>
        </p:txBody>
      </p:sp>
    </p:spTree>
    <p:extLst>
      <p:ext uri="{BB962C8B-B14F-4D97-AF65-F5344CB8AC3E}">
        <p14:creationId xmlns:p14="http://schemas.microsoft.com/office/powerpoint/2010/main" val="99990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838200" y="1836499"/>
            <a:ext cx="10027022" cy="43404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838200" y="735628"/>
            <a:ext cx="10027022" cy="1100871"/>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838199" y="1790700"/>
            <a:ext cx="10027021" cy="38149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l"/>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735496"/>
            <a:ext cx="6689036" cy="1233981"/>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1969478"/>
            <a:ext cx="6549887" cy="415302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dirty="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r"/>
            <a:endParaRPr lang="en-US" sz="2400" b="0" i="0" dirty="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9D9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85412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2C675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lvl1pPr>
              <a:defRPr i="1"/>
            </a:lvl1pPr>
          </a:lstStyle>
          <a:p>
            <a:pPr algn="l"/>
            <a:r>
              <a:rPr lang="en-US" sz="4800" dirty="0">
                <a:solidFill>
                  <a:schemeClr val="bg1"/>
                </a:solidFill>
              </a:rPr>
              <a:t>Divider section header goes here</a:t>
            </a:r>
          </a:p>
        </p:txBody>
      </p:sp>
    </p:spTree>
    <p:extLst>
      <p:ext uri="{BB962C8B-B14F-4D97-AF65-F5344CB8AC3E}">
        <p14:creationId xmlns:p14="http://schemas.microsoft.com/office/powerpoint/2010/main" val="357587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749277"/>
            <a:ext cx="10515600" cy="10096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9621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4" r:id="rId7"/>
    <p:sldLayoutId id="2147483661" r:id="rId8"/>
  </p:sldLayoutIdLst>
  <p:txStyles>
    <p:titleStyle>
      <a:lvl1pPr algn="l" defTabSz="914400" rtl="0" eaLnBrk="1" latinLnBrk="0" hangingPunct="1">
        <a:lnSpc>
          <a:spcPct val="90000"/>
        </a:lnSpc>
        <a:spcBef>
          <a:spcPct val="0"/>
        </a:spcBef>
        <a:buNone/>
        <a:defRPr sz="4400" b="1" i="0" kern="1200">
          <a:solidFill>
            <a:srgbClr val="2C6754"/>
          </a:solidFill>
          <a:latin typeface="Calibri" panose="020F0502020204030204" pitchFamily="34" charset="0"/>
          <a:ea typeface="Helvetica Neue Medium" panose="02000503000000020004" pitchFamily="2" charset="0"/>
          <a:cs typeface="Calibri" panose="020F0502020204030204" pitchFamily="34" charset="0"/>
        </a:defRPr>
      </a:lvl1pPr>
    </p:titleStyle>
    <p:bodyStyle>
      <a:lvl1pPr marL="2286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1pPr>
      <a:lvl2pPr marL="6858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2pPr>
      <a:lvl3pPr marL="11430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3pPr>
      <a:lvl4pPr marL="16002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4pPr>
      <a:lvl5pPr marL="20574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player.vimeo.com/video/888832568?app_id=122963" TargetMode="External"/><Relationship Id="rId5" Type="http://schemas.openxmlformats.org/officeDocument/2006/relationships/image" Target="../media/image12.jpeg"/><Relationship Id="rId4" Type="http://schemas.openxmlformats.org/officeDocument/2006/relationships/hyperlink" Target="https://vimeo.com/888832568/a2559cd02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player.vimeo.com/video/888829779?app_id=122963" TargetMode="External"/><Relationship Id="rId5" Type="http://schemas.openxmlformats.org/officeDocument/2006/relationships/image" Target="../media/image15.jpeg"/><Relationship Id="rId4" Type="http://schemas.openxmlformats.org/officeDocument/2006/relationships/hyperlink" Target="https://vimeo.com/888829779/438e136f9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player.vimeo.com/video/888831875?app_id=122963" TargetMode="External"/><Relationship Id="rId5" Type="http://schemas.openxmlformats.org/officeDocument/2006/relationships/image" Target="../media/image17.jpeg"/><Relationship Id="rId4" Type="http://schemas.openxmlformats.org/officeDocument/2006/relationships/hyperlink" Target="https://vimeo.com/888831875/2e5ebddbf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player.vimeo.com/video/888830115?app_id=122963" TargetMode="External"/><Relationship Id="rId5" Type="http://schemas.openxmlformats.org/officeDocument/2006/relationships/image" Target="../media/image19.jpeg"/><Relationship Id="rId4" Type="http://schemas.openxmlformats.org/officeDocument/2006/relationships/hyperlink" Target="https://vimeo.com/888830115/908b81098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player.vimeo.com/video/888829373?app_id=122963" TargetMode="External"/><Relationship Id="rId5" Type="http://schemas.openxmlformats.org/officeDocument/2006/relationships/image" Target="../media/image22.jpeg"/><Relationship Id="rId4" Type="http://schemas.openxmlformats.org/officeDocument/2006/relationships/hyperlink" Target="https://vimeo.com/888829373/99f7380132"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player.vimeo.com/video/888830362?app_id=122963" TargetMode="External"/><Relationship Id="rId5" Type="http://schemas.openxmlformats.org/officeDocument/2006/relationships/image" Target="../media/image25.jpeg"/><Relationship Id="rId4" Type="http://schemas.openxmlformats.org/officeDocument/2006/relationships/hyperlink" Target="https://vimeo.com/888830362/bc7810991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hyperlink" Target="https://youtu.be/TS_Vb0TbKy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player.vimeo.com/video/888832234?app_id=122963" TargetMode="External"/><Relationship Id="rId5" Type="http://schemas.openxmlformats.org/officeDocument/2006/relationships/image" Target="../media/image28.jpeg"/><Relationship Id="rId4" Type="http://schemas.openxmlformats.org/officeDocument/2006/relationships/hyperlink" Target="https://vimeo.com/888832234/5e7316120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jpeg"/><Relationship Id="rId7"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888830745?app_id=122963" TargetMode="External"/><Relationship Id="rId5" Type="http://schemas.openxmlformats.org/officeDocument/2006/relationships/image" Target="../media/image9.jpeg"/><Relationship Id="rId4" Type="http://schemas.openxmlformats.org/officeDocument/2006/relationships/hyperlink" Target="https://vimeo.com/888830745/e0269cada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838200" y="2357564"/>
            <a:ext cx="11353800" cy="1499733"/>
          </a:xfrm>
        </p:spPr>
        <p:txBody>
          <a:bodyPr lIns="0" tIns="0" rIns="0" bIns="0" anchor="t" anchorCtr="0">
            <a:noAutofit/>
          </a:bodyPr>
          <a:lstStyle/>
          <a:p>
            <a:pPr>
              <a:spcAft>
                <a:spcPts val="600"/>
              </a:spcAft>
            </a:pPr>
            <a:r>
              <a:rPr lang="en-US" sz="2400" b="1" dirty="0">
                <a:solidFill>
                  <a:srgbClr val="63A49F"/>
                </a:solidFill>
                <a:ea typeface="Helvetica Neue" panose="02000503000000020004" pitchFamily="2" charset="0"/>
              </a:rPr>
              <a:t>GRADE K–1</a:t>
            </a:r>
            <a:br>
              <a:rPr lang="en-US" sz="7200" dirty="0"/>
            </a:br>
            <a:r>
              <a:rPr lang="en-US" sz="7200" b="1" dirty="0"/>
              <a:t>Let's go to a Pow Wow!</a:t>
            </a:r>
            <a:endParaRPr lang="en-US" sz="4800" b="1" dirty="0"/>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308931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67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A2E7-4FF7-1131-9D6F-6DEA2EF42CE7}"/>
              </a:ext>
            </a:extLst>
          </p:cNvPr>
          <p:cNvSpPr>
            <a:spLocks noGrp="1"/>
          </p:cNvSpPr>
          <p:nvPr>
            <p:ph type="ctrTitle"/>
          </p:nvPr>
        </p:nvSpPr>
        <p:spPr/>
        <p:txBody>
          <a:bodyPr/>
          <a:lstStyle/>
          <a:p>
            <a:r>
              <a:rPr lang="en-US" sz="5400" dirty="0">
                <a:solidFill>
                  <a:schemeClr val="bg1"/>
                </a:solidFill>
              </a:rPr>
              <a:t>Women’s Fancy Shawl</a:t>
            </a:r>
          </a:p>
        </p:txBody>
      </p:sp>
    </p:spTree>
    <p:extLst>
      <p:ext uri="{BB962C8B-B14F-4D97-AF65-F5344CB8AC3E}">
        <p14:creationId xmlns:p14="http://schemas.microsoft.com/office/powerpoint/2010/main" val="136668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1FDA8-C990-8B9F-8776-A4A20E1E1BE7}"/>
              </a:ext>
            </a:extLst>
          </p:cNvPr>
          <p:cNvSpPr>
            <a:spLocks noGrp="1"/>
          </p:cNvSpPr>
          <p:nvPr>
            <p:ph type="ctrTitle"/>
          </p:nvPr>
        </p:nvSpPr>
        <p:spPr/>
        <p:txBody>
          <a:bodyPr>
            <a:normAutofit/>
          </a:bodyPr>
          <a:lstStyle/>
          <a:p>
            <a:r>
              <a:rPr lang="en-US">
                <a:ea typeface="+mj-lt"/>
                <a:cs typeface="+mj-lt"/>
              </a:rPr>
              <a:t>Women’s Fancy Shawl</a:t>
            </a:r>
          </a:p>
        </p:txBody>
      </p:sp>
      <p:pic>
        <p:nvPicPr>
          <p:cNvPr id="5" name="Picture 5" descr="A picture containing grass, outdoor, person, field&#10;&#10;Description automatically generated">
            <a:extLst>
              <a:ext uri="{FF2B5EF4-FFF2-40B4-BE49-F238E27FC236}">
                <a16:creationId xmlns:a16="http://schemas.microsoft.com/office/drawing/2014/main" id="{17011481-6F64-2DB1-C8DE-4807CBD3A0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0457" y="0"/>
            <a:ext cx="5166858" cy="3418461"/>
          </a:xfrm>
          <a:prstGeom prst="rect">
            <a:avLst/>
          </a:prstGeom>
        </p:spPr>
      </p:pic>
      <p:pic>
        <p:nvPicPr>
          <p:cNvPr id="8" name="Picture 8" descr="A picture containing grass, person, outdoor, field&#10;&#10;Description automatically generated">
            <a:extLst>
              <a:ext uri="{FF2B5EF4-FFF2-40B4-BE49-F238E27FC236}">
                <a16:creationId xmlns:a16="http://schemas.microsoft.com/office/drawing/2014/main" id="{2A2013B8-E9B2-DA79-0732-83DC6BCDE1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0457" y="3512130"/>
            <a:ext cx="5166857" cy="3429000"/>
          </a:xfrm>
          <a:prstGeom prst="rect">
            <a:avLst/>
          </a:prstGeom>
        </p:spPr>
      </p:pic>
      <p:sp>
        <p:nvSpPr>
          <p:cNvPr id="6" name="Content Placeholder 5">
            <a:extLst>
              <a:ext uri="{FF2B5EF4-FFF2-40B4-BE49-F238E27FC236}">
                <a16:creationId xmlns:a16="http://schemas.microsoft.com/office/drawing/2014/main" id="{9A411EB4-1A48-2A7E-9797-EF29F2AB8C4E}"/>
              </a:ext>
            </a:extLst>
          </p:cNvPr>
          <p:cNvSpPr>
            <a:spLocks noGrp="1"/>
          </p:cNvSpPr>
          <p:nvPr>
            <p:ph idx="1"/>
          </p:nvPr>
        </p:nvSpPr>
        <p:spPr>
          <a:xfrm>
            <a:off x="838200" y="1836499"/>
            <a:ext cx="4883727" cy="4340464"/>
          </a:xfrm>
        </p:spPr>
        <p:txBody>
          <a:bodyPr/>
          <a:lstStyle/>
          <a:p>
            <a:pPr marL="0" indent="0">
              <a:buNone/>
            </a:pPr>
            <a:r>
              <a:rPr lang="en-US" dirty="0"/>
              <a:t>Beautifully decorated shawls shimmer and flutter as dancers twist and spin. </a:t>
            </a:r>
          </a:p>
        </p:txBody>
      </p:sp>
    </p:spTree>
    <p:extLst>
      <p:ext uri="{BB962C8B-B14F-4D97-AF65-F5344CB8AC3E}">
        <p14:creationId xmlns:p14="http://schemas.microsoft.com/office/powerpoint/2010/main" val="215669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05B58-8364-F790-CF03-8BAEC7A98077}"/>
              </a:ext>
            </a:extLst>
          </p:cNvPr>
          <p:cNvSpPr>
            <a:spLocks noGrp="1"/>
          </p:cNvSpPr>
          <p:nvPr>
            <p:ph type="ctrTitle"/>
          </p:nvPr>
        </p:nvSpPr>
        <p:spPr/>
        <p:txBody>
          <a:bodyPr/>
          <a:lstStyle/>
          <a:p>
            <a:r>
              <a:rPr lang="en-US" dirty="0"/>
              <a:t>Women’s Fancy Shawl video</a:t>
            </a:r>
          </a:p>
        </p:txBody>
      </p:sp>
      <p:sp>
        <p:nvSpPr>
          <p:cNvPr id="2" name="Content Placeholder 1"/>
          <p:cNvSpPr>
            <a:spLocks noGrp="1"/>
          </p:cNvSpPr>
          <p:nvPr>
            <p:ph idx="1"/>
          </p:nvPr>
        </p:nvSpPr>
        <p:spPr>
          <a:xfrm>
            <a:off x="838200" y="6298210"/>
            <a:ext cx="10027022" cy="360017"/>
          </a:xfrm>
        </p:spPr>
        <p:txBody>
          <a:bodyPr vert="horz" lIns="0" tIns="0" rIns="0" bIns="0" rtlCol="0" anchor="t">
            <a:noAutofit/>
          </a:bodyPr>
          <a:lstStyle/>
          <a:p>
            <a:pPr marL="0" indent="0" algn="ctr">
              <a:buNone/>
            </a:pPr>
            <a:r>
              <a:rPr lang="en-US" u="sng" dirty="0">
                <a:hlinkClick r:id="rId4"/>
              </a:rPr>
              <a:t>https://vimeo.com/888832568/a2559cd029</a:t>
            </a:r>
            <a:endParaRPr lang="en-US" dirty="0"/>
          </a:p>
        </p:txBody>
      </p:sp>
      <p:pic>
        <p:nvPicPr>
          <p:cNvPr id="3" name="Online Media 2" descr="For the SB-13 Tribal History/Shared History K-1 &quot;Let's Go to a Pow Wow&quot; Lesson" title="Fancy Shawl | Nesika Illahee 2023">
            <a:hlinkClick r:id="" action="ppaction://media"/>
            <a:extLst>
              <a:ext uri="{FF2B5EF4-FFF2-40B4-BE49-F238E27FC236}">
                <a16:creationId xmlns:a16="http://schemas.microsoft.com/office/drawing/2014/main" id="{3465952C-FCF5-6DB2-DA3A-2688AF56E66A}"/>
              </a:ext>
            </a:extLst>
          </p:cNvPr>
          <p:cNvPicPr>
            <a:picLocks noRot="1" noChangeAspect="1"/>
          </p:cNvPicPr>
          <p:nvPr>
            <a:videoFile r:link="rId1"/>
          </p:nvPr>
        </p:nvPicPr>
        <p:blipFill>
          <a:blip r:embed="rId5"/>
          <a:stretch>
            <a:fillRect/>
          </a:stretch>
        </p:blipFill>
        <p:spPr>
          <a:xfrm>
            <a:off x="1768559" y="1538037"/>
            <a:ext cx="8163594" cy="4594058"/>
          </a:xfrm>
          <a:prstGeom prst="rect">
            <a:avLst/>
          </a:prstGeom>
        </p:spPr>
      </p:pic>
    </p:spTree>
    <p:extLst>
      <p:ext uri="{BB962C8B-B14F-4D97-AF65-F5344CB8AC3E}">
        <p14:creationId xmlns:p14="http://schemas.microsoft.com/office/powerpoint/2010/main" val="260166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C67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A2E7-4FF7-1131-9D6F-6DEA2EF42CE7}"/>
              </a:ext>
            </a:extLst>
          </p:cNvPr>
          <p:cNvSpPr>
            <a:spLocks noGrp="1"/>
          </p:cNvSpPr>
          <p:nvPr>
            <p:ph type="ctrTitle"/>
          </p:nvPr>
        </p:nvSpPr>
        <p:spPr/>
        <p:txBody>
          <a:bodyPr/>
          <a:lstStyle/>
          <a:p>
            <a:r>
              <a:rPr lang="en-US" sz="5400" dirty="0">
                <a:solidFill>
                  <a:schemeClr val="bg1"/>
                </a:solidFill>
              </a:rPr>
              <a:t>Women’s Jingle Dress</a:t>
            </a:r>
          </a:p>
        </p:txBody>
      </p:sp>
    </p:spTree>
    <p:extLst>
      <p:ext uri="{BB962C8B-B14F-4D97-AF65-F5344CB8AC3E}">
        <p14:creationId xmlns:p14="http://schemas.microsoft.com/office/powerpoint/2010/main" val="157149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6848B-16A8-2E66-DEC7-2ED48D8FC8AD}"/>
              </a:ext>
            </a:extLst>
          </p:cNvPr>
          <p:cNvSpPr>
            <a:spLocks noGrp="1"/>
          </p:cNvSpPr>
          <p:nvPr>
            <p:ph idx="1"/>
          </p:nvPr>
        </p:nvSpPr>
        <p:spPr>
          <a:xfrm>
            <a:off x="838200" y="1836498"/>
            <a:ext cx="3498273" cy="1724119"/>
          </a:xfrm>
        </p:spPr>
        <p:txBody>
          <a:bodyPr vert="horz" lIns="0" tIns="0" rIns="0" bIns="0" rtlCol="0" anchor="t">
            <a:noAutofit/>
          </a:bodyPr>
          <a:lstStyle/>
          <a:p>
            <a:pPr marL="0" indent="0">
              <a:buNone/>
            </a:pPr>
            <a:r>
              <a:rPr lang="en-US" dirty="0">
                <a:ea typeface="+mn-lt"/>
                <a:cs typeface="+mn-lt"/>
              </a:rPr>
              <a:t>The distinctive steps of jingle dancers make the cones tied to their dresses sway and move in time.</a:t>
            </a:r>
          </a:p>
        </p:txBody>
      </p:sp>
      <p:sp>
        <p:nvSpPr>
          <p:cNvPr id="2" name="Title 1">
            <a:extLst>
              <a:ext uri="{FF2B5EF4-FFF2-40B4-BE49-F238E27FC236}">
                <a16:creationId xmlns:a16="http://schemas.microsoft.com/office/drawing/2014/main" id="{0E5D3AEB-1D64-B0BB-A6A6-873BF97959D9}"/>
              </a:ext>
            </a:extLst>
          </p:cNvPr>
          <p:cNvSpPr>
            <a:spLocks noGrp="1"/>
          </p:cNvSpPr>
          <p:nvPr>
            <p:ph type="ctrTitle"/>
          </p:nvPr>
        </p:nvSpPr>
        <p:spPr/>
        <p:txBody>
          <a:bodyPr/>
          <a:lstStyle/>
          <a:p>
            <a:r>
              <a:rPr lang="en-US">
                <a:ea typeface="+mj-lt"/>
                <a:cs typeface="+mj-lt"/>
              </a:rPr>
              <a:t>Jingle Dress </a:t>
            </a:r>
            <a:endParaRPr lang="en-US"/>
          </a:p>
          <a:p>
            <a:endParaRPr lang="en-US"/>
          </a:p>
        </p:txBody>
      </p:sp>
      <p:pic>
        <p:nvPicPr>
          <p:cNvPr id="4" name="Picture 6">
            <a:extLst>
              <a:ext uri="{FF2B5EF4-FFF2-40B4-BE49-F238E27FC236}">
                <a16:creationId xmlns:a16="http://schemas.microsoft.com/office/drawing/2014/main" id="{D4A55262-2261-8907-4BA9-2DDBF11CD2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4288" y="1898076"/>
            <a:ext cx="5257206" cy="3366830"/>
          </a:xfrm>
          <a:prstGeom prst="rect">
            <a:avLst/>
          </a:prstGeom>
        </p:spPr>
      </p:pic>
      <p:pic>
        <p:nvPicPr>
          <p:cNvPr id="7" name="Picture 6" descr="A picture containing grass, outdoor, dancer&#10;&#10;Description automatically generated">
            <a:extLst>
              <a:ext uri="{FF2B5EF4-FFF2-40B4-BE49-F238E27FC236}">
                <a16:creationId xmlns:a16="http://schemas.microsoft.com/office/drawing/2014/main" id="{D3FFDCB5-6A69-C268-89FD-D71BC11BBF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5327" y="1908207"/>
            <a:ext cx="2833197" cy="3356699"/>
          </a:xfrm>
          <a:prstGeom prst="rect">
            <a:avLst/>
          </a:prstGeom>
        </p:spPr>
      </p:pic>
    </p:spTree>
    <p:extLst>
      <p:ext uri="{BB962C8B-B14F-4D97-AF65-F5344CB8AC3E}">
        <p14:creationId xmlns:p14="http://schemas.microsoft.com/office/powerpoint/2010/main" val="297990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71DDEA-FE38-F371-F4CC-0056F4415B3F}"/>
              </a:ext>
            </a:extLst>
          </p:cNvPr>
          <p:cNvSpPr>
            <a:spLocks noGrp="1"/>
          </p:cNvSpPr>
          <p:nvPr>
            <p:ph type="ctrTitle"/>
          </p:nvPr>
        </p:nvSpPr>
        <p:spPr/>
        <p:txBody>
          <a:bodyPr/>
          <a:lstStyle/>
          <a:p>
            <a:r>
              <a:rPr lang="en-US" dirty="0"/>
              <a:t>Jingle Dress video</a:t>
            </a:r>
          </a:p>
        </p:txBody>
      </p:sp>
      <p:sp>
        <p:nvSpPr>
          <p:cNvPr id="2" name="Rectangle 1"/>
          <p:cNvSpPr/>
          <p:nvPr/>
        </p:nvSpPr>
        <p:spPr>
          <a:xfrm>
            <a:off x="3849231" y="6302360"/>
            <a:ext cx="4493538" cy="369332"/>
          </a:xfrm>
          <a:prstGeom prst="rect">
            <a:avLst/>
          </a:prstGeom>
        </p:spPr>
        <p:txBody>
          <a:bodyPr wrap="none">
            <a:spAutoFit/>
          </a:bodyPr>
          <a:lstStyle/>
          <a:p>
            <a:r>
              <a:rPr lang="en-US" u="sng" dirty="0">
                <a:solidFill>
                  <a:srgbClr val="000000"/>
                </a:solidFill>
                <a:latin typeface="Aptos"/>
                <a:ea typeface="Times New Roman" panose="02020603050405020304" pitchFamily="18" charset="0"/>
                <a:cs typeface="Times New Roman" panose="02020603050405020304" pitchFamily="18" charset="0"/>
                <a:hlinkClick r:id="rId4"/>
              </a:rPr>
              <a:t>https://vimeo.com/888829779/438e136f93</a:t>
            </a:r>
            <a:endParaRPr lang="en-US" dirty="0"/>
          </a:p>
        </p:txBody>
      </p:sp>
      <p:pic>
        <p:nvPicPr>
          <p:cNvPr id="3" name="Online Media 2" descr="For the SB-13 Tribal History/Shared History K-1 &quot;Let's Go to a Pow Wow&quot; Lesson" title="Jingle Dress | Nesika Illahee 2023">
            <a:hlinkClick r:id="" action="ppaction://media"/>
            <a:extLst>
              <a:ext uri="{FF2B5EF4-FFF2-40B4-BE49-F238E27FC236}">
                <a16:creationId xmlns:a16="http://schemas.microsoft.com/office/drawing/2014/main" id="{0D57E427-E987-C209-BB0D-6A844B1A87A4}"/>
              </a:ext>
            </a:extLst>
          </p:cNvPr>
          <p:cNvPicPr>
            <a:picLocks noRot="1" noChangeAspect="1"/>
          </p:cNvPicPr>
          <p:nvPr>
            <a:videoFile r:link="rId1"/>
          </p:nvPr>
        </p:nvPicPr>
        <p:blipFill>
          <a:blip r:embed="rId5"/>
          <a:stretch>
            <a:fillRect/>
          </a:stretch>
        </p:blipFill>
        <p:spPr>
          <a:xfrm>
            <a:off x="1708401" y="1437774"/>
            <a:ext cx="8273883" cy="4664243"/>
          </a:xfrm>
          <a:prstGeom prst="rect">
            <a:avLst/>
          </a:prstGeom>
        </p:spPr>
      </p:pic>
    </p:spTree>
    <p:extLst>
      <p:ext uri="{BB962C8B-B14F-4D97-AF65-F5344CB8AC3E}">
        <p14:creationId xmlns:p14="http://schemas.microsoft.com/office/powerpoint/2010/main" val="367727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DC9E1-D8A8-D542-FA96-E48B9BAFA835}"/>
              </a:ext>
            </a:extLst>
          </p:cNvPr>
          <p:cNvSpPr>
            <a:spLocks noGrp="1"/>
          </p:cNvSpPr>
          <p:nvPr>
            <p:ph type="ctrTitle"/>
          </p:nvPr>
        </p:nvSpPr>
        <p:spPr/>
        <p:txBody>
          <a:bodyPr/>
          <a:lstStyle/>
          <a:p>
            <a:r>
              <a:rPr lang="en-US" sz="5400" dirty="0">
                <a:solidFill>
                  <a:schemeClr val="bg1"/>
                </a:solidFill>
              </a:rPr>
              <a:t>Women’s Traditional</a:t>
            </a:r>
          </a:p>
        </p:txBody>
      </p:sp>
    </p:spTree>
    <p:extLst>
      <p:ext uri="{BB962C8B-B14F-4D97-AF65-F5344CB8AC3E}">
        <p14:creationId xmlns:p14="http://schemas.microsoft.com/office/powerpoint/2010/main" val="3177465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383C9-54AF-40B5-9223-56B91124E901}"/>
              </a:ext>
            </a:extLst>
          </p:cNvPr>
          <p:cNvSpPr>
            <a:spLocks noGrp="1"/>
          </p:cNvSpPr>
          <p:nvPr>
            <p:ph idx="1"/>
          </p:nvPr>
        </p:nvSpPr>
        <p:spPr>
          <a:xfrm>
            <a:off x="838200" y="1836498"/>
            <a:ext cx="3747655" cy="2693937"/>
          </a:xfrm>
        </p:spPr>
        <p:txBody>
          <a:bodyPr vert="horz" lIns="0" tIns="0" rIns="0" bIns="0" rtlCol="0" anchor="t">
            <a:noAutofit/>
          </a:bodyPr>
          <a:lstStyle/>
          <a:p>
            <a:pPr marL="0" indent="0">
              <a:buNone/>
            </a:pPr>
            <a:r>
              <a:rPr lang="en-US" dirty="0">
                <a:ea typeface="+mn-lt"/>
                <a:cs typeface="+mn-lt"/>
              </a:rPr>
              <a:t>A dance marked by grace, consistency, and small subtle movements. Dancers wear heavy buckskin dresses with long fringe or cloth dresses with shells or beads.</a:t>
            </a:r>
          </a:p>
        </p:txBody>
      </p:sp>
      <p:sp>
        <p:nvSpPr>
          <p:cNvPr id="2" name="Title 1">
            <a:extLst>
              <a:ext uri="{FF2B5EF4-FFF2-40B4-BE49-F238E27FC236}">
                <a16:creationId xmlns:a16="http://schemas.microsoft.com/office/drawing/2014/main" id="{105021B8-D2AE-EC9E-C410-7FA0307FD941}"/>
              </a:ext>
            </a:extLst>
          </p:cNvPr>
          <p:cNvSpPr>
            <a:spLocks noGrp="1"/>
          </p:cNvSpPr>
          <p:nvPr>
            <p:ph type="ctrTitle"/>
          </p:nvPr>
        </p:nvSpPr>
        <p:spPr/>
        <p:txBody>
          <a:bodyPr/>
          <a:lstStyle/>
          <a:p>
            <a:r>
              <a:rPr lang="en-US">
                <a:ea typeface="+mj-lt"/>
                <a:cs typeface="+mj-lt"/>
              </a:rPr>
              <a:t>Women’s Traditional </a:t>
            </a:r>
            <a:endParaRPr lang="en-US"/>
          </a:p>
          <a:p>
            <a:endParaRPr lang="en-US"/>
          </a:p>
        </p:txBody>
      </p:sp>
      <p:pic>
        <p:nvPicPr>
          <p:cNvPr id="7" name="Picture 7" descr="A picture containing grass, outdoor, person, field&#10;&#10;Description automatically generated">
            <a:extLst>
              <a:ext uri="{FF2B5EF4-FFF2-40B4-BE49-F238E27FC236}">
                <a16:creationId xmlns:a16="http://schemas.microsoft.com/office/drawing/2014/main" id="{AE907283-3964-8C7A-20C3-FCD24D5555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786"/>
          <a:stretch/>
        </p:blipFill>
        <p:spPr>
          <a:xfrm>
            <a:off x="5974314" y="1836498"/>
            <a:ext cx="4807527" cy="3561329"/>
          </a:xfrm>
          <a:prstGeom prst="rect">
            <a:avLst/>
          </a:prstGeom>
        </p:spPr>
      </p:pic>
    </p:spTree>
    <p:extLst>
      <p:ext uri="{BB962C8B-B14F-4D97-AF65-F5344CB8AC3E}">
        <p14:creationId xmlns:p14="http://schemas.microsoft.com/office/powerpoint/2010/main" val="388599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3AECE3-3F10-392C-C9AA-C7C56B5046F3}"/>
              </a:ext>
            </a:extLst>
          </p:cNvPr>
          <p:cNvSpPr>
            <a:spLocks noGrp="1"/>
          </p:cNvSpPr>
          <p:nvPr>
            <p:ph type="ctrTitle"/>
          </p:nvPr>
        </p:nvSpPr>
        <p:spPr/>
        <p:txBody>
          <a:bodyPr/>
          <a:lstStyle/>
          <a:p>
            <a:r>
              <a:rPr lang="en-US" dirty="0"/>
              <a:t>Women’s Traditional video</a:t>
            </a:r>
          </a:p>
        </p:txBody>
      </p:sp>
      <p:sp>
        <p:nvSpPr>
          <p:cNvPr id="2" name="Rectangle 1"/>
          <p:cNvSpPr/>
          <p:nvPr/>
        </p:nvSpPr>
        <p:spPr>
          <a:xfrm>
            <a:off x="3560551" y="6312387"/>
            <a:ext cx="4489371" cy="369332"/>
          </a:xfrm>
          <a:prstGeom prst="rect">
            <a:avLst/>
          </a:prstGeom>
        </p:spPr>
        <p:txBody>
          <a:bodyPr wrap="none">
            <a:spAutoFit/>
          </a:bodyPr>
          <a:lstStyle/>
          <a:p>
            <a:r>
              <a:rPr lang="en-US" u="sng" dirty="0">
                <a:solidFill>
                  <a:srgbClr val="000000"/>
                </a:solidFill>
                <a:latin typeface="Aptos"/>
                <a:ea typeface="Times New Roman" panose="02020603050405020304" pitchFamily="18" charset="0"/>
                <a:cs typeface="Times New Roman" panose="02020603050405020304" pitchFamily="18" charset="0"/>
                <a:hlinkClick r:id="rId4"/>
              </a:rPr>
              <a:t>https://vimeo.com/888831875/2e5ebddbff</a:t>
            </a:r>
            <a:r>
              <a:rPr lang="en-US" dirty="0">
                <a:solidFill>
                  <a:srgbClr val="000000"/>
                </a:solidFill>
                <a:latin typeface="Aptos"/>
                <a:ea typeface="Times New Roman" panose="02020603050405020304" pitchFamily="18" charset="0"/>
                <a:cs typeface="Times New Roman" panose="02020603050405020304" pitchFamily="18" charset="0"/>
              </a:rPr>
              <a:t> </a:t>
            </a:r>
            <a:endParaRPr lang="en-US" dirty="0"/>
          </a:p>
        </p:txBody>
      </p:sp>
      <p:pic>
        <p:nvPicPr>
          <p:cNvPr id="3" name="Online Media 2" descr="For the SB-13 Tribal History/Shared History K-1 &quot;Let's Go to a Pow Wow&quot; Lesson" title="Women's Traditional | Nesika Illahee 2023">
            <a:hlinkClick r:id="" action="ppaction://media"/>
            <a:extLst>
              <a:ext uri="{FF2B5EF4-FFF2-40B4-BE49-F238E27FC236}">
                <a16:creationId xmlns:a16="http://schemas.microsoft.com/office/drawing/2014/main" id="{07291AC2-86D9-AD4E-F273-C5EAE2F04A20}"/>
              </a:ext>
            </a:extLst>
          </p:cNvPr>
          <p:cNvPicPr>
            <a:picLocks noRot="1" noChangeAspect="1"/>
          </p:cNvPicPr>
          <p:nvPr>
            <a:videoFile r:link="rId1"/>
          </p:nvPr>
        </p:nvPicPr>
        <p:blipFill>
          <a:blip r:embed="rId5"/>
          <a:stretch>
            <a:fillRect/>
          </a:stretch>
        </p:blipFill>
        <p:spPr>
          <a:xfrm>
            <a:off x="1547980" y="1467852"/>
            <a:ext cx="8514515" cy="4794585"/>
          </a:xfrm>
          <a:prstGeom prst="rect">
            <a:avLst/>
          </a:prstGeom>
        </p:spPr>
      </p:pic>
    </p:spTree>
    <p:extLst>
      <p:ext uri="{BB962C8B-B14F-4D97-AF65-F5344CB8AC3E}">
        <p14:creationId xmlns:p14="http://schemas.microsoft.com/office/powerpoint/2010/main" val="3897694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DC9E1-D8A8-D542-FA96-E48B9BAFA835}"/>
              </a:ext>
            </a:extLst>
          </p:cNvPr>
          <p:cNvSpPr>
            <a:spLocks noGrp="1"/>
          </p:cNvSpPr>
          <p:nvPr>
            <p:ph type="ctrTitle"/>
          </p:nvPr>
        </p:nvSpPr>
        <p:spPr/>
        <p:txBody>
          <a:bodyPr/>
          <a:lstStyle/>
          <a:p>
            <a:r>
              <a:rPr lang="en-US" sz="5400" dirty="0">
                <a:solidFill>
                  <a:schemeClr val="bg1"/>
                </a:solidFill>
              </a:rPr>
              <a:t>Men’s Fast and Fancy</a:t>
            </a:r>
          </a:p>
        </p:txBody>
      </p:sp>
    </p:spTree>
    <p:extLst>
      <p:ext uri="{BB962C8B-B14F-4D97-AF65-F5344CB8AC3E}">
        <p14:creationId xmlns:p14="http://schemas.microsoft.com/office/powerpoint/2010/main" val="223932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A2E7-4FF7-1131-9D6F-6DEA2EF42CE7}"/>
              </a:ext>
            </a:extLst>
          </p:cNvPr>
          <p:cNvSpPr>
            <a:spLocks noGrp="1"/>
          </p:cNvSpPr>
          <p:nvPr>
            <p:ph type="ctrTitle"/>
          </p:nvPr>
        </p:nvSpPr>
        <p:spPr/>
        <p:txBody>
          <a:bodyPr/>
          <a:lstStyle/>
          <a:p>
            <a:r>
              <a:rPr lang="en-US" sz="5400" dirty="0">
                <a:solidFill>
                  <a:schemeClr val="bg1"/>
                </a:solidFill>
              </a:rPr>
              <a:t>Activity 1. What is a Pow Wow?</a:t>
            </a:r>
          </a:p>
        </p:txBody>
      </p:sp>
    </p:spTree>
    <p:extLst>
      <p:ext uri="{BB962C8B-B14F-4D97-AF65-F5344CB8AC3E}">
        <p14:creationId xmlns:p14="http://schemas.microsoft.com/office/powerpoint/2010/main" val="284862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54B6A-34A0-A41B-EAC1-87DE21B7597E}"/>
              </a:ext>
            </a:extLst>
          </p:cNvPr>
          <p:cNvSpPr>
            <a:spLocks noGrp="1"/>
          </p:cNvSpPr>
          <p:nvPr>
            <p:ph idx="1"/>
          </p:nvPr>
        </p:nvSpPr>
        <p:spPr>
          <a:xfrm>
            <a:off x="838200" y="2165118"/>
            <a:ext cx="4291013" cy="4340464"/>
          </a:xfrm>
        </p:spPr>
        <p:txBody>
          <a:bodyPr vert="horz" lIns="0" tIns="45720" rIns="0" bIns="45720" rtlCol="0" anchor="t">
            <a:normAutofit/>
          </a:bodyPr>
          <a:lstStyle/>
          <a:p>
            <a:pPr marL="0" indent="0">
              <a:buNone/>
            </a:pPr>
            <a:r>
              <a:rPr lang="en-US" dirty="0">
                <a:ea typeface="+mn-lt"/>
                <a:cs typeface="+mn-lt"/>
              </a:rPr>
              <a:t>Often called double bustle for the two bustles that dancers typically wear. This dance has the fastest beat and steps full of spinning </a:t>
            </a:r>
            <a:br>
              <a:rPr lang="en-US" dirty="0">
                <a:ea typeface="+mn-lt"/>
                <a:cs typeface="+mn-lt"/>
              </a:rPr>
            </a:br>
            <a:r>
              <a:rPr lang="en-US" dirty="0">
                <a:ea typeface="+mn-lt"/>
                <a:cs typeface="+mn-lt"/>
              </a:rPr>
              <a:t>and twirling.</a:t>
            </a:r>
          </a:p>
        </p:txBody>
      </p:sp>
      <p:sp>
        <p:nvSpPr>
          <p:cNvPr id="2" name="Title 1">
            <a:extLst>
              <a:ext uri="{FF2B5EF4-FFF2-40B4-BE49-F238E27FC236}">
                <a16:creationId xmlns:a16="http://schemas.microsoft.com/office/drawing/2014/main" id="{D401E078-4807-C354-9002-F510C7B3A1B4}"/>
              </a:ext>
            </a:extLst>
          </p:cNvPr>
          <p:cNvSpPr>
            <a:spLocks noGrp="1"/>
          </p:cNvSpPr>
          <p:nvPr>
            <p:ph type="ctrTitle"/>
          </p:nvPr>
        </p:nvSpPr>
        <p:spPr/>
        <p:txBody>
          <a:bodyPr/>
          <a:lstStyle/>
          <a:p>
            <a:r>
              <a:rPr lang="en-US" dirty="0">
                <a:ea typeface="+mj-lt"/>
                <a:cs typeface="+mj-lt"/>
              </a:rPr>
              <a:t>Men’s Fast </a:t>
            </a:r>
            <a:br>
              <a:rPr lang="en-US" dirty="0">
                <a:ea typeface="+mj-lt"/>
                <a:cs typeface="+mj-lt"/>
              </a:rPr>
            </a:br>
            <a:r>
              <a:rPr lang="en-US" dirty="0">
                <a:ea typeface="+mj-lt"/>
                <a:cs typeface="+mj-lt"/>
              </a:rPr>
              <a:t>and Fancy </a:t>
            </a:r>
            <a:endParaRPr lang="en-US" dirty="0"/>
          </a:p>
          <a:p>
            <a:endParaRPr lang="en-US" dirty="0"/>
          </a:p>
        </p:txBody>
      </p:sp>
      <p:pic>
        <p:nvPicPr>
          <p:cNvPr id="7" name="Picture 7">
            <a:extLst>
              <a:ext uri="{FF2B5EF4-FFF2-40B4-BE49-F238E27FC236}">
                <a16:creationId xmlns:a16="http://schemas.microsoft.com/office/drawing/2014/main" id="{7EC52B0B-4400-49F7-99C3-65976B09471F}"/>
              </a:ext>
            </a:extLst>
          </p:cNvPr>
          <p:cNvPicPr>
            <a:picLocks noChangeAspect="1"/>
          </p:cNvPicPr>
          <p:nvPr/>
        </p:nvPicPr>
        <p:blipFill>
          <a:blip r:embed="rId3"/>
          <a:stretch>
            <a:fillRect/>
          </a:stretch>
        </p:blipFill>
        <p:spPr>
          <a:xfrm>
            <a:off x="5972181" y="-2915"/>
            <a:ext cx="3478869" cy="6892100"/>
          </a:xfrm>
          <a:prstGeom prst="rect">
            <a:avLst/>
          </a:prstGeom>
        </p:spPr>
      </p:pic>
    </p:spTree>
    <p:extLst>
      <p:ext uri="{BB962C8B-B14F-4D97-AF65-F5344CB8AC3E}">
        <p14:creationId xmlns:p14="http://schemas.microsoft.com/office/powerpoint/2010/main" val="131440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996C2-3847-ADD6-EF53-05DBA990E27A}"/>
              </a:ext>
            </a:extLst>
          </p:cNvPr>
          <p:cNvSpPr>
            <a:spLocks noGrp="1"/>
          </p:cNvSpPr>
          <p:nvPr>
            <p:ph type="ctrTitle"/>
          </p:nvPr>
        </p:nvSpPr>
        <p:spPr/>
        <p:txBody>
          <a:bodyPr/>
          <a:lstStyle/>
          <a:p>
            <a:r>
              <a:rPr lang="en-US" dirty="0"/>
              <a:t>Men’s Fast and Fancy video</a:t>
            </a:r>
          </a:p>
        </p:txBody>
      </p:sp>
      <p:sp>
        <p:nvSpPr>
          <p:cNvPr id="2" name="Content Placeholder 1"/>
          <p:cNvSpPr>
            <a:spLocks noGrp="1"/>
          </p:cNvSpPr>
          <p:nvPr>
            <p:ph idx="1"/>
          </p:nvPr>
        </p:nvSpPr>
        <p:spPr>
          <a:xfrm>
            <a:off x="1086080" y="6390137"/>
            <a:ext cx="10027022" cy="502922"/>
          </a:xfrm>
        </p:spPr>
        <p:txBody>
          <a:bodyPr vert="horz" lIns="0" tIns="0" rIns="0" bIns="0" rtlCol="0" anchor="t">
            <a:noAutofit/>
          </a:bodyPr>
          <a:lstStyle/>
          <a:p>
            <a:pPr marL="0" indent="0" algn="ctr">
              <a:buNone/>
            </a:pPr>
            <a:r>
              <a:rPr lang="en-US" u="sng" dirty="0">
                <a:hlinkClick r:id="rId4"/>
              </a:rPr>
              <a:t>https://vimeo.com/888830115/908b81098f</a:t>
            </a:r>
            <a:endParaRPr lang="en-US" dirty="0"/>
          </a:p>
        </p:txBody>
      </p:sp>
      <p:pic>
        <p:nvPicPr>
          <p:cNvPr id="3" name="Online Media 2" descr="For the SB-13 Tribal History/Shared History K-1 &quot;Let's Go to a Pow Wow&quot; Lesson" title="Men's Fancy | Nesika Illahee 2023">
            <a:hlinkClick r:id="" action="ppaction://media"/>
            <a:extLst>
              <a:ext uri="{FF2B5EF4-FFF2-40B4-BE49-F238E27FC236}">
                <a16:creationId xmlns:a16="http://schemas.microsoft.com/office/drawing/2014/main" id="{4368E706-96EE-9875-23ED-C62A3A2287A7}"/>
              </a:ext>
            </a:extLst>
          </p:cNvPr>
          <p:cNvPicPr>
            <a:picLocks noRot="1" noChangeAspect="1"/>
          </p:cNvPicPr>
          <p:nvPr>
            <a:videoFile r:link="rId1"/>
          </p:nvPr>
        </p:nvPicPr>
        <p:blipFill>
          <a:blip r:embed="rId5"/>
          <a:stretch>
            <a:fillRect/>
          </a:stretch>
        </p:blipFill>
        <p:spPr>
          <a:xfrm>
            <a:off x="1695355" y="1567148"/>
            <a:ext cx="8323894" cy="4687678"/>
          </a:xfrm>
          <a:prstGeom prst="rect">
            <a:avLst/>
          </a:prstGeom>
        </p:spPr>
      </p:pic>
    </p:spTree>
    <p:extLst>
      <p:ext uri="{BB962C8B-B14F-4D97-AF65-F5344CB8AC3E}">
        <p14:creationId xmlns:p14="http://schemas.microsoft.com/office/powerpoint/2010/main" val="402736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DC9E1-D8A8-D542-FA96-E48B9BAFA835}"/>
              </a:ext>
            </a:extLst>
          </p:cNvPr>
          <p:cNvSpPr>
            <a:spLocks noGrp="1"/>
          </p:cNvSpPr>
          <p:nvPr>
            <p:ph type="ctrTitle"/>
          </p:nvPr>
        </p:nvSpPr>
        <p:spPr/>
        <p:txBody>
          <a:bodyPr/>
          <a:lstStyle/>
          <a:p>
            <a:r>
              <a:rPr lang="en-US" sz="5400" dirty="0">
                <a:solidFill>
                  <a:schemeClr val="bg1"/>
                </a:solidFill>
              </a:rPr>
              <a:t>Men’s Grass Dance</a:t>
            </a:r>
          </a:p>
        </p:txBody>
      </p:sp>
    </p:spTree>
    <p:extLst>
      <p:ext uri="{BB962C8B-B14F-4D97-AF65-F5344CB8AC3E}">
        <p14:creationId xmlns:p14="http://schemas.microsoft.com/office/powerpoint/2010/main" val="125190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C00B28-4B99-45A4-A951-FB35D2239E0A}"/>
              </a:ext>
            </a:extLst>
          </p:cNvPr>
          <p:cNvSpPr>
            <a:spLocks noGrp="1"/>
          </p:cNvSpPr>
          <p:nvPr>
            <p:ph idx="1"/>
          </p:nvPr>
        </p:nvSpPr>
        <p:spPr>
          <a:xfrm>
            <a:off x="838200" y="1836499"/>
            <a:ext cx="3919521" cy="4340464"/>
          </a:xfrm>
        </p:spPr>
        <p:txBody>
          <a:bodyPr vert="horz" lIns="0" tIns="0" rIns="0" bIns="0" rtlCol="0" anchor="t">
            <a:noAutofit/>
          </a:bodyPr>
          <a:lstStyle/>
          <a:p>
            <a:pPr marL="0" indent="0">
              <a:buNone/>
            </a:pPr>
            <a:r>
              <a:rPr lang="en-US" dirty="0">
                <a:ea typeface="+mn-lt"/>
                <a:cs typeface="+mn-lt"/>
              </a:rPr>
              <a:t>In the old days grass dancers would stomp down the grass to make an area ready for a camp or celebration, tucking grass into their belts as they worked.</a:t>
            </a:r>
          </a:p>
        </p:txBody>
      </p:sp>
      <p:sp>
        <p:nvSpPr>
          <p:cNvPr id="2" name="Title 1">
            <a:extLst>
              <a:ext uri="{FF2B5EF4-FFF2-40B4-BE49-F238E27FC236}">
                <a16:creationId xmlns:a16="http://schemas.microsoft.com/office/drawing/2014/main" id="{786E806B-D7CE-CDBF-A504-43670B28B4E5}"/>
              </a:ext>
            </a:extLst>
          </p:cNvPr>
          <p:cNvSpPr>
            <a:spLocks noGrp="1"/>
          </p:cNvSpPr>
          <p:nvPr>
            <p:ph type="ctrTitle"/>
          </p:nvPr>
        </p:nvSpPr>
        <p:spPr/>
        <p:txBody>
          <a:bodyPr/>
          <a:lstStyle/>
          <a:p>
            <a:r>
              <a:rPr lang="en-US" dirty="0">
                <a:ea typeface="+mj-lt"/>
                <a:cs typeface="+mj-lt"/>
              </a:rPr>
              <a:t>Men's Grass Dance </a:t>
            </a:r>
            <a:endParaRPr lang="en-US" dirty="0"/>
          </a:p>
          <a:p>
            <a:endParaRPr lang="en-US" dirty="0"/>
          </a:p>
        </p:txBody>
      </p:sp>
      <p:pic>
        <p:nvPicPr>
          <p:cNvPr id="5" name="Picture 5" descr="A picture containing tree, grass, outdoor, dancer&#10;&#10;Description automatically generated">
            <a:extLst>
              <a:ext uri="{FF2B5EF4-FFF2-40B4-BE49-F238E27FC236}">
                <a16:creationId xmlns:a16="http://schemas.microsoft.com/office/drawing/2014/main" id="{D2CC5053-030E-2986-48EA-C3A55726EA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2305"/>
          <a:stretch/>
        </p:blipFill>
        <p:spPr>
          <a:xfrm>
            <a:off x="5206055" y="1836499"/>
            <a:ext cx="2344676" cy="4025053"/>
          </a:xfrm>
          <a:prstGeom prst="rect">
            <a:avLst/>
          </a:prstGeom>
        </p:spPr>
      </p:pic>
      <p:pic>
        <p:nvPicPr>
          <p:cNvPr id="6" name="Picture 6">
            <a:extLst>
              <a:ext uri="{FF2B5EF4-FFF2-40B4-BE49-F238E27FC236}">
                <a16:creationId xmlns:a16="http://schemas.microsoft.com/office/drawing/2014/main" id="{F1029ECC-E638-FF56-5AE3-2BD883BDE3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4052" y="1828800"/>
            <a:ext cx="6107501" cy="4025053"/>
          </a:xfrm>
          <a:prstGeom prst="rect">
            <a:avLst/>
          </a:prstGeom>
        </p:spPr>
      </p:pic>
    </p:spTree>
    <p:extLst>
      <p:ext uri="{BB962C8B-B14F-4D97-AF65-F5344CB8AC3E}">
        <p14:creationId xmlns:p14="http://schemas.microsoft.com/office/powerpoint/2010/main" val="192930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9259BC-7BF1-D146-BDF3-22C4D0FE72A0}"/>
              </a:ext>
            </a:extLst>
          </p:cNvPr>
          <p:cNvSpPr>
            <a:spLocks noGrp="1"/>
          </p:cNvSpPr>
          <p:nvPr>
            <p:ph type="ctrTitle"/>
          </p:nvPr>
        </p:nvSpPr>
        <p:spPr/>
        <p:txBody>
          <a:bodyPr/>
          <a:lstStyle/>
          <a:p>
            <a:r>
              <a:rPr lang="en-US" dirty="0"/>
              <a:t>Men's Grass Dance video</a:t>
            </a:r>
          </a:p>
        </p:txBody>
      </p:sp>
      <p:sp>
        <p:nvSpPr>
          <p:cNvPr id="2" name="Content Placeholder 1"/>
          <p:cNvSpPr>
            <a:spLocks noGrp="1"/>
          </p:cNvSpPr>
          <p:nvPr>
            <p:ph idx="1"/>
          </p:nvPr>
        </p:nvSpPr>
        <p:spPr>
          <a:xfrm>
            <a:off x="838200" y="6344234"/>
            <a:ext cx="10027022" cy="365211"/>
          </a:xfrm>
        </p:spPr>
        <p:txBody>
          <a:bodyPr vert="horz" lIns="0" tIns="0" rIns="0" bIns="0" rtlCol="0" anchor="t">
            <a:noAutofit/>
          </a:bodyPr>
          <a:lstStyle/>
          <a:p>
            <a:pPr marL="0" indent="0" algn="ctr">
              <a:buNone/>
            </a:pPr>
            <a:r>
              <a:rPr lang="en-US" u="sng" dirty="0">
                <a:hlinkClick r:id="rId4"/>
              </a:rPr>
              <a:t>https://vimeo.com/888829373/99f7380132</a:t>
            </a:r>
            <a:endParaRPr lang="en-US" dirty="0"/>
          </a:p>
        </p:txBody>
      </p:sp>
      <p:pic>
        <p:nvPicPr>
          <p:cNvPr id="3" name="Online Media 2" descr="For the SB-13 Tribal History/Shared History K-1 &quot;Let's Go to a Pow Wow&quot; Lesson" title="Grass Dance | Nesika Illahee 2023">
            <a:hlinkClick r:id="" action="ppaction://media"/>
            <a:extLst>
              <a:ext uri="{FF2B5EF4-FFF2-40B4-BE49-F238E27FC236}">
                <a16:creationId xmlns:a16="http://schemas.microsoft.com/office/drawing/2014/main" id="{77C17B00-4A11-B971-BCC3-99EC97093B1B}"/>
              </a:ext>
            </a:extLst>
          </p:cNvPr>
          <p:cNvPicPr>
            <a:picLocks noRot="1" noChangeAspect="1"/>
          </p:cNvPicPr>
          <p:nvPr>
            <a:videoFile r:link="rId1"/>
          </p:nvPr>
        </p:nvPicPr>
        <p:blipFill>
          <a:blip r:embed="rId5"/>
          <a:stretch>
            <a:fillRect/>
          </a:stretch>
        </p:blipFill>
        <p:spPr>
          <a:xfrm>
            <a:off x="1704536" y="1539607"/>
            <a:ext cx="8305533" cy="4678496"/>
          </a:xfrm>
          <a:prstGeom prst="rect">
            <a:avLst/>
          </a:prstGeom>
        </p:spPr>
      </p:pic>
    </p:spTree>
    <p:extLst>
      <p:ext uri="{BB962C8B-B14F-4D97-AF65-F5344CB8AC3E}">
        <p14:creationId xmlns:p14="http://schemas.microsoft.com/office/powerpoint/2010/main" val="209177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DC9E1-D8A8-D542-FA96-E48B9BAFA835}"/>
              </a:ext>
            </a:extLst>
          </p:cNvPr>
          <p:cNvSpPr>
            <a:spLocks noGrp="1"/>
          </p:cNvSpPr>
          <p:nvPr>
            <p:ph type="ctrTitle"/>
          </p:nvPr>
        </p:nvSpPr>
        <p:spPr/>
        <p:txBody>
          <a:bodyPr/>
          <a:lstStyle/>
          <a:p>
            <a:r>
              <a:rPr lang="en-US" sz="5400" dirty="0">
                <a:solidFill>
                  <a:schemeClr val="bg1"/>
                </a:solidFill>
              </a:rPr>
              <a:t>Men’s Traditional</a:t>
            </a:r>
          </a:p>
        </p:txBody>
      </p:sp>
    </p:spTree>
    <p:extLst>
      <p:ext uri="{BB962C8B-B14F-4D97-AF65-F5344CB8AC3E}">
        <p14:creationId xmlns:p14="http://schemas.microsoft.com/office/powerpoint/2010/main" val="190779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F124-44B3-7236-0EE1-75B00638E7CC}"/>
              </a:ext>
            </a:extLst>
          </p:cNvPr>
          <p:cNvSpPr>
            <a:spLocks noGrp="1"/>
          </p:cNvSpPr>
          <p:nvPr>
            <p:ph type="ctrTitle"/>
          </p:nvPr>
        </p:nvSpPr>
        <p:spPr/>
        <p:txBody>
          <a:bodyPr/>
          <a:lstStyle/>
          <a:p>
            <a:r>
              <a:rPr lang="en-US">
                <a:ea typeface="+mj-lt"/>
                <a:cs typeface="+mj-lt"/>
              </a:rPr>
              <a:t>Men’s Traditional </a:t>
            </a:r>
            <a:endParaRPr lang="en-US"/>
          </a:p>
          <a:p>
            <a:endParaRPr lang="en-US"/>
          </a:p>
        </p:txBody>
      </p:sp>
      <p:pic>
        <p:nvPicPr>
          <p:cNvPr id="8" name="Picture 12" descr="A picture containing grass, outdoor, person, sport&#10;&#10;Description automatically generated">
            <a:extLst>
              <a:ext uri="{FF2B5EF4-FFF2-40B4-BE49-F238E27FC236}">
                <a16:creationId xmlns:a16="http://schemas.microsoft.com/office/drawing/2014/main" id="{3D40FFED-152E-0276-5DA3-2240FE2C95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5" r="4242"/>
          <a:stretch/>
        </p:blipFill>
        <p:spPr>
          <a:xfrm>
            <a:off x="4793673" y="1915293"/>
            <a:ext cx="4634345" cy="3734752"/>
          </a:xfrm>
          <a:prstGeom prst="rect">
            <a:avLst/>
          </a:prstGeom>
        </p:spPr>
      </p:pic>
      <p:pic>
        <p:nvPicPr>
          <p:cNvPr id="6" name="Picture 5" descr="A person wearing a garment&#10;&#10;Description automatically generated with medium confidence">
            <a:extLst>
              <a:ext uri="{FF2B5EF4-FFF2-40B4-BE49-F238E27FC236}">
                <a16:creationId xmlns:a16="http://schemas.microsoft.com/office/drawing/2014/main" id="{89FC8388-210A-59D6-92FB-B5F28F52F5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4075" y="1911930"/>
            <a:ext cx="2587925" cy="3738115"/>
          </a:xfrm>
          <a:prstGeom prst="rect">
            <a:avLst/>
          </a:prstGeom>
        </p:spPr>
      </p:pic>
      <p:sp>
        <p:nvSpPr>
          <p:cNvPr id="5" name="Content Placeholder 4">
            <a:extLst>
              <a:ext uri="{FF2B5EF4-FFF2-40B4-BE49-F238E27FC236}">
                <a16:creationId xmlns:a16="http://schemas.microsoft.com/office/drawing/2014/main" id="{BE648E6B-D7AB-238C-A676-6244379BB64A}"/>
              </a:ext>
            </a:extLst>
          </p:cNvPr>
          <p:cNvSpPr>
            <a:spLocks noGrp="1"/>
          </p:cNvSpPr>
          <p:nvPr>
            <p:ph idx="1"/>
          </p:nvPr>
        </p:nvSpPr>
        <p:spPr>
          <a:xfrm>
            <a:off x="838201" y="1836499"/>
            <a:ext cx="3525982" cy="2555392"/>
          </a:xfrm>
        </p:spPr>
        <p:txBody>
          <a:bodyPr/>
          <a:lstStyle/>
          <a:p>
            <a:pPr marL="0" indent="0">
              <a:buNone/>
            </a:pPr>
            <a:r>
              <a:rPr lang="en-US" dirty="0"/>
              <a:t>Many individual dances have roots in hunting or battle as dancers recreate important events that keep the community fed and safe. </a:t>
            </a:r>
          </a:p>
          <a:p>
            <a:pPr marL="0" indent="0">
              <a:buNone/>
            </a:pPr>
            <a:endParaRPr lang="en-US" dirty="0"/>
          </a:p>
        </p:txBody>
      </p:sp>
    </p:spTree>
    <p:extLst>
      <p:ext uri="{BB962C8B-B14F-4D97-AF65-F5344CB8AC3E}">
        <p14:creationId xmlns:p14="http://schemas.microsoft.com/office/powerpoint/2010/main" val="131220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A304EE-AC82-C8C9-A9E9-88D3617D7924}"/>
              </a:ext>
            </a:extLst>
          </p:cNvPr>
          <p:cNvSpPr>
            <a:spLocks noGrp="1"/>
          </p:cNvSpPr>
          <p:nvPr>
            <p:ph type="ctrTitle"/>
          </p:nvPr>
        </p:nvSpPr>
        <p:spPr>
          <a:xfrm>
            <a:off x="838200" y="735629"/>
            <a:ext cx="10027022" cy="729604"/>
          </a:xfrm>
        </p:spPr>
        <p:txBody>
          <a:bodyPr/>
          <a:lstStyle/>
          <a:p>
            <a:r>
              <a:rPr lang="en-US" dirty="0"/>
              <a:t>Men’s Traditional video</a:t>
            </a:r>
          </a:p>
        </p:txBody>
      </p:sp>
      <p:sp>
        <p:nvSpPr>
          <p:cNvPr id="2" name="Rectangle 1"/>
          <p:cNvSpPr/>
          <p:nvPr/>
        </p:nvSpPr>
        <p:spPr>
          <a:xfrm>
            <a:off x="3791523" y="6372545"/>
            <a:ext cx="4608954" cy="369332"/>
          </a:xfrm>
          <a:prstGeom prst="rect">
            <a:avLst/>
          </a:prstGeom>
        </p:spPr>
        <p:txBody>
          <a:bodyPr wrap="none">
            <a:spAutoFit/>
          </a:bodyPr>
          <a:lstStyle/>
          <a:p>
            <a:r>
              <a:rPr lang="en-US" u="sng" dirty="0">
                <a:solidFill>
                  <a:srgbClr val="000000"/>
                </a:solidFill>
                <a:latin typeface="Aptos"/>
                <a:ea typeface="Times New Roman" panose="02020603050405020304" pitchFamily="18" charset="0"/>
                <a:cs typeface="Times New Roman" panose="02020603050405020304" pitchFamily="18" charset="0"/>
                <a:hlinkClick r:id="rId4"/>
              </a:rPr>
              <a:t>https://vimeo.com/888830362/bc7810991d</a:t>
            </a:r>
            <a:r>
              <a:rPr lang="en-US" dirty="0">
                <a:solidFill>
                  <a:srgbClr val="000000"/>
                </a:solidFill>
                <a:latin typeface="Aptos"/>
                <a:ea typeface="Times New Roman" panose="02020603050405020304" pitchFamily="18" charset="0"/>
                <a:cs typeface="Times New Roman" panose="02020603050405020304" pitchFamily="18" charset="0"/>
              </a:rPr>
              <a:t> </a:t>
            </a:r>
            <a:endParaRPr lang="en-US" dirty="0"/>
          </a:p>
        </p:txBody>
      </p:sp>
      <p:pic>
        <p:nvPicPr>
          <p:cNvPr id="3" name="Online Media 2" descr="For the SB-13 Tribal History/Shared History K-1 &quot;Let's Go to a Pow Wow&quot; Lesson" title="Men's Traditional | Nesika Illahee 2023">
            <a:hlinkClick r:id="" action="ppaction://media"/>
            <a:extLst>
              <a:ext uri="{FF2B5EF4-FFF2-40B4-BE49-F238E27FC236}">
                <a16:creationId xmlns:a16="http://schemas.microsoft.com/office/drawing/2014/main" id="{CF201CD7-2900-36AA-02A3-168B538CC0F6}"/>
              </a:ext>
            </a:extLst>
          </p:cNvPr>
          <p:cNvPicPr>
            <a:picLocks noRot="1" noChangeAspect="1"/>
          </p:cNvPicPr>
          <p:nvPr>
            <a:videoFile r:link="rId1"/>
          </p:nvPr>
        </p:nvPicPr>
        <p:blipFill>
          <a:blip r:embed="rId5"/>
          <a:stretch>
            <a:fillRect/>
          </a:stretch>
        </p:blipFill>
        <p:spPr>
          <a:xfrm>
            <a:off x="1658270" y="1538036"/>
            <a:ext cx="8384173" cy="4704348"/>
          </a:xfrm>
          <a:prstGeom prst="rect">
            <a:avLst/>
          </a:prstGeom>
        </p:spPr>
      </p:pic>
    </p:spTree>
    <p:extLst>
      <p:ext uri="{BB962C8B-B14F-4D97-AF65-F5344CB8AC3E}">
        <p14:creationId xmlns:p14="http://schemas.microsoft.com/office/powerpoint/2010/main" val="408317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DC9E1-D8A8-D542-FA96-E48B9BAFA835}"/>
              </a:ext>
            </a:extLst>
          </p:cNvPr>
          <p:cNvSpPr>
            <a:spLocks noGrp="1"/>
          </p:cNvSpPr>
          <p:nvPr>
            <p:ph type="ctrTitle"/>
          </p:nvPr>
        </p:nvSpPr>
        <p:spPr/>
        <p:txBody>
          <a:bodyPr/>
          <a:lstStyle/>
          <a:p>
            <a:r>
              <a:rPr lang="en-US" sz="5400" dirty="0">
                <a:solidFill>
                  <a:schemeClr val="bg1"/>
                </a:solidFill>
              </a:rPr>
              <a:t>Women’s Basket Cap Special</a:t>
            </a:r>
          </a:p>
        </p:txBody>
      </p:sp>
    </p:spTree>
    <p:extLst>
      <p:ext uri="{BB962C8B-B14F-4D97-AF65-F5344CB8AC3E}">
        <p14:creationId xmlns:p14="http://schemas.microsoft.com/office/powerpoint/2010/main" val="15149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50674-970B-4A71-C998-A78771C57E4E}"/>
              </a:ext>
            </a:extLst>
          </p:cNvPr>
          <p:cNvSpPr>
            <a:spLocks noGrp="1"/>
          </p:cNvSpPr>
          <p:nvPr>
            <p:ph idx="1"/>
          </p:nvPr>
        </p:nvSpPr>
        <p:spPr>
          <a:xfrm>
            <a:off x="838201" y="1836499"/>
            <a:ext cx="4084844" cy="4340464"/>
          </a:xfrm>
        </p:spPr>
        <p:txBody>
          <a:bodyPr vert="horz" lIns="0" tIns="0" rIns="0" bIns="0" rtlCol="0" anchor="t">
            <a:noAutofit/>
          </a:bodyPr>
          <a:lstStyle/>
          <a:p>
            <a:pPr marL="0" indent="0">
              <a:buNone/>
            </a:pPr>
            <a:r>
              <a:rPr lang="en-US" dirty="0">
                <a:ea typeface="+mn-lt"/>
                <a:cs typeface="+mn-lt"/>
              </a:rPr>
              <a:t>Women wear special basket caps that have been part of Siletz culture since time immemorial.</a:t>
            </a:r>
          </a:p>
        </p:txBody>
      </p:sp>
      <p:sp>
        <p:nvSpPr>
          <p:cNvPr id="2" name="Title 1">
            <a:extLst>
              <a:ext uri="{FF2B5EF4-FFF2-40B4-BE49-F238E27FC236}">
                <a16:creationId xmlns:a16="http://schemas.microsoft.com/office/drawing/2014/main" id="{212E7DDE-4CA7-B591-672E-A2460A4654FE}"/>
              </a:ext>
            </a:extLst>
          </p:cNvPr>
          <p:cNvSpPr>
            <a:spLocks noGrp="1"/>
          </p:cNvSpPr>
          <p:nvPr>
            <p:ph type="ctrTitle"/>
          </p:nvPr>
        </p:nvSpPr>
        <p:spPr/>
        <p:txBody>
          <a:bodyPr>
            <a:normAutofit/>
          </a:bodyPr>
          <a:lstStyle/>
          <a:p>
            <a:r>
              <a:rPr lang="en-US" dirty="0">
                <a:ea typeface="+mj-lt"/>
                <a:cs typeface="+mj-lt"/>
              </a:rPr>
              <a:t>Women's Basket Cap Special </a:t>
            </a:r>
          </a:p>
        </p:txBody>
      </p:sp>
      <p:pic>
        <p:nvPicPr>
          <p:cNvPr id="5" name="Picture 5" descr="A picture containing grass, person, sport, outdoor&#10;&#10;Description automatically generated">
            <a:extLst>
              <a:ext uri="{FF2B5EF4-FFF2-40B4-BE49-F238E27FC236}">
                <a16:creationId xmlns:a16="http://schemas.microsoft.com/office/drawing/2014/main" id="{ACEAE49A-0652-FA41-61C8-ABE768200D59}"/>
              </a:ext>
            </a:extLst>
          </p:cNvPr>
          <p:cNvPicPr>
            <a:picLocks noChangeAspect="1"/>
          </p:cNvPicPr>
          <p:nvPr/>
        </p:nvPicPr>
        <p:blipFill rotWithShape="1">
          <a:blip r:embed="rId3"/>
          <a:srcRect l="3705" t="3759" r="3081" b="3923"/>
          <a:stretch/>
        </p:blipFill>
        <p:spPr>
          <a:xfrm>
            <a:off x="8257316" y="1898075"/>
            <a:ext cx="4308764" cy="4128147"/>
          </a:xfrm>
          <a:prstGeom prst="rect">
            <a:avLst/>
          </a:prstGeom>
        </p:spPr>
      </p:pic>
      <p:pic>
        <p:nvPicPr>
          <p:cNvPr id="6" name="Picture 6">
            <a:extLst>
              <a:ext uri="{FF2B5EF4-FFF2-40B4-BE49-F238E27FC236}">
                <a16:creationId xmlns:a16="http://schemas.microsoft.com/office/drawing/2014/main" id="{921564D0-ECF2-47EB-183E-E0D22C7E40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5620" y="1898075"/>
            <a:ext cx="2743200" cy="4114800"/>
          </a:xfrm>
          <a:prstGeom prst="rect">
            <a:avLst/>
          </a:prstGeom>
        </p:spPr>
      </p:pic>
    </p:spTree>
    <p:extLst>
      <p:ext uri="{BB962C8B-B14F-4D97-AF65-F5344CB8AC3E}">
        <p14:creationId xmlns:p14="http://schemas.microsoft.com/office/powerpoint/2010/main" val="259358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3"/>
            <a:extLst>
              <a:ext uri="{FF2B5EF4-FFF2-40B4-BE49-F238E27FC236}">
                <a16:creationId xmlns:a16="http://schemas.microsoft.com/office/drawing/2014/main" id="{D8C04819-F940-DF86-BF18-F835EF5A345E}"/>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879452" y="1836499"/>
            <a:ext cx="6433096" cy="3588309"/>
          </a:xfrm>
        </p:spPr>
      </p:pic>
      <p:sp>
        <p:nvSpPr>
          <p:cNvPr id="6" name="TextBox 5">
            <a:extLst>
              <a:ext uri="{FF2B5EF4-FFF2-40B4-BE49-F238E27FC236}">
                <a16:creationId xmlns:a16="http://schemas.microsoft.com/office/drawing/2014/main" id="{4999D5C0-D0B3-5459-A8E0-478292D9C94B}"/>
              </a:ext>
            </a:extLst>
          </p:cNvPr>
          <p:cNvSpPr txBox="1"/>
          <p:nvPr/>
        </p:nvSpPr>
        <p:spPr>
          <a:xfrm>
            <a:off x="3969084" y="5607463"/>
            <a:ext cx="4253831" cy="2653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b="1" dirty="0">
                <a:solidFill>
                  <a:srgbClr val="2C6754"/>
                </a:solidFill>
              </a:rPr>
              <a:t>Nesika Illahee Grand Entry 2022</a:t>
            </a:r>
            <a:endParaRPr lang="en-US" dirty="0">
              <a:solidFill>
                <a:srgbClr val="2C6754"/>
              </a:solidFill>
            </a:endParaRPr>
          </a:p>
        </p:txBody>
      </p:sp>
      <p:sp>
        <p:nvSpPr>
          <p:cNvPr id="5" name="Title 4">
            <a:extLst>
              <a:ext uri="{FF2B5EF4-FFF2-40B4-BE49-F238E27FC236}">
                <a16:creationId xmlns:a16="http://schemas.microsoft.com/office/drawing/2014/main" id="{DCEDD00E-EC8D-1E83-1F97-C2DC7F798039}"/>
              </a:ext>
            </a:extLst>
          </p:cNvPr>
          <p:cNvSpPr>
            <a:spLocks noGrp="1"/>
          </p:cNvSpPr>
          <p:nvPr>
            <p:ph type="ctrTitle"/>
          </p:nvPr>
        </p:nvSpPr>
        <p:spPr/>
        <p:txBody>
          <a:bodyPr/>
          <a:lstStyle/>
          <a:p>
            <a:r>
              <a:rPr lang="en-US" dirty="0"/>
              <a:t>What is a Pow Wow?</a:t>
            </a:r>
          </a:p>
        </p:txBody>
      </p:sp>
    </p:spTree>
    <p:extLst>
      <p:ext uri="{BB962C8B-B14F-4D97-AF65-F5344CB8AC3E}">
        <p14:creationId xmlns:p14="http://schemas.microsoft.com/office/powerpoint/2010/main" val="2510023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9FDB6-42EF-80E8-B4FF-1C9A203E7DD3}"/>
              </a:ext>
            </a:extLst>
          </p:cNvPr>
          <p:cNvSpPr>
            <a:spLocks noGrp="1"/>
          </p:cNvSpPr>
          <p:nvPr>
            <p:ph type="ctrTitle"/>
          </p:nvPr>
        </p:nvSpPr>
        <p:spPr/>
        <p:txBody>
          <a:bodyPr/>
          <a:lstStyle/>
          <a:p>
            <a:r>
              <a:rPr lang="en-US" dirty="0"/>
              <a:t>Woman's Basket Cap Special video</a:t>
            </a:r>
          </a:p>
        </p:txBody>
      </p:sp>
      <p:sp>
        <p:nvSpPr>
          <p:cNvPr id="2" name="Content Placeholder 1"/>
          <p:cNvSpPr>
            <a:spLocks noGrp="1"/>
          </p:cNvSpPr>
          <p:nvPr>
            <p:ph idx="1"/>
          </p:nvPr>
        </p:nvSpPr>
        <p:spPr>
          <a:xfrm>
            <a:off x="838200" y="6261607"/>
            <a:ext cx="10027022" cy="374392"/>
          </a:xfrm>
        </p:spPr>
        <p:txBody>
          <a:bodyPr vert="horz" lIns="0" tIns="0" rIns="0" bIns="0" rtlCol="0" anchor="t">
            <a:noAutofit/>
          </a:bodyPr>
          <a:lstStyle/>
          <a:p>
            <a:pPr marL="0" indent="0" algn="ctr">
              <a:buNone/>
            </a:pPr>
            <a:r>
              <a:rPr lang="en-US" u="sng" dirty="0">
                <a:hlinkClick r:id="rId4"/>
              </a:rPr>
              <a:t>https://vimeo.com/888832234/5e73161203</a:t>
            </a:r>
            <a:r>
              <a:rPr lang="en-US" dirty="0"/>
              <a:t> </a:t>
            </a:r>
            <a:endParaRPr lang="en-US"/>
          </a:p>
        </p:txBody>
      </p:sp>
      <p:pic>
        <p:nvPicPr>
          <p:cNvPr id="3" name="Online Media 2" descr="For the SB-13 Tribal History/Shared History K-1 &quot;Let's Go to a Pow Wow&quot; Lesson" title="Basket Cap | Nesika Illahee 2023">
            <a:hlinkClick r:id="" action="ppaction://media"/>
            <a:extLst>
              <a:ext uri="{FF2B5EF4-FFF2-40B4-BE49-F238E27FC236}">
                <a16:creationId xmlns:a16="http://schemas.microsoft.com/office/drawing/2014/main" id="{5CC3827F-9EC1-E1FF-87D8-80B168BAD03A}"/>
              </a:ext>
            </a:extLst>
          </p:cNvPr>
          <p:cNvPicPr>
            <a:picLocks noRot="1" noChangeAspect="1"/>
          </p:cNvPicPr>
          <p:nvPr>
            <a:videoFile r:link="rId1"/>
          </p:nvPr>
        </p:nvPicPr>
        <p:blipFill>
          <a:blip r:embed="rId5"/>
          <a:stretch>
            <a:fillRect/>
          </a:stretch>
        </p:blipFill>
        <p:spPr>
          <a:xfrm>
            <a:off x="1640271" y="1447799"/>
            <a:ext cx="8434063" cy="4751943"/>
          </a:xfrm>
          <a:prstGeom prst="rect">
            <a:avLst/>
          </a:prstGeom>
        </p:spPr>
      </p:pic>
    </p:spTree>
    <p:extLst>
      <p:ext uri="{BB962C8B-B14F-4D97-AF65-F5344CB8AC3E}">
        <p14:creationId xmlns:p14="http://schemas.microsoft.com/office/powerpoint/2010/main" val="75329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DC9E1-D8A8-D542-FA96-E48B9BAFA835}"/>
              </a:ext>
            </a:extLst>
          </p:cNvPr>
          <p:cNvSpPr>
            <a:spLocks noGrp="1"/>
          </p:cNvSpPr>
          <p:nvPr>
            <p:ph type="ctrTitle"/>
          </p:nvPr>
        </p:nvSpPr>
        <p:spPr/>
        <p:txBody>
          <a:bodyPr/>
          <a:lstStyle/>
          <a:p>
            <a:r>
              <a:rPr lang="en-US" sz="5400" dirty="0">
                <a:solidFill>
                  <a:schemeClr val="bg1"/>
                </a:solidFill>
              </a:rPr>
              <a:t>Matching Game</a:t>
            </a:r>
          </a:p>
        </p:txBody>
      </p:sp>
    </p:spTree>
    <p:extLst>
      <p:ext uri="{BB962C8B-B14F-4D97-AF65-F5344CB8AC3E}">
        <p14:creationId xmlns:p14="http://schemas.microsoft.com/office/powerpoint/2010/main" val="2452811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a:extLst>
              <a:ext uri="{FF2B5EF4-FFF2-40B4-BE49-F238E27FC236}">
                <a16:creationId xmlns:a16="http://schemas.microsoft.com/office/drawing/2014/main" id="{11ED8A2A-B233-32A6-031E-B325EA86AF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543" r="896" b="56294"/>
          <a:stretch/>
        </p:blipFill>
        <p:spPr>
          <a:xfrm>
            <a:off x="65307" y="87258"/>
            <a:ext cx="2958921" cy="1619577"/>
          </a:xfrm>
          <a:prstGeom prst="rect">
            <a:avLst/>
          </a:prstGeom>
        </p:spPr>
      </p:pic>
      <p:pic>
        <p:nvPicPr>
          <p:cNvPr id="28" name="Picture 6">
            <a:extLst>
              <a:ext uri="{FF2B5EF4-FFF2-40B4-BE49-F238E27FC236}">
                <a16:creationId xmlns:a16="http://schemas.microsoft.com/office/drawing/2014/main" id="{A3528735-2B3B-3B4E-F7BB-B1008D324C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543" r="896" b="56294"/>
          <a:stretch/>
        </p:blipFill>
        <p:spPr>
          <a:xfrm>
            <a:off x="6186416" y="84426"/>
            <a:ext cx="2958921" cy="1619577"/>
          </a:xfrm>
          <a:prstGeom prst="rect">
            <a:avLst/>
          </a:prstGeom>
        </p:spPr>
      </p:pic>
      <p:pic>
        <p:nvPicPr>
          <p:cNvPr id="29" name="Picture 28" descr="A person wearing a garment&#10;&#10;Description automatically generated with medium confidence">
            <a:extLst>
              <a:ext uri="{FF2B5EF4-FFF2-40B4-BE49-F238E27FC236}">
                <a16:creationId xmlns:a16="http://schemas.microsoft.com/office/drawing/2014/main" id="{1D29C224-CE92-02D0-D76D-7AEE18B86F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9" t="15451" r="-673" b="46350"/>
          <a:stretch/>
        </p:blipFill>
        <p:spPr>
          <a:xfrm>
            <a:off x="75003" y="3503823"/>
            <a:ext cx="2955713" cy="1625242"/>
          </a:xfrm>
          <a:prstGeom prst="rect">
            <a:avLst/>
          </a:prstGeom>
        </p:spPr>
      </p:pic>
      <p:pic>
        <p:nvPicPr>
          <p:cNvPr id="30" name="Picture 29" descr="A picture containing grass, outdoor, dancer&#10;&#10;Description automatically generated">
            <a:extLst>
              <a:ext uri="{FF2B5EF4-FFF2-40B4-BE49-F238E27FC236}">
                <a16:creationId xmlns:a16="http://schemas.microsoft.com/office/drawing/2014/main" id="{5D00DD1B-904E-B859-09FD-AF72E1EDE3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420" b="39976"/>
          <a:stretch/>
        </p:blipFill>
        <p:spPr>
          <a:xfrm>
            <a:off x="65307" y="1815626"/>
            <a:ext cx="2969658" cy="1604512"/>
          </a:xfrm>
          <a:prstGeom prst="rect">
            <a:avLst/>
          </a:prstGeom>
        </p:spPr>
      </p:pic>
      <p:pic>
        <p:nvPicPr>
          <p:cNvPr id="31" name="Picture 30" descr="A picture containing grass, outdoor, dancer&#10;&#10;Description automatically generated">
            <a:extLst>
              <a:ext uri="{FF2B5EF4-FFF2-40B4-BE49-F238E27FC236}">
                <a16:creationId xmlns:a16="http://schemas.microsoft.com/office/drawing/2014/main" id="{EB82BFEA-418C-55B7-FC57-6940227422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89" t="14420" r="-1" b="39976"/>
          <a:stretch/>
        </p:blipFill>
        <p:spPr>
          <a:xfrm>
            <a:off x="3137059" y="5214738"/>
            <a:ext cx="2946221" cy="1604512"/>
          </a:xfrm>
          <a:prstGeom prst="rect">
            <a:avLst/>
          </a:prstGeom>
        </p:spPr>
      </p:pic>
      <p:pic>
        <p:nvPicPr>
          <p:cNvPr id="32" name="Picture 7">
            <a:extLst>
              <a:ext uri="{FF2B5EF4-FFF2-40B4-BE49-F238E27FC236}">
                <a16:creationId xmlns:a16="http://schemas.microsoft.com/office/drawing/2014/main" id="{0A26BC55-F525-E773-78A4-81AC440CE741}"/>
              </a:ext>
            </a:extLst>
          </p:cNvPr>
          <p:cNvPicPr>
            <a:picLocks noChangeAspect="1"/>
          </p:cNvPicPr>
          <p:nvPr/>
        </p:nvPicPr>
        <p:blipFill rotWithShape="1">
          <a:blip r:embed="rId6"/>
          <a:srcRect l="23" t="13744" r="-23" b="58809"/>
          <a:stretch/>
        </p:blipFill>
        <p:spPr>
          <a:xfrm>
            <a:off x="3133141" y="1815626"/>
            <a:ext cx="2950806" cy="1604512"/>
          </a:xfrm>
          <a:prstGeom prst="rect">
            <a:avLst/>
          </a:prstGeom>
        </p:spPr>
      </p:pic>
      <p:pic>
        <p:nvPicPr>
          <p:cNvPr id="33" name="Picture 7">
            <a:extLst>
              <a:ext uri="{FF2B5EF4-FFF2-40B4-BE49-F238E27FC236}">
                <a16:creationId xmlns:a16="http://schemas.microsoft.com/office/drawing/2014/main" id="{880ADD61-D05A-DBA6-6CD1-1DB8B0A3985A}"/>
              </a:ext>
            </a:extLst>
          </p:cNvPr>
          <p:cNvPicPr>
            <a:picLocks noChangeAspect="1"/>
          </p:cNvPicPr>
          <p:nvPr/>
        </p:nvPicPr>
        <p:blipFill rotWithShape="1">
          <a:blip r:embed="rId6"/>
          <a:srcRect l="23" t="13744" r="-23" b="58809"/>
          <a:stretch/>
        </p:blipFill>
        <p:spPr>
          <a:xfrm>
            <a:off x="6181141" y="1801772"/>
            <a:ext cx="2950806" cy="1604512"/>
          </a:xfrm>
          <a:prstGeom prst="rect">
            <a:avLst/>
          </a:prstGeom>
        </p:spPr>
      </p:pic>
      <p:pic>
        <p:nvPicPr>
          <p:cNvPr id="34" name="Picture 5" descr="A picture containing grass, outdoor, person, field&#10;&#10;Description automatically generated">
            <a:extLst>
              <a:ext uri="{FF2B5EF4-FFF2-40B4-BE49-F238E27FC236}">
                <a16:creationId xmlns:a16="http://schemas.microsoft.com/office/drawing/2014/main" id="{E1F446E3-2499-94CC-6204-E3AAB0438A6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3688" t="33726" r="14911" b="23753"/>
          <a:stretch/>
        </p:blipFill>
        <p:spPr>
          <a:xfrm>
            <a:off x="6181141" y="3504137"/>
            <a:ext cx="2958920" cy="1619423"/>
          </a:xfrm>
          <a:prstGeom prst="rect">
            <a:avLst/>
          </a:prstGeom>
        </p:spPr>
      </p:pic>
      <p:pic>
        <p:nvPicPr>
          <p:cNvPr id="35" name="Picture 5" descr="A picture containing grass, outdoor, person, field&#10;&#10;Description automatically generated">
            <a:extLst>
              <a:ext uri="{FF2B5EF4-FFF2-40B4-BE49-F238E27FC236}">
                <a16:creationId xmlns:a16="http://schemas.microsoft.com/office/drawing/2014/main" id="{6542F6A5-DCE9-05CF-9A84-2BF8B8F548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3687" t="33726" r="15143" b="23753"/>
          <a:stretch/>
        </p:blipFill>
        <p:spPr>
          <a:xfrm>
            <a:off x="85141" y="5208246"/>
            <a:ext cx="2945576" cy="1619423"/>
          </a:xfrm>
          <a:prstGeom prst="rect">
            <a:avLst/>
          </a:prstGeom>
        </p:spPr>
      </p:pic>
      <p:pic>
        <p:nvPicPr>
          <p:cNvPr id="36" name="Picture 35" descr="A person wearing a garment&#10;&#10;Description automatically generated with medium confidence">
            <a:extLst>
              <a:ext uri="{FF2B5EF4-FFF2-40B4-BE49-F238E27FC236}">
                <a16:creationId xmlns:a16="http://schemas.microsoft.com/office/drawing/2014/main" id="{5D98B9FA-3C44-2043-B39C-34D28705F1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9" t="15451" r="-358" b="46350"/>
          <a:stretch/>
        </p:blipFill>
        <p:spPr>
          <a:xfrm>
            <a:off x="3136858" y="81750"/>
            <a:ext cx="2946421" cy="1625242"/>
          </a:xfrm>
          <a:prstGeom prst="rect">
            <a:avLst/>
          </a:prstGeom>
        </p:spPr>
      </p:pic>
      <p:pic>
        <p:nvPicPr>
          <p:cNvPr id="37" name="Picture 5" descr="A picture containing tree, grass, outdoor, dancer&#10;&#10;Description automatically generated">
            <a:extLst>
              <a:ext uri="{FF2B5EF4-FFF2-40B4-BE49-F238E27FC236}">
                <a16:creationId xmlns:a16="http://schemas.microsoft.com/office/drawing/2014/main" id="{A90E4661-50E6-75DB-85D2-AAE0601FB33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583" t="17475" r="924" b="46708"/>
          <a:stretch/>
        </p:blipFill>
        <p:spPr>
          <a:xfrm>
            <a:off x="3131489" y="3512722"/>
            <a:ext cx="2952458" cy="1616343"/>
          </a:xfrm>
          <a:prstGeom prst="rect">
            <a:avLst/>
          </a:prstGeom>
        </p:spPr>
      </p:pic>
      <p:pic>
        <p:nvPicPr>
          <p:cNvPr id="38" name="Picture 5" descr="A picture containing tree, grass, outdoor, dancer&#10;&#10;Description automatically generated">
            <a:extLst>
              <a:ext uri="{FF2B5EF4-FFF2-40B4-BE49-F238E27FC236}">
                <a16:creationId xmlns:a16="http://schemas.microsoft.com/office/drawing/2014/main" id="{7850C712-A6DE-8A1B-0DC6-213382307C7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583" t="17475" r="924" b="46708"/>
          <a:stretch/>
        </p:blipFill>
        <p:spPr>
          <a:xfrm>
            <a:off x="6189647" y="5217146"/>
            <a:ext cx="2952458" cy="1616343"/>
          </a:xfrm>
          <a:prstGeom prst="rect">
            <a:avLst/>
          </a:prstGeom>
        </p:spPr>
      </p:pic>
      <p:sp>
        <p:nvSpPr>
          <p:cNvPr id="3" name="Rectangle 2">
            <a:extLst>
              <a:ext uri="{FF2B5EF4-FFF2-40B4-BE49-F238E27FC236}">
                <a16:creationId xmlns:a16="http://schemas.microsoft.com/office/drawing/2014/main" id="{895BA5A1-5D1B-FD74-0BC5-B8AD0CADF1FD}"/>
              </a:ext>
            </a:extLst>
          </p:cNvPr>
          <p:cNvSpPr/>
          <p:nvPr/>
        </p:nvSpPr>
        <p:spPr>
          <a:xfrm>
            <a:off x="6186416" y="5215584"/>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12</a:t>
            </a:r>
          </a:p>
        </p:txBody>
      </p:sp>
      <p:sp>
        <p:nvSpPr>
          <p:cNvPr id="4" name="Rectangle 3">
            <a:extLst>
              <a:ext uri="{FF2B5EF4-FFF2-40B4-BE49-F238E27FC236}">
                <a16:creationId xmlns:a16="http://schemas.microsoft.com/office/drawing/2014/main" id="{7617A2F8-B515-9C32-89AF-19D5AF87280D}"/>
              </a:ext>
            </a:extLst>
          </p:cNvPr>
          <p:cNvSpPr/>
          <p:nvPr/>
        </p:nvSpPr>
        <p:spPr>
          <a:xfrm>
            <a:off x="3128280" y="1798574"/>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5</a:t>
            </a:r>
          </a:p>
        </p:txBody>
      </p:sp>
      <p:sp>
        <p:nvSpPr>
          <p:cNvPr id="5" name="Rectangle 4">
            <a:extLst>
              <a:ext uri="{FF2B5EF4-FFF2-40B4-BE49-F238E27FC236}">
                <a16:creationId xmlns:a16="http://schemas.microsoft.com/office/drawing/2014/main" id="{3CAB93EB-94FE-9718-794D-83C7BF07BD99}"/>
              </a:ext>
            </a:extLst>
          </p:cNvPr>
          <p:cNvSpPr/>
          <p:nvPr/>
        </p:nvSpPr>
        <p:spPr>
          <a:xfrm>
            <a:off x="6186416" y="1803547"/>
            <a:ext cx="2958921" cy="1619423"/>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6</a:t>
            </a:r>
          </a:p>
        </p:txBody>
      </p:sp>
      <p:sp>
        <p:nvSpPr>
          <p:cNvPr id="6" name="Rectangle 5">
            <a:extLst>
              <a:ext uri="{FF2B5EF4-FFF2-40B4-BE49-F238E27FC236}">
                <a16:creationId xmlns:a16="http://schemas.microsoft.com/office/drawing/2014/main" id="{992EFC5C-3D28-246F-CF40-BCF89F580E0E}"/>
              </a:ext>
            </a:extLst>
          </p:cNvPr>
          <p:cNvSpPr/>
          <p:nvPr/>
        </p:nvSpPr>
        <p:spPr>
          <a:xfrm>
            <a:off x="3128280" y="3506656"/>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8</a:t>
            </a:r>
          </a:p>
        </p:txBody>
      </p:sp>
      <p:sp>
        <p:nvSpPr>
          <p:cNvPr id="7" name="Rectangle 6">
            <a:extLst>
              <a:ext uri="{FF2B5EF4-FFF2-40B4-BE49-F238E27FC236}">
                <a16:creationId xmlns:a16="http://schemas.microsoft.com/office/drawing/2014/main" id="{10EEEAC7-A9C9-5F3B-4E14-0E2D34163F94}"/>
              </a:ext>
            </a:extLst>
          </p:cNvPr>
          <p:cNvSpPr/>
          <p:nvPr/>
        </p:nvSpPr>
        <p:spPr>
          <a:xfrm>
            <a:off x="6186416" y="3506656"/>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9</a:t>
            </a:r>
          </a:p>
        </p:txBody>
      </p:sp>
      <p:sp>
        <p:nvSpPr>
          <p:cNvPr id="8" name="Rectangle 7">
            <a:extLst>
              <a:ext uri="{FF2B5EF4-FFF2-40B4-BE49-F238E27FC236}">
                <a16:creationId xmlns:a16="http://schemas.microsoft.com/office/drawing/2014/main" id="{D9E26BC7-BE0E-5EC4-0AB3-ABC1E5E03B01}"/>
              </a:ext>
            </a:extLst>
          </p:cNvPr>
          <p:cNvSpPr/>
          <p:nvPr/>
        </p:nvSpPr>
        <p:spPr>
          <a:xfrm>
            <a:off x="3124360" y="5215584"/>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11</a:t>
            </a:r>
          </a:p>
        </p:txBody>
      </p:sp>
      <p:sp>
        <p:nvSpPr>
          <p:cNvPr id="9" name="Rectangle 8">
            <a:extLst>
              <a:ext uri="{FF2B5EF4-FFF2-40B4-BE49-F238E27FC236}">
                <a16:creationId xmlns:a16="http://schemas.microsoft.com/office/drawing/2014/main" id="{120B6B90-9340-DBEC-AB2A-A473DB489C90}"/>
              </a:ext>
            </a:extLst>
          </p:cNvPr>
          <p:cNvSpPr/>
          <p:nvPr/>
        </p:nvSpPr>
        <p:spPr>
          <a:xfrm>
            <a:off x="67384" y="3506656"/>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7</a:t>
            </a:r>
          </a:p>
        </p:txBody>
      </p:sp>
      <p:sp>
        <p:nvSpPr>
          <p:cNvPr id="10" name="Rectangle 9">
            <a:extLst>
              <a:ext uri="{FF2B5EF4-FFF2-40B4-BE49-F238E27FC236}">
                <a16:creationId xmlns:a16="http://schemas.microsoft.com/office/drawing/2014/main" id="{4AE96AFB-BAC0-5ACA-894F-7F032D69E5B7}"/>
              </a:ext>
            </a:extLst>
          </p:cNvPr>
          <p:cNvSpPr/>
          <p:nvPr/>
        </p:nvSpPr>
        <p:spPr>
          <a:xfrm>
            <a:off x="65307" y="1798574"/>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4</a:t>
            </a:r>
          </a:p>
        </p:txBody>
      </p:sp>
      <p:sp>
        <p:nvSpPr>
          <p:cNvPr id="11" name="Rectangle 10">
            <a:extLst>
              <a:ext uri="{FF2B5EF4-FFF2-40B4-BE49-F238E27FC236}">
                <a16:creationId xmlns:a16="http://schemas.microsoft.com/office/drawing/2014/main" id="{3FE992F0-5EF5-42C1-1D37-8CA108C894B3}"/>
              </a:ext>
            </a:extLst>
          </p:cNvPr>
          <p:cNvSpPr/>
          <p:nvPr/>
        </p:nvSpPr>
        <p:spPr>
          <a:xfrm>
            <a:off x="75004" y="5215584"/>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10</a:t>
            </a:r>
          </a:p>
        </p:txBody>
      </p:sp>
      <p:sp>
        <p:nvSpPr>
          <p:cNvPr id="12" name="Rectangle 11">
            <a:extLst>
              <a:ext uri="{FF2B5EF4-FFF2-40B4-BE49-F238E27FC236}">
                <a16:creationId xmlns:a16="http://schemas.microsoft.com/office/drawing/2014/main" id="{B3086B9B-8000-E175-3B60-860A278F41A7}"/>
              </a:ext>
            </a:extLst>
          </p:cNvPr>
          <p:cNvSpPr/>
          <p:nvPr/>
        </p:nvSpPr>
        <p:spPr>
          <a:xfrm>
            <a:off x="6186416" y="84426"/>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3</a:t>
            </a:r>
          </a:p>
        </p:txBody>
      </p:sp>
      <p:sp>
        <p:nvSpPr>
          <p:cNvPr id="13" name="Rectangle 12">
            <a:extLst>
              <a:ext uri="{FF2B5EF4-FFF2-40B4-BE49-F238E27FC236}">
                <a16:creationId xmlns:a16="http://schemas.microsoft.com/office/drawing/2014/main" id="{9325F17A-1533-4C5B-CD91-57BF1391EC02}"/>
              </a:ext>
            </a:extLst>
          </p:cNvPr>
          <p:cNvSpPr/>
          <p:nvPr/>
        </p:nvSpPr>
        <p:spPr>
          <a:xfrm>
            <a:off x="3128281" y="84426"/>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2</a:t>
            </a:r>
          </a:p>
        </p:txBody>
      </p:sp>
      <p:sp>
        <p:nvSpPr>
          <p:cNvPr id="14" name="Rectangle 13">
            <a:extLst>
              <a:ext uri="{FF2B5EF4-FFF2-40B4-BE49-F238E27FC236}">
                <a16:creationId xmlns:a16="http://schemas.microsoft.com/office/drawing/2014/main" id="{4CDC91AC-9881-DF72-5857-1826D382F376}"/>
              </a:ext>
            </a:extLst>
          </p:cNvPr>
          <p:cNvSpPr/>
          <p:nvPr/>
        </p:nvSpPr>
        <p:spPr>
          <a:xfrm>
            <a:off x="75004" y="84426"/>
            <a:ext cx="2958921" cy="1625242"/>
          </a:xfrm>
          <a:prstGeom prst="rect">
            <a:avLst/>
          </a:prstGeom>
          <a:solidFill>
            <a:srgbClr val="2C675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prstClr val="white"/>
                </a:solidFill>
                <a:latin typeface="Poppins SemiBold" panose="00000700000000000000" pitchFamily="2" charset="0"/>
                <a:cs typeface="Poppins SemiBold" panose="00000700000000000000" pitchFamily="2" charset="0"/>
              </a:rPr>
              <a:t>1</a:t>
            </a:r>
          </a:p>
        </p:txBody>
      </p:sp>
      <p:sp>
        <p:nvSpPr>
          <p:cNvPr id="15" name="&quot;No&quot; Symbol 14">
            <a:extLst>
              <a:ext uri="{FF2B5EF4-FFF2-40B4-BE49-F238E27FC236}">
                <a16:creationId xmlns:a16="http://schemas.microsoft.com/office/drawing/2014/main" id="{DA8E36BD-25C2-E88F-5544-DFC6D8F091CA}"/>
              </a:ext>
            </a:extLst>
          </p:cNvPr>
          <p:cNvSpPr/>
          <p:nvPr/>
        </p:nvSpPr>
        <p:spPr>
          <a:xfrm>
            <a:off x="2193576" y="960592"/>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6" name="&quot;No&quot; Symbol 15">
            <a:extLst>
              <a:ext uri="{FF2B5EF4-FFF2-40B4-BE49-F238E27FC236}">
                <a16:creationId xmlns:a16="http://schemas.microsoft.com/office/drawing/2014/main" id="{41129D69-180A-AED1-4133-FE53B4B61197}"/>
              </a:ext>
            </a:extLst>
          </p:cNvPr>
          <p:cNvSpPr/>
          <p:nvPr/>
        </p:nvSpPr>
        <p:spPr>
          <a:xfrm>
            <a:off x="5235226" y="960592"/>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7" name="&quot;No&quot; Symbol 16">
            <a:extLst>
              <a:ext uri="{FF2B5EF4-FFF2-40B4-BE49-F238E27FC236}">
                <a16:creationId xmlns:a16="http://schemas.microsoft.com/office/drawing/2014/main" id="{5384C36D-9583-B216-4CAF-CA4A58D39205}"/>
              </a:ext>
            </a:extLst>
          </p:cNvPr>
          <p:cNvSpPr/>
          <p:nvPr/>
        </p:nvSpPr>
        <p:spPr>
          <a:xfrm>
            <a:off x="8284814" y="960592"/>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8" name="&quot;No&quot; Symbol 17">
            <a:extLst>
              <a:ext uri="{FF2B5EF4-FFF2-40B4-BE49-F238E27FC236}">
                <a16:creationId xmlns:a16="http://schemas.microsoft.com/office/drawing/2014/main" id="{ACAEA98D-E9B1-7324-8351-E1ECCB8E9EB0}"/>
              </a:ext>
            </a:extLst>
          </p:cNvPr>
          <p:cNvSpPr/>
          <p:nvPr/>
        </p:nvSpPr>
        <p:spPr>
          <a:xfrm>
            <a:off x="2193576" y="2667591"/>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9" name="&quot;No&quot; Symbol 18">
            <a:extLst>
              <a:ext uri="{FF2B5EF4-FFF2-40B4-BE49-F238E27FC236}">
                <a16:creationId xmlns:a16="http://schemas.microsoft.com/office/drawing/2014/main" id="{6F62FCDB-9E4A-4FAA-B80B-799B9315CE11}"/>
              </a:ext>
            </a:extLst>
          </p:cNvPr>
          <p:cNvSpPr/>
          <p:nvPr/>
        </p:nvSpPr>
        <p:spPr>
          <a:xfrm>
            <a:off x="5235226" y="2667591"/>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20" name="&quot;No&quot; Symbol 19">
            <a:extLst>
              <a:ext uri="{FF2B5EF4-FFF2-40B4-BE49-F238E27FC236}">
                <a16:creationId xmlns:a16="http://schemas.microsoft.com/office/drawing/2014/main" id="{8503BC1A-B742-10A1-19EF-35EB4FD0C5A1}"/>
              </a:ext>
            </a:extLst>
          </p:cNvPr>
          <p:cNvSpPr/>
          <p:nvPr/>
        </p:nvSpPr>
        <p:spPr>
          <a:xfrm>
            <a:off x="8284814" y="2667591"/>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21" name="&quot;No&quot; Symbol 20">
            <a:extLst>
              <a:ext uri="{FF2B5EF4-FFF2-40B4-BE49-F238E27FC236}">
                <a16:creationId xmlns:a16="http://schemas.microsoft.com/office/drawing/2014/main" id="{0123EE63-8526-17D8-0CFB-5EB34B7C572D}"/>
              </a:ext>
            </a:extLst>
          </p:cNvPr>
          <p:cNvSpPr/>
          <p:nvPr/>
        </p:nvSpPr>
        <p:spPr>
          <a:xfrm>
            <a:off x="2193576" y="4374352"/>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22" name="&quot;No&quot; Symbol 21">
            <a:extLst>
              <a:ext uri="{FF2B5EF4-FFF2-40B4-BE49-F238E27FC236}">
                <a16:creationId xmlns:a16="http://schemas.microsoft.com/office/drawing/2014/main" id="{D81DD3BC-3CC3-B495-828B-667E9740F823}"/>
              </a:ext>
            </a:extLst>
          </p:cNvPr>
          <p:cNvSpPr/>
          <p:nvPr/>
        </p:nvSpPr>
        <p:spPr>
          <a:xfrm>
            <a:off x="5235226" y="4374352"/>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23" name="&quot;No&quot; Symbol 22">
            <a:extLst>
              <a:ext uri="{FF2B5EF4-FFF2-40B4-BE49-F238E27FC236}">
                <a16:creationId xmlns:a16="http://schemas.microsoft.com/office/drawing/2014/main" id="{961F9F8D-69D3-3EF8-BACD-4985F3523BD2}"/>
              </a:ext>
            </a:extLst>
          </p:cNvPr>
          <p:cNvSpPr/>
          <p:nvPr/>
        </p:nvSpPr>
        <p:spPr>
          <a:xfrm>
            <a:off x="8284814" y="4374352"/>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24" name="&quot;No&quot; Symbol 23">
            <a:extLst>
              <a:ext uri="{FF2B5EF4-FFF2-40B4-BE49-F238E27FC236}">
                <a16:creationId xmlns:a16="http://schemas.microsoft.com/office/drawing/2014/main" id="{C2FAC42B-993C-00C7-C11E-F336D853FB2A}"/>
              </a:ext>
            </a:extLst>
          </p:cNvPr>
          <p:cNvSpPr/>
          <p:nvPr/>
        </p:nvSpPr>
        <p:spPr>
          <a:xfrm>
            <a:off x="2193576" y="6081590"/>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25" name="&quot;No&quot; Symbol 24">
            <a:extLst>
              <a:ext uri="{FF2B5EF4-FFF2-40B4-BE49-F238E27FC236}">
                <a16:creationId xmlns:a16="http://schemas.microsoft.com/office/drawing/2014/main" id="{F1176475-E4AC-DD2F-2BB1-9AAC0505BAD6}"/>
              </a:ext>
            </a:extLst>
          </p:cNvPr>
          <p:cNvSpPr/>
          <p:nvPr/>
        </p:nvSpPr>
        <p:spPr>
          <a:xfrm>
            <a:off x="5235226" y="6081590"/>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26" name="&quot;No&quot; Symbol 25">
            <a:extLst>
              <a:ext uri="{FF2B5EF4-FFF2-40B4-BE49-F238E27FC236}">
                <a16:creationId xmlns:a16="http://schemas.microsoft.com/office/drawing/2014/main" id="{D584DB60-323D-CEA1-C9DC-964F55DBB596}"/>
              </a:ext>
            </a:extLst>
          </p:cNvPr>
          <p:cNvSpPr/>
          <p:nvPr/>
        </p:nvSpPr>
        <p:spPr>
          <a:xfrm>
            <a:off x="8284814" y="6081590"/>
            <a:ext cx="678820" cy="609600"/>
          </a:xfrm>
          <a:prstGeom prst="noSmoking">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39" name="TextBox 38">
            <a:extLst>
              <a:ext uri="{FF2B5EF4-FFF2-40B4-BE49-F238E27FC236}">
                <a16:creationId xmlns:a16="http://schemas.microsoft.com/office/drawing/2014/main" id="{67AAB956-516C-EA42-1BA7-FD9968F63FF2}"/>
              </a:ext>
            </a:extLst>
          </p:cNvPr>
          <p:cNvSpPr txBox="1"/>
          <p:nvPr/>
        </p:nvSpPr>
        <p:spPr>
          <a:xfrm>
            <a:off x="9547190" y="1178180"/>
            <a:ext cx="2641848" cy="4030066"/>
          </a:xfrm>
          <a:prstGeom prst="rect">
            <a:avLst/>
          </a:prstGeom>
          <a:noFill/>
        </p:spPr>
        <p:txBody>
          <a:bodyPr wrap="square" lIns="0" tIns="0" rIns="0" bIns="0" rtlCol="0">
            <a:noAutofit/>
          </a:bodyPr>
          <a:lstStyle/>
          <a:p>
            <a:pPr>
              <a:lnSpc>
                <a:spcPct val="120000"/>
              </a:lnSpc>
              <a:spcAft>
                <a:spcPts val="600"/>
              </a:spcAft>
            </a:pPr>
            <a:r>
              <a:rPr lang="en-US" sz="2400" b="1" dirty="0">
                <a:solidFill>
                  <a:srgbClr val="2C6754"/>
                </a:solidFill>
                <a:latin typeface="Calibri" panose="020F0502020204030204" pitchFamily="34" charset="0"/>
                <a:cs typeface="Calibri" panose="020F0502020204030204" pitchFamily="34" charset="0"/>
              </a:rPr>
              <a:t>Word Bank</a:t>
            </a:r>
            <a:endParaRPr lang="en-US" sz="2400" dirty="0">
              <a:latin typeface="Calibri Light" panose="020F0302020204030204" pitchFamily="34" charset="0"/>
              <a:cs typeface="Calibri Light" panose="020F0302020204030204" pitchFamily="34" charset="0"/>
            </a:endParaRPr>
          </a:p>
          <a:p>
            <a:pPr>
              <a:lnSpc>
                <a:spcPct val="120000"/>
              </a:lnSpc>
              <a:spcAft>
                <a:spcPts val="600"/>
              </a:spcAft>
            </a:pPr>
            <a:r>
              <a:rPr lang="en-US" sz="2400" dirty="0">
                <a:latin typeface="Calibri Light" panose="020F0302020204030204" pitchFamily="34" charset="0"/>
                <a:cs typeface="Calibri Light" panose="020F0302020204030204" pitchFamily="34" charset="0"/>
              </a:rPr>
              <a:t>Basket Cap </a:t>
            </a:r>
          </a:p>
          <a:p>
            <a:pPr>
              <a:lnSpc>
                <a:spcPct val="120000"/>
              </a:lnSpc>
              <a:spcAft>
                <a:spcPts val="600"/>
              </a:spcAft>
            </a:pPr>
            <a:r>
              <a:rPr lang="en-US" sz="2400" dirty="0">
                <a:latin typeface="Calibri Light" panose="020F0302020204030204" pitchFamily="34" charset="0"/>
                <a:cs typeface="Calibri Light" panose="020F0302020204030204" pitchFamily="34" charset="0"/>
              </a:rPr>
              <a:t>Traditional</a:t>
            </a:r>
          </a:p>
          <a:p>
            <a:pPr>
              <a:lnSpc>
                <a:spcPct val="120000"/>
              </a:lnSpc>
              <a:spcAft>
                <a:spcPts val="600"/>
              </a:spcAft>
            </a:pPr>
            <a:r>
              <a:rPr lang="en-US" sz="2400" dirty="0">
                <a:latin typeface="Calibri Light" panose="020F0302020204030204" pitchFamily="34" charset="0"/>
                <a:cs typeface="Calibri Light" panose="020F0302020204030204" pitchFamily="34" charset="0"/>
              </a:rPr>
              <a:t>Jingle Dance</a:t>
            </a:r>
          </a:p>
          <a:p>
            <a:pPr>
              <a:lnSpc>
                <a:spcPct val="120000"/>
              </a:lnSpc>
              <a:spcAft>
                <a:spcPts val="600"/>
              </a:spcAft>
            </a:pPr>
            <a:r>
              <a:rPr lang="en-US" sz="2400" dirty="0">
                <a:latin typeface="Calibri Light" panose="020F0302020204030204" pitchFamily="34" charset="0"/>
                <a:cs typeface="Calibri Light" panose="020F0302020204030204" pitchFamily="34" charset="0"/>
              </a:rPr>
              <a:t>Grass Dance</a:t>
            </a:r>
          </a:p>
          <a:p>
            <a:pPr>
              <a:lnSpc>
                <a:spcPct val="120000"/>
              </a:lnSpc>
              <a:spcAft>
                <a:spcPts val="600"/>
              </a:spcAft>
            </a:pPr>
            <a:r>
              <a:rPr lang="en-US" sz="2400" dirty="0">
                <a:latin typeface="Calibri Light" panose="020F0302020204030204" pitchFamily="34" charset="0"/>
                <a:cs typeface="Calibri Light" panose="020F0302020204030204" pitchFamily="34" charset="0"/>
              </a:rPr>
              <a:t>Fast and Fancy</a:t>
            </a:r>
          </a:p>
          <a:p>
            <a:pPr>
              <a:lnSpc>
                <a:spcPct val="120000"/>
              </a:lnSpc>
              <a:spcAft>
                <a:spcPts val="600"/>
              </a:spcAft>
            </a:pPr>
            <a:r>
              <a:rPr lang="en-US" sz="2400" dirty="0">
                <a:latin typeface="Calibri Light" panose="020F0302020204030204" pitchFamily="34" charset="0"/>
                <a:cs typeface="Calibri Light" panose="020F0302020204030204" pitchFamily="34" charset="0"/>
              </a:rPr>
              <a:t>Grass Dance</a:t>
            </a:r>
          </a:p>
          <a:p>
            <a:pPr>
              <a:lnSpc>
                <a:spcPct val="120000"/>
              </a:lnSpc>
              <a:spcAft>
                <a:spcPts val="600"/>
              </a:spcAft>
            </a:pPr>
            <a:r>
              <a:rPr lang="en-US" sz="2400" dirty="0">
                <a:latin typeface="Calibri Light" panose="020F0302020204030204" pitchFamily="34" charset="0"/>
                <a:cs typeface="Calibri Light" panose="020F0302020204030204" pitchFamily="34" charset="0"/>
              </a:rPr>
              <a:t>Fancy Shawl</a:t>
            </a:r>
          </a:p>
        </p:txBody>
      </p:sp>
    </p:spTree>
    <p:extLst>
      <p:ext uri="{BB962C8B-B14F-4D97-AF65-F5344CB8AC3E}">
        <p14:creationId xmlns:p14="http://schemas.microsoft.com/office/powerpoint/2010/main" val="3467864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6687-67D0-D3ED-42BA-B5883CC0732B}"/>
              </a:ext>
            </a:extLst>
          </p:cNvPr>
          <p:cNvSpPr>
            <a:spLocks noGrp="1"/>
          </p:cNvSpPr>
          <p:nvPr>
            <p:ph type="title"/>
          </p:nvPr>
        </p:nvSpPr>
        <p:spPr/>
        <p:txBody>
          <a:bodyPr/>
          <a:lstStyle/>
          <a:p>
            <a:r>
              <a:rPr lang="en-US"/>
              <a:t>Circle Reflection</a:t>
            </a:r>
          </a:p>
        </p:txBody>
      </p:sp>
      <p:sp>
        <p:nvSpPr>
          <p:cNvPr id="9" name="Content Placeholder 8">
            <a:extLst>
              <a:ext uri="{FF2B5EF4-FFF2-40B4-BE49-F238E27FC236}">
                <a16:creationId xmlns:a16="http://schemas.microsoft.com/office/drawing/2014/main" id="{D6A14CB1-9F3E-51B6-C421-B6B4FCF3DB61}"/>
              </a:ext>
            </a:extLst>
          </p:cNvPr>
          <p:cNvSpPr>
            <a:spLocks noGrp="1"/>
          </p:cNvSpPr>
          <p:nvPr>
            <p:ph idx="1"/>
          </p:nvPr>
        </p:nvSpPr>
        <p:spPr>
          <a:xfrm>
            <a:off x="838200" y="1836499"/>
            <a:ext cx="4574858" cy="2136250"/>
          </a:xfrm>
          <a:solidFill>
            <a:srgbClr val="009D95">
              <a:alpha val="24000"/>
            </a:srgbClr>
          </a:solidFill>
          <a:ln>
            <a:noFill/>
          </a:ln>
        </p:spPr>
        <p:txBody>
          <a:bodyPr vert="horz" lIns="0" tIns="182880" rIns="0" bIns="45720" rtlCol="0" anchor="t">
            <a:noAutofit/>
          </a:bodyPr>
          <a:lstStyle/>
          <a:p>
            <a:pPr marL="239713" indent="0">
              <a:lnSpc>
                <a:spcPct val="100000"/>
              </a:lnSpc>
              <a:spcBef>
                <a:spcPts val="1600"/>
              </a:spcBef>
              <a:buNone/>
            </a:pPr>
            <a:r>
              <a:rPr lang="en-US" sz="3600" dirty="0">
                <a:latin typeface="Calibri" panose="020F0502020204030204" pitchFamily="34" charset="0"/>
                <a:cs typeface="Calibri" panose="020F0502020204030204" pitchFamily="34" charset="0"/>
              </a:rPr>
              <a:t>What is one thing you have learned about Pow Wows? </a:t>
            </a:r>
          </a:p>
        </p:txBody>
      </p:sp>
      <p:pic>
        <p:nvPicPr>
          <p:cNvPr id="11" name="Picture 10" descr="Logo&#10;&#10;Description automatically generated">
            <a:extLst>
              <a:ext uri="{FF2B5EF4-FFF2-40B4-BE49-F238E27FC236}">
                <a16:creationId xmlns:a16="http://schemas.microsoft.com/office/drawing/2014/main" id="{FD910BD0-1384-BFEE-C5E9-AC85FCFD84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46278" y="1286063"/>
            <a:ext cx="3527889" cy="4071185"/>
          </a:xfrm>
          <a:prstGeom prst="rect">
            <a:avLst/>
          </a:prstGeom>
        </p:spPr>
      </p:pic>
    </p:spTree>
    <p:extLst>
      <p:ext uri="{BB962C8B-B14F-4D97-AF65-F5344CB8AC3E}">
        <p14:creationId xmlns:p14="http://schemas.microsoft.com/office/powerpoint/2010/main" val="345238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F51C9-D023-4345-6F12-2984905C4A1A}"/>
              </a:ext>
            </a:extLst>
          </p:cNvPr>
          <p:cNvSpPr>
            <a:spLocks noGrp="1"/>
          </p:cNvSpPr>
          <p:nvPr>
            <p:ph idx="1"/>
          </p:nvPr>
        </p:nvSpPr>
        <p:spPr>
          <a:xfrm>
            <a:off x="838200" y="2341475"/>
            <a:ext cx="3938516" cy="3185872"/>
          </a:xfrm>
        </p:spPr>
        <p:txBody>
          <a:bodyPr vert="horz" lIns="0" tIns="0" rIns="0" bIns="0" rtlCol="0" anchor="t">
            <a:noAutofit/>
          </a:bodyPr>
          <a:lstStyle/>
          <a:p>
            <a:pPr marL="0" indent="0">
              <a:buNone/>
            </a:pPr>
            <a:r>
              <a:rPr lang="en-US" dirty="0">
                <a:ea typeface="+mn-lt"/>
                <a:cs typeface="+mn-lt"/>
              </a:rPr>
              <a:t>The Confederated Tribes of Siletz Indians hosts two annual Pow Wows that are free and open to the public.</a:t>
            </a:r>
          </a:p>
          <a:p>
            <a:pPr marL="383540" lvl="1">
              <a:buFont typeface="Arial" panose="020F0502020204030204" pitchFamily="34" charset="0"/>
              <a:buChar char="•"/>
            </a:pPr>
            <a:r>
              <a:rPr lang="en-US" dirty="0">
                <a:ea typeface="+mn-lt"/>
                <a:cs typeface="+mn-lt"/>
              </a:rPr>
              <a:t>The Nesika Illahee Pow Wow</a:t>
            </a:r>
          </a:p>
          <a:p>
            <a:pPr marL="383540" lvl="1">
              <a:buFont typeface="Arial" panose="020F0502020204030204" pitchFamily="34" charset="0"/>
              <a:buChar char="•"/>
            </a:pPr>
            <a:r>
              <a:rPr lang="en-US" dirty="0">
                <a:ea typeface="+mn-lt"/>
                <a:cs typeface="+mn-lt"/>
              </a:rPr>
              <a:t>The Restoration Celebration and Pow Wow</a:t>
            </a:r>
          </a:p>
          <a:p>
            <a:pPr marL="383540" lvl="1">
              <a:buFont typeface="Arial" panose="020F0502020204030204" pitchFamily="34" charset="0"/>
              <a:buChar char="•"/>
            </a:pPr>
            <a:endParaRPr lang="en-US" dirty="0">
              <a:ea typeface="+mn-lt"/>
              <a:cs typeface="+mn-lt"/>
            </a:endParaRPr>
          </a:p>
          <a:p>
            <a:pPr marL="0" indent="0">
              <a:buNone/>
            </a:pPr>
            <a:endParaRPr lang="en-US" dirty="0">
              <a:ea typeface="+mn-lt"/>
              <a:cs typeface="+mn-lt"/>
            </a:endParaRPr>
          </a:p>
        </p:txBody>
      </p:sp>
      <p:sp>
        <p:nvSpPr>
          <p:cNvPr id="2" name="Title 1">
            <a:extLst>
              <a:ext uri="{FF2B5EF4-FFF2-40B4-BE49-F238E27FC236}">
                <a16:creationId xmlns:a16="http://schemas.microsoft.com/office/drawing/2014/main" id="{47D52EF8-1430-02F5-0F5B-247FF62C2D9E}"/>
              </a:ext>
            </a:extLst>
          </p:cNvPr>
          <p:cNvSpPr>
            <a:spLocks noGrp="1"/>
          </p:cNvSpPr>
          <p:nvPr>
            <p:ph type="ctrTitle"/>
          </p:nvPr>
        </p:nvSpPr>
        <p:spPr>
          <a:xfrm>
            <a:off x="838200" y="735628"/>
            <a:ext cx="3938516" cy="1100871"/>
          </a:xfrm>
        </p:spPr>
        <p:txBody>
          <a:bodyPr>
            <a:noAutofit/>
          </a:bodyPr>
          <a:lstStyle/>
          <a:p>
            <a:r>
              <a:rPr lang="en-US" dirty="0">
                <a:ea typeface="+mj-lt"/>
                <a:cs typeface="+mj-lt"/>
              </a:rPr>
              <a:t>Siletz families Pow Wow</a:t>
            </a:r>
          </a:p>
        </p:txBody>
      </p:sp>
      <p:pic>
        <p:nvPicPr>
          <p:cNvPr id="5" name="Picture 4" descr="A group of people in traditional dress&#10;&#10;Description automatically generated with medium confidence">
            <a:extLst>
              <a:ext uri="{FF2B5EF4-FFF2-40B4-BE49-F238E27FC236}">
                <a16:creationId xmlns:a16="http://schemas.microsoft.com/office/drawing/2014/main" id="{E720A33B-DB88-1BDC-BE23-19574F8E90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101"/>
          <a:stretch/>
        </p:blipFill>
        <p:spPr>
          <a:xfrm>
            <a:off x="5131560" y="-11757"/>
            <a:ext cx="7755895" cy="6869757"/>
          </a:xfrm>
          <a:prstGeom prst="rect">
            <a:avLst/>
          </a:prstGeom>
        </p:spPr>
      </p:pic>
    </p:spTree>
    <p:extLst>
      <p:ext uri="{BB962C8B-B14F-4D97-AF65-F5344CB8AC3E}">
        <p14:creationId xmlns:p14="http://schemas.microsoft.com/office/powerpoint/2010/main" val="264808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0D35-F1B8-F8EE-9064-A14DEE698B16}"/>
              </a:ext>
            </a:extLst>
          </p:cNvPr>
          <p:cNvSpPr>
            <a:spLocks noGrp="1"/>
          </p:cNvSpPr>
          <p:nvPr>
            <p:ph type="ctrTitle"/>
          </p:nvPr>
        </p:nvSpPr>
        <p:spPr/>
        <p:txBody>
          <a:bodyPr/>
          <a:lstStyle/>
          <a:p>
            <a:r>
              <a:rPr lang="en-US" dirty="0">
                <a:ea typeface="+mj-lt"/>
                <a:cs typeface="+mj-lt"/>
              </a:rPr>
              <a:t>The first Restoration Celebration</a:t>
            </a:r>
            <a:endParaRPr lang="en-US" dirty="0"/>
          </a:p>
        </p:txBody>
      </p:sp>
      <p:pic>
        <p:nvPicPr>
          <p:cNvPr id="5" name="Picture 4" descr="A group of people walking&#10;&#10;Description automatically generated with low confidence">
            <a:extLst>
              <a:ext uri="{FF2B5EF4-FFF2-40B4-BE49-F238E27FC236}">
                <a16:creationId xmlns:a16="http://schemas.microsoft.com/office/drawing/2014/main" id="{E97B6E92-0F1C-B103-681B-1029831A69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7129" y="1606136"/>
            <a:ext cx="7517741" cy="4850669"/>
          </a:xfrm>
          <a:prstGeom prst="rect">
            <a:avLst/>
          </a:prstGeom>
        </p:spPr>
      </p:pic>
    </p:spTree>
    <p:extLst>
      <p:ext uri="{BB962C8B-B14F-4D97-AF65-F5344CB8AC3E}">
        <p14:creationId xmlns:p14="http://schemas.microsoft.com/office/powerpoint/2010/main" val="51070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ill&#10;&#10;Description automatically generated">
            <a:extLst>
              <a:ext uri="{FF2B5EF4-FFF2-40B4-BE49-F238E27FC236}">
                <a16:creationId xmlns:a16="http://schemas.microsoft.com/office/drawing/2014/main" id="{4D5F43B1-3027-4BAF-B40F-0BFD15A688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192000" cy="8200181"/>
          </a:xfrm>
          <a:prstGeom prst="rect">
            <a:avLst/>
          </a:prstGeom>
        </p:spPr>
      </p:pic>
      <p:sp>
        <p:nvSpPr>
          <p:cNvPr id="2" name="Title 1">
            <a:extLst>
              <a:ext uri="{FF2B5EF4-FFF2-40B4-BE49-F238E27FC236}">
                <a16:creationId xmlns:a16="http://schemas.microsoft.com/office/drawing/2014/main" id="{6EE78652-6BC6-B782-2DC0-D99E7A7306A6}"/>
              </a:ext>
            </a:extLst>
          </p:cNvPr>
          <p:cNvSpPr>
            <a:spLocks noGrp="1"/>
          </p:cNvSpPr>
          <p:nvPr>
            <p:ph type="ctrTitle"/>
          </p:nvPr>
        </p:nvSpPr>
        <p:spPr>
          <a:xfrm>
            <a:off x="838200" y="952493"/>
            <a:ext cx="3652157" cy="647701"/>
          </a:xfrm>
        </p:spPr>
        <p:txBody>
          <a:bodyPr/>
          <a:lstStyle/>
          <a:p>
            <a:r>
              <a:rPr lang="en-US" dirty="0">
                <a:solidFill>
                  <a:schemeClr val="bg1"/>
                </a:solidFill>
                <a:ea typeface="+mj-lt"/>
                <a:cs typeface="+mj-lt"/>
              </a:rPr>
              <a:t>Salmon feed</a:t>
            </a:r>
            <a:endParaRPr lang="en-US" dirty="0">
              <a:solidFill>
                <a:schemeClr val="bg1"/>
              </a:solidFill>
            </a:endParaRPr>
          </a:p>
        </p:txBody>
      </p:sp>
    </p:spTree>
    <p:extLst>
      <p:ext uri="{BB962C8B-B14F-4D97-AF65-F5344CB8AC3E}">
        <p14:creationId xmlns:p14="http://schemas.microsoft.com/office/powerpoint/2010/main" val="281022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BAA1-4B83-9B73-F6D5-C73C88EC0799}"/>
              </a:ext>
            </a:extLst>
          </p:cNvPr>
          <p:cNvSpPr>
            <a:spLocks noGrp="1"/>
          </p:cNvSpPr>
          <p:nvPr>
            <p:ph type="ctrTitle"/>
          </p:nvPr>
        </p:nvSpPr>
        <p:spPr/>
        <p:txBody>
          <a:bodyPr>
            <a:normAutofit/>
          </a:bodyPr>
          <a:lstStyle/>
          <a:p>
            <a:r>
              <a:rPr lang="en-US">
                <a:ea typeface="+mj-lt"/>
                <a:cs typeface="+mj-lt"/>
              </a:rPr>
              <a:t>Grand Entry </a:t>
            </a:r>
          </a:p>
        </p:txBody>
      </p:sp>
      <p:sp>
        <p:nvSpPr>
          <p:cNvPr id="3" name="Rectangle 2"/>
          <p:cNvSpPr/>
          <p:nvPr/>
        </p:nvSpPr>
        <p:spPr>
          <a:xfrm>
            <a:off x="3549562" y="6255459"/>
            <a:ext cx="4608954" cy="369332"/>
          </a:xfrm>
          <a:prstGeom prst="rect">
            <a:avLst/>
          </a:prstGeom>
        </p:spPr>
        <p:txBody>
          <a:bodyPr wrap="none">
            <a:spAutoFit/>
          </a:bodyPr>
          <a:lstStyle/>
          <a:p>
            <a:r>
              <a:rPr lang="en-US" u="sng" dirty="0">
                <a:solidFill>
                  <a:srgbClr val="000000"/>
                </a:solidFill>
                <a:latin typeface="Aptos"/>
                <a:ea typeface="Times New Roman" panose="02020603050405020304" pitchFamily="18" charset="0"/>
                <a:cs typeface="Times New Roman" panose="02020603050405020304" pitchFamily="18" charset="0"/>
                <a:hlinkClick r:id="rId4"/>
              </a:rPr>
              <a:t>https://vimeo.com/888830745/e0269cada0</a:t>
            </a:r>
            <a:r>
              <a:rPr lang="en-US" dirty="0">
                <a:solidFill>
                  <a:srgbClr val="000000"/>
                </a:solidFill>
                <a:latin typeface="Aptos"/>
                <a:ea typeface="Times New Roman" panose="02020603050405020304" pitchFamily="18" charset="0"/>
                <a:cs typeface="Times New Roman" panose="02020603050405020304" pitchFamily="18" charset="0"/>
              </a:rPr>
              <a:t> </a:t>
            </a:r>
            <a:endParaRPr lang="en-US" dirty="0"/>
          </a:p>
        </p:txBody>
      </p:sp>
      <p:pic>
        <p:nvPicPr>
          <p:cNvPr id="4" name="Online Media 3" descr="For the SB-13 Tribal History/Shared History K-1 &quot;Let's Go to a Pow Wow&quot; Lesson" title="Grand Entry | Nesika Illahee 2023">
            <a:hlinkClick r:id="" action="ppaction://media"/>
            <a:extLst>
              <a:ext uri="{FF2B5EF4-FFF2-40B4-BE49-F238E27FC236}">
                <a16:creationId xmlns:a16="http://schemas.microsoft.com/office/drawing/2014/main" id="{423185D8-752E-B42F-11F1-3BF9D14EBAEC}"/>
              </a:ext>
            </a:extLst>
          </p:cNvPr>
          <p:cNvPicPr>
            <a:picLocks noRot="1" noChangeAspect="1"/>
          </p:cNvPicPr>
          <p:nvPr>
            <a:videoFile r:link="rId1"/>
          </p:nvPr>
        </p:nvPicPr>
        <p:blipFill>
          <a:blip r:embed="rId5"/>
          <a:stretch>
            <a:fillRect/>
          </a:stretch>
        </p:blipFill>
        <p:spPr>
          <a:xfrm>
            <a:off x="1527596" y="1325696"/>
            <a:ext cx="8479966" cy="4779485"/>
          </a:xfrm>
          <a:prstGeom prst="rect">
            <a:avLst/>
          </a:prstGeom>
        </p:spPr>
      </p:pic>
    </p:spTree>
    <p:extLst>
      <p:ext uri="{BB962C8B-B14F-4D97-AF65-F5344CB8AC3E}">
        <p14:creationId xmlns:p14="http://schemas.microsoft.com/office/powerpoint/2010/main" val="104686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9B4E6-02DA-DA6E-D8F0-DA36A9C7F50E}"/>
              </a:ext>
            </a:extLst>
          </p:cNvPr>
          <p:cNvSpPr>
            <a:spLocks noGrp="1"/>
          </p:cNvSpPr>
          <p:nvPr>
            <p:ph idx="1"/>
          </p:nvPr>
        </p:nvSpPr>
        <p:spPr/>
        <p:txBody>
          <a:bodyPr/>
          <a:lstStyle/>
          <a:p>
            <a:r>
              <a:rPr lang="en-US" dirty="0"/>
              <a:t>Be kind and participate sincerely</a:t>
            </a:r>
          </a:p>
          <a:p>
            <a:r>
              <a:rPr lang="en-US" dirty="0"/>
              <a:t>Ask before taking pictures of people</a:t>
            </a:r>
          </a:p>
          <a:p>
            <a:r>
              <a:rPr lang="en-US" dirty="0"/>
              <a:t>Follow the direction of the announcer/emcee/</a:t>
            </a:r>
            <a:r>
              <a:rPr lang="en-US" dirty="0" err="1"/>
              <a:t>whipman</a:t>
            </a:r>
            <a:r>
              <a:rPr lang="en-US" dirty="0"/>
              <a:t>/</a:t>
            </a:r>
            <a:r>
              <a:rPr lang="en-US" dirty="0" err="1"/>
              <a:t>whipwoman</a:t>
            </a:r>
            <a:r>
              <a:rPr lang="en-US" dirty="0"/>
              <a:t>.</a:t>
            </a:r>
          </a:p>
          <a:p>
            <a:r>
              <a:rPr lang="en-US" dirty="0"/>
              <a:t>Only look at regalia. Never touch.</a:t>
            </a:r>
          </a:p>
          <a:p>
            <a:r>
              <a:rPr lang="en-US" dirty="0"/>
              <a:t>Have fun! </a:t>
            </a:r>
          </a:p>
        </p:txBody>
      </p:sp>
      <p:sp>
        <p:nvSpPr>
          <p:cNvPr id="2" name="Title 1">
            <a:extLst>
              <a:ext uri="{FF2B5EF4-FFF2-40B4-BE49-F238E27FC236}">
                <a16:creationId xmlns:a16="http://schemas.microsoft.com/office/drawing/2014/main" id="{CC1EAF52-0428-0357-7357-BB1F73672841}"/>
              </a:ext>
            </a:extLst>
          </p:cNvPr>
          <p:cNvSpPr>
            <a:spLocks noGrp="1"/>
          </p:cNvSpPr>
          <p:nvPr>
            <p:ph type="ctrTitle"/>
          </p:nvPr>
        </p:nvSpPr>
        <p:spPr/>
        <p:txBody>
          <a:bodyPr/>
          <a:lstStyle/>
          <a:p>
            <a:r>
              <a:rPr lang="en-US" dirty="0"/>
              <a:t>Pow Wow expectations</a:t>
            </a:r>
          </a:p>
        </p:txBody>
      </p:sp>
    </p:spTree>
    <p:extLst>
      <p:ext uri="{BB962C8B-B14F-4D97-AF65-F5344CB8AC3E}">
        <p14:creationId xmlns:p14="http://schemas.microsoft.com/office/powerpoint/2010/main" val="116510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A2E7-4FF7-1131-9D6F-6DEA2EF42CE7}"/>
              </a:ext>
            </a:extLst>
          </p:cNvPr>
          <p:cNvSpPr>
            <a:spLocks noGrp="1"/>
          </p:cNvSpPr>
          <p:nvPr>
            <p:ph type="ctrTitle"/>
          </p:nvPr>
        </p:nvSpPr>
        <p:spPr/>
        <p:txBody>
          <a:bodyPr/>
          <a:lstStyle/>
          <a:p>
            <a:r>
              <a:rPr lang="en-US" sz="5400" dirty="0">
                <a:solidFill>
                  <a:schemeClr val="bg1"/>
                </a:solidFill>
              </a:rPr>
              <a:t>Activity 2. Pow Wow regalia</a:t>
            </a:r>
          </a:p>
        </p:txBody>
      </p:sp>
    </p:spTree>
    <p:extLst>
      <p:ext uri="{BB962C8B-B14F-4D97-AF65-F5344CB8AC3E}">
        <p14:creationId xmlns:p14="http://schemas.microsoft.com/office/powerpoint/2010/main" val="361599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7" ma:contentTypeDescription="Create a new document." ma:contentTypeScope="" ma:versionID="568fb71113386b53663dc6a37671377b">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da404c0e5cc26e5c89a7aaeb26e60d26"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8253D9-2956-470A-B60C-FC41BA20084A}">
  <ds:schemaRefs>
    <ds:schemaRef ds:uri="http://schemas.microsoft.com/sharepoint/v3/contenttype/forms"/>
  </ds:schemaRefs>
</ds:datastoreItem>
</file>

<file path=customXml/itemProps2.xml><?xml version="1.0" encoding="utf-8"?>
<ds:datastoreItem xmlns:ds="http://schemas.openxmlformats.org/officeDocument/2006/customXml" ds:itemID="{53512498-5F22-48BF-8811-CCF99904F403}">
  <ds:schemaRef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be7757ee-27b1-49d9-ad78-c19e224bf417"/>
    <ds:schemaRef ds:uri="ecda571c-f727-47a5-9aab-64bd2d52803f"/>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0D65AB0-2E11-4CA7-867D-9EFDC0BC1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284</TotalTime>
  <Words>2496</Words>
  <Application>Microsoft Office PowerPoint</Application>
  <PresentationFormat>Widescreen</PresentationFormat>
  <Paragraphs>190</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GRADE K–1 Let's go to a Pow Wow!</vt:lpstr>
      <vt:lpstr>Activity 1. What is a Pow Wow?</vt:lpstr>
      <vt:lpstr>What is a Pow Wow?</vt:lpstr>
      <vt:lpstr>Siletz families Pow Wow</vt:lpstr>
      <vt:lpstr>The first Restoration Celebration</vt:lpstr>
      <vt:lpstr>Salmon feed</vt:lpstr>
      <vt:lpstr>Grand Entry </vt:lpstr>
      <vt:lpstr>Pow Wow expectations</vt:lpstr>
      <vt:lpstr>Activity 2. Pow Wow regalia</vt:lpstr>
      <vt:lpstr>Women’s Fancy Shawl</vt:lpstr>
      <vt:lpstr>Women’s Fancy Shawl</vt:lpstr>
      <vt:lpstr>Women’s Fancy Shawl video</vt:lpstr>
      <vt:lpstr>Women’s Jingle Dress</vt:lpstr>
      <vt:lpstr>Jingle Dress  </vt:lpstr>
      <vt:lpstr>Jingle Dress video</vt:lpstr>
      <vt:lpstr>Women’s Traditional</vt:lpstr>
      <vt:lpstr>Women’s Traditional  </vt:lpstr>
      <vt:lpstr>Women’s Traditional video</vt:lpstr>
      <vt:lpstr>Men’s Fast and Fancy</vt:lpstr>
      <vt:lpstr>Men’s Fast  and Fancy  </vt:lpstr>
      <vt:lpstr>Men’s Fast and Fancy video</vt:lpstr>
      <vt:lpstr>Men’s Grass Dance</vt:lpstr>
      <vt:lpstr>Men's Grass Dance  </vt:lpstr>
      <vt:lpstr>Men's Grass Dance video</vt:lpstr>
      <vt:lpstr>Men’s Traditional</vt:lpstr>
      <vt:lpstr>Men’s Traditional  </vt:lpstr>
      <vt:lpstr>Men’s Traditional video</vt:lpstr>
      <vt:lpstr>Women’s Basket Cap Special</vt:lpstr>
      <vt:lpstr>Women's Basket Cap Special </vt:lpstr>
      <vt:lpstr>Woman's Basket Cap Special video</vt:lpstr>
      <vt:lpstr>Matching Game</vt:lpstr>
      <vt:lpstr>PowerPoint Presentation</vt:lpstr>
      <vt:lpstr>Circle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Nick Viles</cp:lastModifiedBy>
  <cp:revision>103</cp:revision>
  <dcterms:created xsi:type="dcterms:W3CDTF">2013-07-15T20:26:40Z</dcterms:created>
  <dcterms:modified xsi:type="dcterms:W3CDTF">2024-03-05T20:55:28Z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