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67" r:id="rId6"/>
    <p:sldId id="269" r:id="rId7"/>
    <p:sldId id="270" r:id="rId8"/>
    <p:sldId id="271" r:id="rId9"/>
    <p:sldId id="272"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984"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A188F4-C76B-824A-613B-5CC8FCC236E2}" name="Mandy Smoker Broaddus" initials="MB" userId="S::smokerbroaddus@ednw.org::98249921-6627-44fb-a584-82a5094d08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63A49F"/>
    <a:srgbClr val="1B73B9"/>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6084"/>
  </p:normalViewPr>
  <p:slideViewPr>
    <p:cSldViewPr snapToGrid="0">
      <p:cViewPr varScale="1">
        <p:scale>
          <a:sx n="46" d="100"/>
          <a:sy n="46" d="100"/>
        </p:scale>
        <p:origin x="1348" y="28"/>
      </p:cViewPr>
      <p:guideLst>
        <p:guide pos="624"/>
        <p:guide pos="7056"/>
        <p:guide orient="horz" pos="1944"/>
        <p:guide orient="horz" pos="312"/>
        <p:guide orient="horz" pos="984"/>
        <p:guide orient="horz"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Brodnikova" userId="8cc92941-ad6a-4ef3-bb01-a71e95f3817c" providerId="ADAL" clId="{2697AAFF-4544-B641-BD52-B846C3F3847B}"/>
    <pc:docChg chg="undo redo custSel modSld">
      <pc:chgData name="Valerie Brodnikova" userId="8cc92941-ad6a-4ef3-bb01-a71e95f3817c" providerId="ADAL" clId="{2697AAFF-4544-B641-BD52-B846C3F3847B}" dt="2024-01-02T22:23:34.244" v="259" actId="1035"/>
      <pc:docMkLst>
        <pc:docMk/>
      </pc:docMkLst>
      <pc:sldChg chg="addSp delSp modSp mod chgLayout">
        <pc:chgData name="Valerie Brodnikova" userId="8cc92941-ad6a-4ef3-bb01-a71e95f3817c" providerId="ADAL" clId="{2697AAFF-4544-B641-BD52-B846C3F3847B}" dt="2024-01-02T22:12:39.060" v="11" actId="255"/>
        <pc:sldMkLst>
          <pc:docMk/>
          <pc:sldMk cId="3935246371" sldId="267"/>
        </pc:sldMkLst>
        <pc:spChg chg="mod ord">
          <ac:chgData name="Valerie Brodnikova" userId="8cc92941-ad6a-4ef3-bb01-a71e95f3817c" providerId="ADAL" clId="{2697AAFF-4544-B641-BD52-B846C3F3847B}" dt="2024-01-02T22:12:12.294" v="0" actId="700"/>
          <ac:spMkLst>
            <pc:docMk/>
            <pc:sldMk cId="3935246371" sldId="267"/>
            <ac:spMk id="2" creationId="{B3156BC1-41A2-4E98-84AC-C0E4E33A9C0B}"/>
          </ac:spMkLst>
        </pc:spChg>
        <pc:spChg chg="add del mod ord">
          <ac:chgData name="Valerie Brodnikova" userId="8cc92941-ad6a-4ef3-bb01-a71e95f3817c" providerId="ADAL" clId="{2697AAFF-4544-B641-BD52-B846C3F3847B}" dt="2024-01-02T22:12:39.060" v="11" actId="255"/>
          <ac:spMkLst>
            <pc:docMk/>
            <pc:sldMk cId="3935246371" sldId="267"/>
            <ac:spMk id="3" creationId="{5DD222EC-B76E-499B-A0A0-CC1F08797C29}"/>
          </ac:spMkLst>
        </pc:spChg>
        <pc:spChg chg="add del mod">
          <ac:chgData name="Valerie Brodnikova" userId="8cc92941-ad6a-4ef3-bb01-a71e95f3817c" providerId="ADAL" clId="{2697AAFF-4544-B641-BD52-B846C3F3847B}" dt="2024-01-02T22:12:33.028" v="10" actId="478"/>
          <ac:spMkLst>
            <pc:docMk/>
            <pc:sldMk cId="3935246371" sldId="267"/>
            <ac:spMk id="5" creationId="{B2A2C175-6E11-2612-23BB-1BDE96CF6B6E}"/>
          </ac:spMkLst>
        </pc:spChg>
      </pc:sldChg>
      <pc:sldChg chg="addSp modSp mod">
        <pc:chgData name="Valerie Brodnikova" userId="8cc92941-ad6a-4ef3-bb01-a71e95f3817c" providerId="ADAL" clId="{2697AAFF-4544-B641-BD52-B846C3F3847B}" dt="2024-01-02T22:20:32.601" v="217" actId="732"/>
        <pc:sldMkLst>
          <pc:docMk/>
          <pc:sldMk cId="2403055508" sldId="268"/>
        </pc:sldMkLst>
        <pc:spChg chg="mod">
          <ac:chgData name="Valerie Brodnikova" userId="8cc92941-ad6a-4ef3-bb01-a71e95f3817c" providerId="ADAL" clId="{2697AAFF-4544-B641-BD52-B846C3F3847B}" dt="2024-01-02T22:18:06.043" v="159" actId="12788"/>
          <ac:spMkLst>
            <pc:docMk/>
            <pc:sldMk cId="2403055508" sldId="268"/>
            <ac:spMk id="4" creationId="{82E32BFF-91F0-12CF-198B-CE49A09EAF80}"/>
          </ac:spMkLst>
        </pc:spChg>
        <pc:spChg chg="mod">
          <ac:chgData name="Valerie Brodnikova" userId="8cc92941-ad6a-4ef3-bb01-a71e95f3817c" providerId="ADAL" clId="{2697AAFF-4544-B641-BD52-B846C3F3847B}" dt="2024-01-02T22:19:44.130" v="199" actId="1038"/>
          <ac:spMkLst>
            <pc:docMk/>
            <pc:sldMk cId="2403055508" sldId="268"/>
            <ac:spMk id="10" creationId="{6FD26EF2-1913-4AB9-3647-C7ED03A2C7DC}"/>
          </ac:spMkLst>
        </pc:spChg>
        <pc:spChg chg="mod">
          <ac:chgData name="Valerie Brodnikova" userId="8cc92941-ad6a-4ef3-bb01-a71e95f3817c" providerId="ADAL" clId="{2697AAFF-4544-B641-BD52-B846C3F3847B}" dt="2024-01-02T22:19:44.130" v="199" actId="1038"/>
          <ac:spMkLst>
            <pc:docMk/>
            <pc:sldMk cId="2403055508" sldId="268"/>
            <ac:spMk id="11" creationId="{60DD20B4-3034-E73C-9EF9-712B418A75CA}"/>
          </ac:spMkLst>
        </pc:spChg>
        <pc:spChg chg="mod">
          <ac:chgData name="Valerie Brodnikova" userId="8cc92941-ad6a-4ef3-bb01-a71e95f3817c" providerId="ADAL" clId="{2697AAFF-4544-B641-BD52-B846C3F3847B}" dt="2024-01-02T22:17:41.003" v="152" actId="1076"/>
          <ac:spMkLst>
            <pc:docMk/>
            <pc:sldMk cId="2403055508" sldId="268"/>
            <ac:spMk id="12" creationId="{A16A7D2F-F7BB-0D50-5752-AECAF782B475}"/>
          </ac:spMkLst>
        </pc:spChg>
        <pc:spChg chg="mod">
          <ac:chgData name="Valerie Brodnikova" userId="8cc92941-ad6a-4ef3-bb01-a71e95f3817c" providerId="ADAL" clId="{2697AAFF-4544-B641-BD52-B846C3F3847B}" dt="2024-01-02T22:20:19.177" v="215" actId="12788"/>
          <ac:spMkLst>
            <pc:docMk/>
            <pc:sldMk cId="2403055508" sldId="268"/>
            <ac:spMk id="13" creationId="{EC49EB4D-98E0-D82F-03BD-83086D273FBE}"/>
          </ac:spMkLst>
        </pc:spChg>
        <pc:spChg chg="mod">
          <ac:chgData name="Valerie Brodnikova" userId="8cc92941-ad6a-4ef3-bb01-a71e95f3817c" providerId="ADAL" clId="{2697AAFF-4544-B641-BD52-B846C3F3847B}" dt="2024-01-02T22:20:19.177" v="215" actId="12788"/>
          <ac:spMkLst>
            <pc:docMk/>
            <pc:sldMk cId="2403055508" sldId="268"/>
            <ac:spMk id="14" creationId="{CEFF3A7A-C480-612B-A63A-2BB137201A54}"/>
          </ac:spMkLst>
        </pc:spChg>
        <pc:grpChg chg="add mod">
          <ac:chgData name="Valerie Brodnikova" userId="8cc92941-ad6a-4ef3-bb01-a71e95f3817c" providerId="ADAL" clId="{2697AAFF-4544-B641-BD52-B846C3F3847B}" dt="2024-01-02T22:20:19.177" v="215" actId="12788"/>
          <ac:grpSpMkLst>
            <pc:docMk/>
            <pc:sldMk cId="2403055508" sldId="268"/>
            <ac:grpSpMk id="8" creationId="{4C0D4FE9-18BB-A18C-C6FD-F35BB26EC2FB}"/>
          </ac:grpSpMkLst>
        </pc:grpChg>
        <pc:grpChg chg="add mod">
          <ac:chgData name="Valerie Brodnikova" userId="8cc92941-ad6a-4ef3-bb01-a71e95f3817c" providerId="ADAL" clId="{2697AAFF-4544-B641-BD52-B846C3F3847B}" dt="2024-01-02T22:18:19.568" v="161" actId="1076"/>
          <ac:grpSpMkLst>
            <pc:docMk/>
            <pc:sldMk cId="2403055508" sldId="268"/>
            <ac:grpSpMk id="16" creationId="{06EC3FBF-BB93-FF17-4F2D-45C8EAF218D9}"/>
          </ac:grpSpMkLst>
        </pc:grpChg>
        <pc:picChg chg="mod">
          <ac:chgData name="Valerie Brodnikova" userId="8cc92941-ad6a-4ef3-bb01-a71e95f3817c" providerId="ADAL" clId="{2697AAFF-4544-B641-BD52-B846C3F3847B}" dt="2024-01-02T22:18:06.043" v="159" actId="12788"/>
          <ac:picMkLst>
            <pc:docMk/>
            <pc:sldMk cId="2403055508" sldId="268"/>
            <ac:picMk id="3" creationId="{630194D6-3601-62C2-E0C3-14A46BDF97D0}"/>
          </ac:picMkLst>
        </pc:picChg>
        <pc:picChg chg="mod modCrop">
          <ac:chgData name="Valerie Brodnikova" userId="8cc92941-ad6a-4ef3-bb01-a71e95f3817c" providerId="ADAL" clId="{2697AAFF-4544-B641-BD52-B846C3F3847B}" dt="2024-01-02T22:19:50.141" v="202" actId="1035"/>
          <ac:picMkLst>
            <pc:docMk/>
            <pc:sldMk cId="2403055508" sldId="268"/>
            <ac:picMk id="5" creationId="{420EB7E7-EE5E-7A86-8902-9914C7590958}"/>
          </ac:picMkLst>
        </pc:picChg>
        <pc:picChg chg="mod">
          <ac:chgData name="Valerie Brodnikova" userId="8cc92941-ad6a-4ef3-bb01-a71e95f3817c" providerId="ADAL" clId="{2697AAFF-4544-B641-BD52-B846C3F3847B}" dt="2024-01-02T22:20:19.177" v="215" actId="12788"/>
          <ac:picMkLst>
            <pc:docMk/>
            <pc:sldMk cId="2403055508" sldId="268"/>
            <ac:picMk id="6" creationId="{5757CC05-E454-96FF-D6A0-9C16CF2F4193}"/>
          </ac:picMkLst>
        </pc:picChg>
        <pc:picChg chg="mod">
          <ac:chgData name="Valerie Brodnikova" userId="8cc92941-ad6a-4ef3-bb01-a71e95f3817c" providerId="ADAL" clId="{2697AAFF-4544-B641-BD52-B846C3F3847B}" dt="2024-01-02T22:20:19.177" v="215" actId="12788"/>
          <ac:picMkLst>
            <pc:docMk/>
            <pc:sldMk cId="2403055508" sldId="268"/>
            <ac:picMk id="7" creationId="{8278A002-73E8-A57E-74D2-E0ABDDE7617B}"/>
          </ac:picMkLst>
        </pc:picChg>
        <pc:picChg chg="mod">
          <ac:chgData name="Valerie Brodnikova" userId="8cc92941-ad6a-4ef3-bb01-a71e95f3817c" providerId="ADAL" clId="{2697AAFF-4544-B641-BD52-B846C3F3847B}" dt="2024-01-02T22:19:44.130" v="199" actId="1038"/>
          <ac:picMkLst>
            <pc:docMk/>
            <pc:sldMk cId="2403055508" sldId="268"/>
            <ac:picMk id="9" creationId="{51DCA669-CDBF-F682-5C24-46A582F18401}"/>
          </ac:picMkLst>
        </pc:picChg>
        <pc:picChg chg="mod">
          <ac:chgData name="Valerie Brodnikova" userId="8cc92941-ad6a-4ef3-bb01-a71e95f3817c" providerId="ADAL" clId="{2697AAFF-4544-B641-BD52-B846C3F3847B}" dt="2024-01-02T22:20:32.601" v="217" actId="732"/>
          <ac:picMkLst>
            <pc:docMk/>
            <pc:sldMk cId="2403055508" sldId="268"/>
            <ac:picMk id="15" creationId="{FF3C15E0-03B6-F37D-4FB3-25B459EB20D6}"/>
          </ac:picMkLst>
        </pc:picChg>
      </pc:sldChg>
      <pc:sldChg chg="modSp mod">
        <pc:chgData name="Valerie Brodnikova" userId="8cc92941-ad6a-4ef3-bb01-a71e95f3817c" providerId="ADAL" clId="{2697AAFF-4544-B641-BD52-B846C3F3847B}" dt="2024-01-02T22:13:06.954" v="13" actId="948"/>
        <pc:sldMkLst>
          <pc:docMk/>
          <pc:sldMk cId="2122216536" sldId="269"/>
        </pc:sldMkLst>
        <pc:spChg chg="mod">
          <ac:chgData name="Valerie Brodnikova" userId="8cc92941-ad6a-4ef3-bb01-a71e95f3817c" providerId="ADAL" clId="{2697AAFF-4544-B641-BD52-B846C3F3847B}" dt="2024-01-02T22:13:06.954" v="13" actId="948"/>
          <ac:spMkLst>
            <pc:docMk/>
            <pc:sldMk cId="2122216536" sldId="269"/>
            <ac:spMk id="3" creationId="{5DD222EC-B76E-499B-A0A0-CC1F08797C29}"/>
          </ac:spMkLst>
        </pc:spChg>
      </pc:sldChg>
      <pc:sldChg chg="addSp delSp modSp mod">
        <pc:chgData name="Valerie Brodnikova" userId="8cc92941-ad6a-4ef3-bb01-a71e95f3817c" providerId="ADAL" clId="{2697AAFF-4544-B641-BD52-B846C3F3847B}" dt="2024-01-02T22:23:34.244" v="259" actId="1035"/>
        <pc:sldMkLst>
          <pc:docMk/>
          <pc:sldMk cId="3256999994" sldId="270"/>
        </pc:sldMkLst>
        <pc:spChg chg="mod">
          <ac:chgData name="Valerie Brodnikova" userId="8cc92941-ad6a-4ef3-bb01-a71e95f3817c" providerId="ADAL" clId="{2697AAFF-4544-B641-BD52-B846C3F3847B}" dt="2024-01-02T22:23:12.039" v="233" actId="14100"/>
          <ac:spMkLst>
            <pc:docMk/>
            <pc:sldMk cId="3256999994" sldId="270"/>
            <ac:spMk id="2" creationId="{B3156BC1-41A2-4E98-84AC-C0E4E33A9C0B}"/>
          </ac:spMkLst>
        </pc:spChg>
        <pc:spChg chg="mod">
          <ac:chgData name="Valerie Brodnikova" userId="8cc92941-ad6a-4ef3-bb01-a71e95f3817c" providerId="ADAL" clId="{2697AAFF-4544-B641-BD52-B846C3F3847B}" dt="2024-01-02T22:23:00.290" v="230" actId="207"/>
          <ac:spMkLst>
            <pc:docMk/>
            <pc:sldMk cId="3256999994" sldId="270"/>
            <ac:spMk id="6" creationId="{9834D44C-C20E-DFF8-C7E3-4F79F6993D09}"/>
          </ac:spMkLst>
        </pc:spChg>
        <pc:picChg chg="add mod">
          <ac:chgData name="Valerie Brodnikova" userId="8cc92941-ad6a-4ef3-bb01-a71e95f3817c" providerId="ADAL" clId="{2697AAFF-4544-B641-BD52-B846C3F3847B}" dt="2024-01-02T22:23:34.244" v="259" actId="1035"/>
          <ac:picMkLst>
            <pc:docMk/>
            <pc:sldMk cId="3256999994" sldId="270"/>
            <ac:picMk id="4" creationId="{C231ABE8-4F0D-B03B-D4EF-EE848ACB1604}"/>
          </ac:picMkLst>
        </pc:picChg>
        <pc:picChg chg="del">
          <ac:chgData name="Valerie Brodnikova" userId="8cc92941-ad6a-4ef3-bb01-a71e95f3817c" providerId="ADAL" clId="{2697AAFF-4544-B641-BD52-B846C3F3847B}" dt="2024-01-02T22:22:41.054" v="220" actId="478"/>
          <ac:picMkLst>
            <pc:docMk/>
            <pc:sldMk cId="3256999994" sldId="270"/>
            <ac:picMk id="8" creationId="{CFF4CFF6-F3AF-EF59-5421-379235A1713C}"/>
          </ac:picMkLst>
        </pc:picChg>
        <pc:picChg chg="del">
          <ac:chgData name="Valerie Brodnikova" userId="8cc92941-ad6a-4ef3-bb01-a71e95f3817c" providerId="ADAL" clId="{2697AAFF-4544-B641-BD52-B846C3F3847B}" dt="2024-01-02T22:22:41.681" v="222" actId="478"/>
          <ac:picMkLst>
            <pc:docMk/>
            <pc:sldMk cId="3256999994" sldId="270"/>
            <ac:picMk id="1026" creationId="{C52A865B-CC5B-4D2A-9529-BF24BE0F94D0}"/>
          </ac:picMkLst>
        </pc:picChg>
      </pc:sldChg>
      <pc:sldChg chg="modSp mod">
        <pc:chgData name="Valerie Brodnikova" userId="8cc92941-ad6a-4ef3-bb01-a71e95f3817c" providerId="ADAL" clId="{2697AAFF-4544-B641-BD52-B846C3F3847B}" dt="2024-01-02T22:13:46.978" v="20" actId="1076"/>
        <pc:sldMkLst>
          <pc:docMk/>
          <pc:sldMk cId="811175889" sldId="271"/>
        </pc:sldMkLst>
        <pc:spChg chg="mod">
          <ac:chgData name="Valerie Brodnikova" userId="8cc92941-ad6a-4ef3-bb01-a71e95f3817c" providerId="ADAL" clId="{2697AAFF-4544-B641-BD52-B846C3F3847B}" dt="2024-01-02T22:13:35.664" v="17" actId="12"/>
          <ac:spMkLst>
            <pc:docMk/>
            <pc:sldMk cId="811175889" sldId="271"/>
            <ac:spMk id="3" creationId="{639340D6-6F90-5CB9-8EE3-5B877D29CEAB}"/>
          </ac:spMkLst>
        </pc:spChg>
        <pc:spChg chg="mod">
          <ac:chgData name="Valerie Brodnikova" userId="8cc92941-ad6a-4ef3-bb01-a71e95f3817c" providerId="ADAL" clId="{2697AAFF-4544-B641-BD52-B846C3F3847B}" dt="2024-01-02T22:13:42.813" v="19" actId="14100"/>
          <ac:spMkLst>
            <pc:docMk/>
            <pc:sldMk cId="811175889" sldId="271"/>
            <ac:spMk id="10" creationId="{944F9EAF-761D-9968-90AE-1427D1731CB7}"/>
          </ac:spMkLst>
        </pc:spChg>
        <pc:picChg chg="mod">
          <ac:chgData name="Valerie Brodnikova" userId="8cc92941-ad6a-4ef3-bb01-a71e95f3817c" providerId="ADAL" clId="{2697AAFF-4544-B641-BD52-B846C3F3847B}" dt="2024-01-02T22:13:46.978" v="20" actId="1076"/>
          <ac:picMkLst>
            <pc:docMk/>
            <pc:sldMk cId="811175889" sldId="271"/>
            <ac:picMk id="5" creationId="{C86E8EEC-B445-6EA8-4780-1B83736D91FF}"/>
          </ac:picMkLst>
        </pc:picChg>
      </pc:sldChg>
      <pc:sldChg chg="addSp delSp modSp mod">
        <pc:chgData name="Valerie Brodnikova" userId="8cc92941-ad6a-4ef3-bb01-a71e95f3817c" providerId="ADAL" clId="{2697AAFF-4544-B641-BD52-B846C3F3847B}" dt="2024-01-02T22:15:08.557" v="104" actId="1076"/>
        <pc:sldMkLst>
          <pc:docMk/>
          <pc:sldMk cId="4184774776" sldId="272"/>
        </pc:sldMkLst>
        <pc:spChg chg="del mod">
          <ac:chgData name="Valerie Brodnikova" userId="8cc92941-ad6a-4ef3-bb01-a71e95f3817c" providerId="ADAL" clId="{2697AAFF-4544-B641-BD52-B846C3F3847B}" dt="2024-01-02T22:14:06.071" v="23" actId="478"/>
          <ac:spMkLst>
            <pc:docMk/>
            <pc:sldMk cId="4184774776" sldId="272"/>
            <ac:spMk id="3" creationId="{639340D6-6F90-5CB9-8EE3-5B877D29CEAB}"/>
          </ac:spMkLst>
        </pc:spChg>
        <pc:spChg chg="add mod">
          <ac:chgData name="Valerie Brodnikova" userId="8cc92941-ad6a-4ef3-bb01-a71e95f3817c" providerId="ADAL" clId="{2697AAFF-4544-B641-BD52-B846C3F3847B}" dt="2024-01-02T22:14:58.737" v="78" actId="14100"/>
          <ac:spMkLst>
            <pc:docMk/>
            <pc:sldMk cId="4184774776" sldId="272"/>
            <ac:spMk id="4" creationId="{517A52B0-D785-07D1-D2A0-B564F27BC298}"/>
          </ac:spMkLst>
        </pc:spChg>
        <pc:spChg chg="add del mod">
          <ac:chgData name="Valerie Brodnikova" userId="8cc92941-ad6a-4ef3-bb01-a71e95f3817c" providerId="ADAL" clId="{2697AAFF-4544-B641-BD52-B846C3F3847B}" dt="2024-01-02T22:14:07.651" v="24" actId="478"/>
          <ac:spMkLst>
            <pc:docMk/>
            <pc:sldMk cId="4184774776" sldId="272"/>
            <ac:spMk id="7" creationId="{DA17A439-3D8E-F6CC-32AF-3E23984BDAA3}"/>
          </ac:spMkLst>
        </pc:spChg>
        <pc:spChg chg="mod">
          <ac:chgData name="Valerie Brodnikova" userId="8cc92941-ad6a-4ef3-bb01-a71e95f3817c" providerId="ADAL" clId="{2697AAFF-4544-B641-BD52-B846C3F3847B}" dt="2024-01-02T22:15:08.557" v="104" actId="1076"/>
          <ac:spMkLst>
            <pc:docMk/>
            <pc:sldMk cId="4184774776" sldId="272"/>
            <ac:spMk id="10" creationId="{944F9EAF-761D-9968-90AE-1427D1731CB7}"/>
          </ac:spMkLst>
        </pc:spChg>
        <pc:picChg chg="mod">
          <ac:chgData name="Valerie Brodnikova" userId="8cc92941-ad6a-4ef3-bb01-a71e95f3817c" providerId="ADAL" clId="{2697AAFF-4544-B641-BD52-B846C3F3847B}" dt="2024-01-02T22:15:06.272" v="103" actId="1037"/>
          <ac:picMkLst>
            <pc:docMk/>
            <pc:sldMk cId="4184774776" sldId="272"/>
            <ac:picMk id="1026" creationId="{AA3B8944-056C-44F2-157C-A0527CC4C0E3}"/>
          </ac:picMkLst>
        </pc:picChg>
      </pc:sldChg>
    </pc:docChg>
  </pc:docChgLst>
  <pc:docChgLst>
    <pc:chgData name="Eric Gold" userId="S::eric.gold@ednw.org::b6cf958c-856f-4440-8aee-f7dbb254b8f3" providerId="AD" clId="Web-{C9C5D7DE-9CCB-77C1-057C-2B56FD20092A}"/>
    <pc:docChg chg="modSld">
      <pc:chgData name="Eric Gold" userId="S::eric.gold@ednw.org::b6cf958c-856f-4440-8aee-f7dbb254b8f3" providerId="AD" clId="Web-{C9C5D7DE-9CCB-77C1-057C-2B56FD20092A}" dt="2023-12-22T17:56:57.152" v="1" actId="20577"/>
      <pc:docMkLst>
        <pc:docMk/>
      </pc:docMkLst>
      <pc:sldChg chg="modSp">
        <pc:chgData name="Eric Gold" userId="S::eric.gold@ednw.org::b6cf958c-856f-4440-8aee-f7dbb254b8f3" providerId="AD" clId="Web-{C9C5D7DE-9CCB-77C1-057C-2B56FD20092A}" dt="2023-12-22T17:56:57.152" v="1" actId="20577"/>
        <pc:sldMkLst>
          <pc:docMk/>
          <pc:sldMk cId="811175889" sldId="271"/>
        </pc:sldMkLst>
        <pc:spChg chg="mod">
          <ac:chgData name="Eric Gold" userId="S::eric.gold@ednw.org::b6cf958c-856f-4440-8aee-f7dbb254b8f3" providerId="AD" clId="Web-{C9C5D7DE-9CCB-77C1-057C-2B56FD20092A}" dt="2023-12-22T17:56:57.152" v="1" actId="20577"/>
          <ac:spMkLst>
            <pc:docMk/>
            <pc:sldMk cId="811175889" sldId="271"/>
            <ac:spMk id="3" creationId="{639340D6-6F90-5CB9-8EE3-5B877D29CEAB}"/>
          </ac:spMkLst>
        </pc:spChg>
      </pc:sldChg>
    </pc:docChg>
  </pc:docChgLst>
  <pc:docChgLst>
    <pc:chgData name="Erich Stiefvater" userId="e3459fa7-9634-4f10-95ad-ffef91f6d884" providerId="ADAL" clId="{361625C0-19BA-47DD-AA6C-9B5B29CD78BF}"/>
    <pc:docChg chg="modSld">
      <pc:chgData name="Erich Stiefvater" userId="e3459fa7-9634-4f10-95ad-ffef91f6d884" providerId="ADAL" clId="{361625C0-19BA-47DD-AA6C-9B5B29CD78BF}" dt="2024-01-08T19:25:51.457" v="68" actId="20577"/>
      <pc:docMkLst>
        <pc:docMk/>
      </pc:docMkLst>
      <pc:sldChg chg="modNotesTx">
        <pc:chgData name="Erich Stiefvater" userId="e3459fa7-9634-4f10-95ad-ffef91f6d884" providerId="ADAL" clId="{361625C0-19BA-47DD-AA6C-9B5B29CD78BF}" dt="2024-01-08T19:22:46.535" v="60" actId="20577"/>
        <pc:sldMkLst>
          <pc:docMk/>
          <pc:sldMk cId="2403055508" sldId="268"/>
        </pc:sldMkLst>
      </pc:sldChg>
      <pc:sldChg chg="modNotesTx">
        <pc:chgData name="Erich Stiefvater" userId="e3459fa7-9634-4f10-95ad-ffef91f6d884" providerId="ADAL" clId="{361625C0-19BA-47DD-AA6C-9B5B29CD78BF}" dt="2024-01-08T19:25:51.457" v="68" actId="20577"/>
        <pc:sldMkLst>
          <pc:docMk/>
          <pc:sldMk cId="2122216536" sldId="269"/>
        </pc:sldMkLst>
      </pc:sldChg>
    </pc:docChg>
  </pc:docChgLst>
  <pc:docChgLst>
    <pc:chgData name="Valerie Brodnikova" userId="8cc92941-ad6a-4ef3-bb01-a71e95f3817c" providerId="ADAL" clId="{BF64376C-ADBC-4146-A638-34F79AE4690E}"/>
    <pc:docChg chg="modSld">
      <pc:chgData name="Valerie Brodnikova" userId="8cc92941-ad6a-4ef3-bb01-a71e95f3817c" providerId="ADAL" clId="{BF64376C-ADBC-4146-A638-34F79AE4690E}" dt="2024-01-06T00:37:37.728" v="18" actId="20577"/>
      <pc:docMkLst>
        <pc:docMk/>
      </pc:docMkLst>
      <pc:sldChg chg="modNotesTx">
        <pc:chgData name="Valerie Brodnikova" userId="8cc92941-ad6a-4ef3-bb01-a71e95f3817c" providerId="ADAL" clId="{BF64376C-ADBC-4146-A638-34F79AE4690E}" dt="2024-01-06T00:37:37.728" v="18" actId="20577"/>
        <pc:sldMkLst>
          <pc:docMk/>
          <pc:sldMk cId="2403055508" sldId="268"/>
        </pc:sldMkLst>
      </pc:sldChg>
      <pc:sldChg chg="modNotesTx">
        <pc:chgData name="Valerie Brodnikova" userId="8cc92941-ad6a-4ef3-bb01-a71e95f3817c" providerId="ADAL" clId="{BF64376C-ADBC-4146-A638-34F79AE4690E}" dt="2024-01-06T00:35:33.594" v="0"/>
        <pc:sldMkLst>
          <pc:docMk/>
          <pc:sldMk cId="2122216536" sldId="269"/>
        </pc:sldMkLst>
      </pc:sldChg>
      <pc:sldChg chg="modNotesTx">
        <pc:chgData name="Valerie Brodnikova" userId="8cc92941-ad6a-4ef3-bb01-a71e95f3817c" providerId="ADAL" clId="{BF64376C-ADBC-4146-A638-34F79AE4690E}" dt="2024-01-06T00:35:52.384" v="3" actId="20577"/>
        <pc:sldMkLst>
          <pc:docMk/>
          <pc:sldMk cId="3256999994" sldId="270"/>
        </pc:sldMkLst>
      </pc:sldChg>
      <pc:sldChg chg="modNotesTx">
        <pc:chgData name="Valerie Brodnikova" userId="8cc92941-ad6a-4ef3-bb01-a71e95f3817c" providerId="ADAL" clId="{BF64376C-ADBC-4146-A638-34F79AE4690E}" dt="2024-01-06T00:36:49.396" v="9" actId="20577"/>
        <pc:sldMkLst>
          <pc:docMk/>
          <pc:sldMk cId="811175889" sldId="271"/>
        </pc:sldMkLst>
      </pc:sldChg>
      <pc:sldChg chg="modNotesTx">
        <pc:chgData name="Valerie Brodnikova" userId="8cc92941-ad6a-4ef3-bb01-a71e95f3817c" providerId="ADAL" clId="{BF64376C-ADBC-4146-A638-34F79AE4690E}" dt="2024-01-06T00:37:09.293" v="10"/>
        <pc:sldMkLst>
          <pc:docMk/>
          <pc:sldMk cId="4184774776" sldId="272"/>
        </pc:sldMkLst>
      </pc:sldChg>
    </pc:docChg>
  </pc:docChgLst>
  <pc:docChgLst>
    <pc:chgData name="Nick Viles" userId="S::nickv@ctsi.nsn.us::917d333d-4359-443a-97bf-69681caf71f1" providerId="AD" clId="Web-{7B20D242-1DE5-3465-6992-1BDFE715C929}"/>
    <pc:docChg chg="modSld">
      <pc:chgData name="Nick Viles" userId="S::nickv@ctsi.nsn.us::917d333d-4359-443a-97bf-69681caf71f1" providerId="AD" clId="Web-{7B20D242-1DE5-3465-6992-1BDFE715C929}" dt="2023-11-15T20:20:04.516" v="22" actId="20577"/>
      <pc:docMkLst>
        <pc:docMk/>
      </pc:docMkLst>
      <pc:sldChg chg="modSp">
        <pc:chgData name="Nick Viles" userId="S::nickv@ctsi.nsn.us::917d333d-4359-443a-97bf-69681caf71f1" providerId="AD" clId="Web-{7B20D242-1DE5-3465-6992-1BDFE715C929}" dt="2023-11-15T20:20:04.516" v="22" actId="20577"/>
        <pc:sldMkLst>
          <pc:docMk/>
          <pc:sldMk cId="811175889" sldId="271"/>
        </pc:sldMkLst>
        <pc:spChg chg="mod">
          <ac:chgData name="Nick Viles" userId="S::nickv@ctsi.nsn.us::917d333d-4359-443a-97bf-69681caf71f1" providerId="AD" clId="Web-{7B20D242-1DE5-3465-6992-1BDFE715C929}" dt="2023-11-15T20:20:04.516" v="22" actId="20577"/>
          <ac:spMkLst>
            <pc:docMk/>
            <pc:sldMk cId="811175889" sldId="271"/>
            <ac:spMk id="3" creationId="{639340D6-6F90-5CB9-8EE3-5B877D29CE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1/8/2024</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D8B2FC-7F27-4EDD-A7F5-A4950CA5B38A}" type="slidenum">
              <a:rPr lang="en-US" smtClean="0"/>
              <a:t>2</a:t>
            </a:fld>
            <a:endParaRPr lang="en-US"/>
          </a:p>
        </p:txBody>
      </p:sp>
    </p:spTree>
    <p:extLst>
      <p:ext uri="{BB962C8B-B14F-4D97-AF65-F5344CB8AC3E}">
        <p14:creationId xmlns:p14="http://schemas.microsoft.com/office/powerpoint/2010/main" val="51463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dirty="0">
                <a:effectLst/>
                <a:latin typeface="Myriad Pro" panose="020B0503030403020204" pitchFamily="34" charset="0"/>
              </a:rPr>
              <a:t>Health</a:t>
            </a:r>
            <a:r>
              <a:rPr lang="en-US" i="1" dirty="0">
                <a:effectLst/>
                <a:latin typeface="Myriad Pro" panose="020B0503030403020204" pitchFamily="34" charset="0"/>
              </a:rPr>
              <a:t> is a state of physical, mental, and social well-being in which an individual is free from illness, injury, and disease. It includes factors like physical fitness, mental health, and the absence of medical issues. </a:t>
            </a:r>
            <a:r>
              <a:rPr lang="en-US" dirty="0">
                <a:effectLst/>
                <a:latin typeface="Myriad Pro" panose="020B0503030403020204" pitchFamily="34" charset="0"/>
              </a:rPr>
              <a:t>Wellness</a:t>
            </a:r>
            <a:r>
              <a:rPr lang="en-US" i="1" dirty="0">
                <a:effectLst/>
                <a:latin typeface="Myriad Pro" panose="020B0503030403020204" pitchFamily="34" charset="0"/>
              </a:rPr>
              <a:t> is a state </a:t>
            </a:r>
            <a:r>
              <a:rPr lang="en-US" i="1">
                <a:effectLst/>
                <a:latin typeface="Myriad Pro" panose="020B0503030403020204" pitchFamily="34" charset="0"/>
              </a:rPr>
              <a:t>of optimal well-being </a:t>
            </a:r>
            <a:r>
              <a:rPr lang="en-US" i="1" dirty="0">
                <a:effectLst/>
                <a:latin typeface="Myriad Pro" panose="020B0503030403020204" pitchFamily="34" charset="0"/>
              </a:rPr>
              <a:t>in which an individual actively pursues and achieves a balanced and fulfilling life. Wellness includes physical health, mental and emotional well-being, social connectedness, and a sense of purpose and fulfillment. Health and wellness are essential because they enable us to lead happier, longer, and more fulfilling lives while giving us the tools to cope with life’s challenges and opportunities. </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3</a:t>
            </a:fld>
            <a:endParaRPr lang="en-US"/>
          </a:p>
        </p:txBody>
      </p:sp>
    </p:spTree>
    <p:extLst>
      <p:ext uri="{BB962C8B-B14F-4D97-AF65-F5344CB8AC3E}">
        <p14:creationId xmlns:p14="http://schemas.microsoft.com/office/powerpoint/2010/main" val="240517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 </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People who study and teach health and wellness often speak of many different things that contribute to people feeling healthy and well or unhealthy and unwell. These are called dimensions of health or dimensions of wellness. There are different ideas about how many dimensions there are; the example on the slide provides eight dimensions, but other models include seven, or six, or even fewer dimensions. The general idea is that different aspects of our lives—physical health, emotional well-being, social connections, and more—work together to make us feel happy and balanced. Health and wellness are holistic. Being healthy and well means taking care of your entire being, including your body, mind, emotions, and social life, as they all affect your overall health and happiness.</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4</a:t>
            </a:fld>
            <a:endParaRPr lang="en-US"/>
          </a:p>
        </p:txBody>
      </p:sp>
    </p:spTree>
    <p:extLst>
      <p:ext uri="{BB962C8B-B14F-4D97-AF65-F5344CB8AC3E}">
        <p14:creationId xmlns:p14="http://schemas.microsoft.com/office/powerpoint/2010/main" val="116364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During colonization, Siletz and other Native Americans experienced dramatic changes to their lifestyles that harmed the overall health of both individuals and the larger population. I’m going to explain a little bit about what happened to Siletz people and then we’ll work together to anticipate the ways that colonization impacted the health of Indigenous peoples based on the learning that we’ve done so far. </a:t>
            </a:r>
          </a:p>
          <a:p>
            <a:endParaRPr lang="en-US" dirty="0">
              <a:effectLst/>
              <a:latin typeface="Myriad Pro" panose="020B0503030403020204" pitchFamily="34" charset="0"/>
            </a:endParaRPr>
          </a:p>
          <a:p>
            <a:r>
              <a:rPr lang="en-US" i="1" dirty="0">
                <a:effectLst/>
                <a:latin typeface="Myriad Pro" panose="020B0503030403020204" pitchFamily="34" charset="0"/>
              </a:rPr>
              <a:t>First, let me tell you a little bit about colonization in western Oregon. One of the biggest impacts of the arrival of settlers was diseases brought from Europe. Often, these diseases decimated Indigenous communities before Europeans had even arrived—travelling along Indigenous trading networks that connected large parts of the continent. Because many of these diseases were unknown to Native people, death rates were extremely high—sometimes as high as 90 percent—and caused large population drops in many places in the country.</a:t>
            </a:r>
          </a:p>
          <a:p>
            <a:endParaRPr lang="en-US" dirty="0">
              <a:effectLst/>
              <a:latin typeface="Myriad Pro" panose="020B0503030403020204" pitchFamily="34" charset="0"/>
            </a:endParaRPr>
          </a:p>
          <a:p>
            <a:r>
              <a:rPr lang="en-US" i="1" dirty="0">
                <a:effectLst/>
                <a:latin typeface="Myriad Pro" panose="020B0503030403020204" pitchFamily="34" charset="0"/>
              </a:rPr>
              <a:t>However, new diseases alone don’t explain the entire story of the impact of colonization on Native health and wellness. Typically, human populations can recover from the introductions of new diseases—even very virulent diseases. For example, the European population quickly rebounded after the Black Death in the fourteenth century. In the United States, diseases were accompanied by state policies of removal, extermination, and warfare in ways that compounded and magnified the impact of the diseases and combined to devastate Indigenous community health. </a:t>
            </a:r>
          </a:p>
          <a:p>
            <a:endParaRPr lang="en-US" dirty="0">
              <a:effectLst/>
              <a:latin typeface="Myriad Pro" panose="020B0503030403020204" pitchFamily="34" charset="0"/>
            </a:endParaRPr>
          </a:p>
          <a:p>
            <a:r>
              <a:rPr lang="en-US" i="1" dirty="0">
                <a:effectLst/>
                <a:latin typeface="Myriad Pro" panose="020B0503030403020204" pitchFamily="34" charset="0"/>
              </a:rPr>
              <a:t>In Oregon, settlers fought a series of total wars against Native people—attacking men, women, and children in ways that we would term ethnic cleansing today. When Native people fought back, the U.S. Army joined the fighting, eventually crushing Indigenous resistance and forcing Native people onto reservations like the Coast Reservation headquartered at Siletz. People removed to reservations were forced to leave their homelands with little more than they could carry—often encountering a drastically different climate and way of life. Once arriving at the reservation, federal officials worked to force people to abandon their traditional ways of living and assimilate to the ways that settlers worked and lived. This meant encouraging farming, discouraging communal living, and removing children from homes to be educated in boarding schools.</a:t>
            </a:r>
          </a:p>
          <a:p>
            <a:endParaRPr lang="en-US" dirty="0">
              <a:effectLst/>
              <a:latin typeface="Myriad Pro" panose="020B0503030403020204" pitchFamily="34" charset="0"/>
            </a:endParaRPr>
          </a:p>
          <a:p>
            <a:r>
              <a:rPr lang="en-US" i="1" dirty="0">
                <a:effectLst/>
                <a:latin typeface="Myriad Pro" panose="020B0503030403020204" pitchFamily="34" charset="0"/>
              </a:rPr>
              <a:t>The government promised that it would provide food, education, and shelter. But through fraud and mismanagement, it often failed to provide enough food for people to live. In later years, federal officials compounded the problem through a series of illegal reductions to the reservation land base, further alienating Native people from the places they could rely on to make a living. </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5</a:t>
            </a:fld>
            <a:endParaRPr lang="en-US"/>
          </a:p>
        </p:txBody>
      </p:sp>
    </p:spTree>
    <p:extLst>
      <p:ext uri="{BB962C8B-B14F-4D97-AF65-F5344CB8AC3E}">
        <p14:creationId xmlns:p14="http://schemas.microsoft.com/office/powerpoint/2010/main" val="395186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Even though Native Americans have shown a lot of resilience, many Tribal communities still face disproportionate rates of health problems today that are linked to the history of dispossession. Siletz people still lack access to many traditional hunting and fishing areas, making it difficult to subsist on traditional foods. Access to alternative healthy foods like fresh fruits and vegetables can also be limited where many Siletz people live. As a result of these and other pressures, national statistics tell us that Native American Indian and Alaska Native people experience lower life expectancy and increased susceptibility to diseases like diabetes compared to other Americans. They are also more likely to experience injuries and death from accidents and violence that are often related to the effects of poverty, discrimination, and trauma caused by colonization.</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6</a:t>
            </a:fld>
            <a:endParaRPr lang="en-US"/>
          </a:p>
        </p:txBody>
      </p:sp>
    </p:spTree>
    <p:extLst>
      <p:ext uri="{BB962C8B-B14F-4D97-AF65-F5344CB8AC3E}">
        <p14:creationId xmlns:p14="http://schemas.microsoft.com/office/powerpoint/2010/main" val="2833090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While this is a sad and frustrating history, the Siletz people and other Native people survived and found ways to thrive over the decades. Today, they are actively working to improve the health and wellness of their citizens through a variety of initiatives. </a:t>
            </a:r>
          </a:p>
          <a:p>
            <a:endParaRPr lang="en-US" dirty="0">
              <a:effectLst/>
              <a:latin typeface="Myriad Pro" panose="020B0503030403020204" pitchFamily="34" charset="0"/>
            </a:endParaRPr>
          </a:p>
          <a:p>
            <a:r>
              <a:rPr lang="en-US" b="1" i="1" dirty="0">
                <a:effectLst/>
                <a:latin typeface="Myriad Pro" panose="020B0503030403020204" pitchFamily="34" charset="0"/>
              </a:rPr>
              <a:t>Siletz Community Health Clinic –</a:t>
            </a:r>
            <a:r>
              <a:rPr lang="en-US" i="1" dirty="0">
                <a:effectLst/>
                <a:latin typeface="Myriad Pro" panose="020B0503030403020204" pitchFamily="34" charset="0"/>
              </a:rPr>
              <a:t> Like other Tribes, the Confederated Tribes of Siletz Indians, or CTSI, established its own health care facilities and programs to provide culturally sensitive and community-centered care. We’ll learn more about the Siletz Community Health Clinic in a subsequent lesson. CTSI’s desire to make its own choices in how it supports the health and wellness of its citizens was one of the reasons it pushed for restoration in the 1970s and is also why caring for community health was written into the Tribes’ constitution.</a:t>
            </a:r>
          </a:p>
          <a:p>
            <a:endParaRPr lang="en-US" dirty="0">
              <a:effectLst/>
              <a:latin typeface="Myriad Pro" panose="020B0503030403020204" pitchFamily="34" charset="0"/>
            </a:endParaRPr>
          </a:p>
          <a:p>
            <a:r>
              <a:rPr lang="en-US" b="1" i="1" dirty="0">
                <a:effectLst/>
                <a:latin typeface="Myriad Pro" panose="020B0503030403020204" pitchFamily="34" charset="0"/>
              </a:rPr>
              <a:t>Education and Culture Programs –</a:t>
            </a:r>
            <a:r>
              <a:rPr lang="en-US" i="1" dirty="0">
                <a:effectLst/>
                <a:latin typeface="Myriad Pro" panose="020B0503030403020204" pitchFamily="34" charset="0"/>
              </a:rPr>
              <a:t> CTSI sponsors multiple programs to (re)connect Tribal members with their cultural heritage and help them feel pride in it. Being proud of yourself and where you come from has been shown to be a “protective factor” that helps people stay healthy and well. </a:t>
            </a:r>
          </a:p>
          <a:p>
            <a:endParaRPr lang="en-US" dirty="0">
              <a:effectLst/>
              <a:latin typeface="Myriad Pro" panose="020B0503030403020204" pitchFamily="34" charset="0"/>
            </a:endParaRPr>
          </a:p>
          <a:p>
            <a:r>
              <a:rPr lang="en-US" b="1" i="1" dirty="0">
                <a:effectLst/>
                <a:latin typeface="Myriad Pro" panose="020B0503030403020204" pitchFamily="34" charset="0"/>
              </a:rPr>
              <a:t>Garden Program –</a:t>
            </a:r>
            <a:r>
              <a:rPr lang="en-US" i="1" dirty="0">
                <a:effectLst/>
                <a:latin typeface="Myriad Pro" panose="020B0503030403020204" pitchFamily="34" charset="0"/>
              </a:rPr>
              <a:t> Like other Tribes, CTSI has established a garden program to help Tribal citizens reconnect with traditional foods and their preparation. In this way, CTSI seeks to “de-colonize the diet” and support members to make healthier food choices as well as providing a place to gather traditional foods and medicines.</a:t>
            </a:r>
          </a:p>
          <a:p>
            <a:endParaRPr lang="en-US" dirty="0">
              <a:effectLst/>
              <a:latin typeface="Myriad Pro" panose="020B0503030403020204" pitchFamily="34" charset="0"/>
            </a:endParaRPr>
          </a:p>
          <a:p>
            <a:r>
              <a:rPr lang="en-US" b="1" i="1" dirty="0">
                <a:effectLst/>
                <a:latin typeface="Myriad Pro" panose="020B0503030403020204" pitchFamily="34" charset="0"/>
              </a:rPr>
              <a:t>Fitness Activities –</a:t>
            </a:r>
            <a:r>
              <a:rPr lang="en-US" i="1" dirty="0">
                <a:effectLst/>
                <a:latin typeface="Myriad Pro" panose="020B0503030403020204" pitchFamily="34" charset="0"/>
              </a:rPr>
              <a:t> CTSI sponsors multiple activities that promote physical fitness for Tribal members. This includes offering a fitness center and fitness programs. CTSI also hosts “Run to the Rogue,” which promotes both physical fitness and a connection to Tribal history as members walk the route some of their ancestors took when they were removed from southern Oregon and force-marched to the Coast (Siletz) Reservation.</a:t>
            </a:r>
          </a:p>
          <a:p>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We’ll learn more about how Siletz people are working to secure their health in an upcoming lesson. </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7</a:t>
            </a:fld>
            <a:endParaRPr lang="en-US"/>
          </a:p>
        </p:txBody>
      </p:sp>
    </p:spTree>
    <p:extLst>
      <p:ext uri="{BB962C8B-B14F-4D97-AF65-F5344CB8AC3E}">
        <p14:creationId xmlns:p14="http://schemas.microsoft.com/office/powerpoint/2010/main" val="132793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ore.samhsa.gov/sites/default/files/d7/priv/sma16-4958.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2"/>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2357564"/>
            <a:ext cx="10087303" cy="1499733"/>
          </a:xfrm>
        </p:spPr>
        <p:txBody>
          <a:bodyPr lIns="0" tIns="0" rIns="0" bIns="0" anchor="t" anchorCtr="0">
            <a:noAutofit/>
          </a:bodyPr>
          <a:lstStyle/>
          <a:p>
            <a:pPr>
              <a:lnSpc>
                <a:spcPct val="100000"/>
              </a:lnSpc>
              <a:spcAft>
                <a:spcPts val="600"/>
              </a:spcAft>
            </a:pPr>
            <a:r>
              <a:rPr lang="en-US" sz="2400" b="1" dirty="0">
                <a:solidFill>
                  <a:srgbClr val="63A49F"/>
                </a:solidFill>
                <a:latin typeface="Helvetica Neue"/>
                <a:ea typeface="Helvetica Neue" panose="02000503000000020004" pitchFamily="2" charset="0"/>
                <a:cs typeface="Helvetica Neue" panose="02000503000000020004" pitchFamily="2" charset="0"/>
              </a:rPr>
              <a:t>GRADE 9 </a:t>
            </a:r>
            <a:br>
              <a:rPr lang="en-US" sz="7200" dirty="0"/>
            </a:br>
            <a:r>
              <a:rPr lang="en-US" sz="7200" b="1" dirty="0">
                <a:latin typeface="Arial"/>
                <a:cs typeface="Arial"/>
              </a:rPr>
              <a:t>Tribal Health (Part 1)</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D222EC-B76E-499B-A0A0-CC1F08797C29}"/>
              </a:ext>
            </a:extLst>
          </p:cNvPr>
          <p:cNvSpPr>
            <a:spLocks noGrp="1"/>
          </p:cNvSpPr>
          <p:nvPr>
            <p:ph idx="1"/>
          </p:nvPr>
        </p:nvSpPr>
        <p:spPr/>
        <p:txBody>
          <a:bodyPr vert="horz" lIns="0" tIns="0" rIns="0" bIns="0" rtlCol="0" anchor="t">
            <a:noAutofit/>
          </a:bodyPr>
          <a:lstStyle/>
          <a:p>
            <a:pPr marL="0" indent="0">
              <a:lnSpc>
                <a:spcPct val="120000"/>
              </a:lnSpc>
              <a:spcBef>
                <a:spcPts val="1600"/>
              </a:spcBef>
              <a:buClrTx/>
              <a:buNone/>
            </a:pPr>
            <a:r>
              <a:rPr lang="en-US" sz="2800" i="1" dirty="0">
                <a:solidFill>
                  <a:schemeClr val="tx1">
                    <a:lumMod val="85000"/>
                    <a:lumOff val="15000"/>
                  </a:schemeClr>
                </a:solidFill>
                <a:latin typeface="Arial"/>
                <a:cs typeface="Arial"/>
              </a:rPr>
              <a:t>What does it mean to be “healthy”? </a:t>
            </a:r>
          </a:p>
          <a:p>
            <a:pPr marL="0" indent="0">
              <a:lnSpc>
                <a:spcPct val="120000"/>
              </a:lnSpc>
              <a:spcBef>
                <a:spcPts val="1600"/>
              </a:spcBef>
              <a:buClrTx/>
              <a:buNone/>
            </a:pPr>
            <a:r>
              <a:rPr lang="en-US" sz="2800" i="1" dirty="0">
                <a:solidFill>
                  <a:schemeClr val="tx1">
                    <a:lumMod val="85000"/>
                    <a:lumOff val="15000"/>
                  </a:schemeClr>
                </a:solidFill>
                <a:latin typeface="Arial"/>
                <a:cs typeface="Arial"/>
              </a:rPr>
              <a:t>What does it mean to “feel well”? </a:t>
            </a:r>
          </a:p>
          <a:p>
            <a:pPr marL="0" indent="0">
              <a:lnSpc>
                <a:spcPct val="120000"/>
              </a:lnSpc>
              <a:spcBef>
                <a:spcPts val="1600"/>
              </a:spcBef>
              <a:buClrTx/>
              <a:buNone/>
            </a:pPr>
            <a:r>
              <a:rPr lang="en-US" sz="2800" i="1" dirty="0">
                <a:solidFill>
                  <a:schemeClr val="tx1">
                    <a:lumMod val="85000"/>
                    <a:lumOff val="15000"/>
                  </a:schemeClr>
                </a:solidFill>
                <a:latin typeface="Arial"/>
                <a:cs typeface="Arial"/>
              </a:rPr>
              <a:t>What do you need to be healthy and well? </a:t>
            </a:r>
          </a:p>
        </p:txBody>
      </p:sp>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p:txBody>
          <a:bodyPr/>
          <a:lstStyle/>
          <a:p>
            <a:r>
              <a:rPr lang="en-US" sz="4000" b="1" dirty="0">
                <a:latin typeface="Arial"/>
                <a:cs typeface="Arial"/>
              </a:rPr>
              <a:t>Warm-Up</a:t>
            </a:r>
            <a:endParaRPr lang="en-US" sz="4000" b="1" dirty="0"/>
          </a:p>
        </p:txBody>
      </p:sp>
    </p:spTree>
    <p:extLst>
      <p:ext uri="{BB962C8B-B14F-4D97-AF65-F5344CB8AC3E}">
        <p14:creationId xmlns:p14="http://schemas.microsoft.com/office/powerpoint/2010/main" val="393524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10165080" cy="809393"/>
          </a:xfrm>
        </p:spPr>
        <p:txBody>
          <a:bodyPr/>
          <a:lstStyle/>
          <a:p>
            <a:r>
              <a:rPr lang="en-US" sz="4000" b="1" dirty="0">
                <a:latin typeface="Arial"/>
                <a:cs typeface="Arial"/>
              </a:rPr>
              <a:t>Defining Health and Wellness</a:t>
            </a:r>
            <a:endParaRPr lang="en-US" sz="4000" b="1" dirty="0"/>
          </a:p>
        </p:txBody>
      </p:sp>
      <p:sp>
        <p:nvSpPr>
          <p:cNvPr id="3" name="Content Placeholder 2">
            <a:extLst>
              <a:ext uri="{FF2B5EF4-FFF2-40B4-BE49-F238E27FC236}">
                <a16:creationId xmlns:a16="http://schemas.microsoft.com/office/drawing/2014/main" id="{5DD222EC-B76E-499B-A0A0-CC1F08797C29}"/>
              </a:ext>
            </a:extLst>
          </p:cNvPr>
          <p:cNvSpPr>
            <a:spLocks noGrp="1"/>
          </p:cNvSpPr>
          <p:nvPr>
            <p:ph idx="1"/>
          </p:nvPr>
        </p:nvSpPr>
        <p:spPr>
          <a:xfrm>
            <a:off x="990600" y="1828799"/>
            <a:ext cx="9797143" cy="3831771"/>
          </a:xfrm>
        </p:spPr>
        <p:txBody>
          <a:bodyPr vert="horz" lIns="0" tIns="0" rIns="0" bIns="0" rtlCol="0" anchor="t">
            <a:noAutofit/>
          </a:bodyPr>
          <a:lstStyle/>
          <a:p>
            <a:pPr marL="0" indent="0">
              <a:lnSpc>
                <a:spcPct val="110000"/>
              </a:lnSpc>
              <a:spcBef>
                <a:spcPts val="0"/>
              </a:spcBef>
              <a:spcAft>
                <a:spcPts val="1800"/>
              </a:spcAft>
              <a:buClrTx/>
              <a:buNone/>
            </a:pPr>
            <a:r>
              <a:rPr lang="en-US" sz="3200" b="1" i="1" dirty="0">
                <a:solidFill>
                  <a:srgbClr val="2C6754"/>
                </a:solidFill>
              </a:rPr>
              <a:t>Health</a:t>
            </a:r>
            <a:r>
              <a:rPr lang="en-US" sz="3200" i="1" dirty="0">
                <a:solidFill>
                  <a:srgbClr val="2C6754"/>
                </a:solidFill>
              </a:rPr>
              <a:t> – </a:t>
            </a:r>
            <a:r>
              <a:rPr lang="en-US" sz="2800" dirty="0">
                <a:solidFill>
                  <a:schemeClr val="tx1">
                    <a:lumMod val="85000"/>
                    <a:lumOff val="15000"/>
                  </a:schemeClr>
                </a:solidFill>
                <a:latin typeface="Arial"/>
                <a:cs typeface="Arial"/>
              </a:rPr>
              <a:t>A state of physical, mental, and social well-being in which an individual is free from illness, injury, and disease.</a:t>
            </a:r>
          </a:p>
          <a:p>
            <a:pPr marL="0" indent="0">
              <a:lnSpc>
                <a:spcPct val="110000"/>
              </a:lnSpc>
              <a:spcBef>
                <a:spcPts val="0"/>
              </a:spcBef>
              <a:spcAft>
                <a:spcPts val="1800"/>
              </a:spcAft>
              <a:buClrTx/>
              <a:buNone/>
            </a:pPr>
            <a:r>
              <a:rPr lang="en-US" sz="3200" b="1" i="1" dirty="0">
                <a:solidFill>
                  <a:srgbClr val="2C6754"/>
                </a:solidFill>
              </a:rPr>
              <a:t>Wellness </a:t>
            </a:r>
            <a:r>
              <a:rPr lang="en-US" sz="3200" i="1" dirty="0">
                <a:solidFill>
                  <a:srgbClr val="2C6754"/>
                </a:solidFill>
              </a:rPr>
              <a:t>– </a:t>
            </a:r>
            <a:r>
              <a:rPr lang="en-US" sz="2800" dirty="0">
                <a:solidFill>
                  <a:schemeClr val="tx1">
                    <a:lumMod val="85000"/>
                    <a:lumOff val="15000"/>
                  </a:schemeClr>
                </a:solidFill>
                <a:latin typeface="Arial"/>
                <a:cs typeface="Arial"/>
              </a:rPr>
              <a:t>A state of optimal well-being in which an individual actively pursues and achieves a balanced and fulfilling life.</a:t>
            </a:r>
            <a:endParaRPr lang="en-US" dirty="0">
              <a:solidFill>
                <a:schemeClr val="tx1">
                  <a:lumMod val="85000"/>
                  <a:lumOff val="15000"/>
                </a:schemeClr>
              </a:solidFill>
              <a:latin typeface="Arial"/>
              <a:cs typeface="Arial"/>
            </a:endParaRPr>
          </a:p>
        </p:txBody>
      </p:sp>
    </p:spTree>
    <p:extLst>
      <p:ext uri="{BB962C8B-B14F-4D97-AF65-F5344CB8AC3E}">
        <p14:creationId xmlns:p14="http://schemas.microsoft.com/office/powerpoint/2010/main" val="212221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3431088" cy="809393"/>
          </a:xfrm>
        </p:spPr>
        <p:txBody>
          <a:bodyPr/>
          <a:lstStyle/>
          <a:p>
            <a:r>
              <a:rPr lang="en-US" sz="4000" b="1" dirty="0">
                <a:latin typeface="Arial"/>
                <a:cs typeface="Arial"/>
              </a:rPr>
              <a:t>Dimensions of Wellness</a:t>
            </a:r>
            <a:endParaRPr lang="en-US" sz="4000" b="1" dirty="0"/>
          </a:p>
        </p:txBody>
      </p:sp>
      <p:sp>
        <p:nvSpPr>
          <p:cNvPr id="6" name="TextBox 5">
            <a:extLst>
              <a:ext uri="{FF2B5EF4-FFF2-40B4-BE49-F238E27FC236}">
                <a16:creationId xmlns:a16="http://schemas.microsoft.com/office/drawing/2014/main" id="{9834D44C-C20E-DFF8-C7E3-4F79F6993D09}"/>
              </a:ext>
            </a:extLst>
          </p:cNvPr>
          <p:cNvSpPr txBox="1"/>
          <p:nvPr/>
        </p:nvSpPr>
        <p:spPr>
          <a:xfrm>
            <a:off x="990600" y="6057900"/>
            <a:ext cx="5360096" cy="304800"/>
          </a:xfrm>
          <a:prstGeom prst="rect">
            <a:avLst/>
          </a:prstGeom>
          <a:noFill/>
        </p:spPr>
        <p:txBody>
          <a:bodyPr wrap="none" lIns="0" tIns="0" rIns="0" bIns="0" rtlCol="0" anchor="t">
            <a:noAutofit/>
          </a:bodyPr>
          <a:lstStyle/>
          <a:p>
            <a:r>
              <a:rPr lang="en-US" sz="1200" i="1" dirty="0">
                <a:solidFill>
                  <a:schemeClr val="tx1">
                    <a:lumMod val="75000"/>
                    <a:lumOff val="25000"/>
                  </a:schemeClr>
                </a:solidFill>
                <a:latin typeface="Arial"/>
                <a:cs typeface="Arial"/>
              </a:rPr>
              <a:t>Image Source: </a:t>
            </a:r>
            <a:r>
              <a:rPr lang="en-US" sz="1200" i="1" dirty="0">
                <a:solidFill>
                  <a:srgbClr val="954F72"/>
                </a:solidFill>
                <a:latin typeface="Arial"/>
                <a:cs typeface="Arial"/>
                <a:hlinkClick r:id="rId3">
                  <a:extLst>
                    <a:ext uri="{A12FA001-AC4F-418D-AE19-62706E023703}">
                      <ahyp:hlinkClr xmlns:ahyp="http://schemas.microsoft.com/office/drawing/2018/hyperlinkcolor" val="tx"/>
                    </a:ext>
                  </a:extLst>
                </a:hlinkClick>
              </a:rPr>
              <a:t>Substance Abuse and Mental Health Services </a:t>
            </a:r>
            <a:r>
              <a:rPr lang="en-US" sz="1200" i="1" dirty="0">
                <a:solidFill>
                  <a:schemeClr val="tx1">
                    <a:lumMod val="75000"/>
                    <a:lumOff val="25000"/>
                  </a:schemeClr>
                </a:solidFill>
                <a:latin typeface="Arial"/>
                <a:cs typeface="Arial"/>
                <a:hlinkClick r:id="rId3">
                  <a:extLst>
                    <a:ext uri="{A12FA001-AC4F-418D-AE19-62706E023703}">
                      <ahyp:hlinkClr xmlns:ahyp="http://schemas.microsoft.com/office/drawing/2018/hyperlinkcolor" val="tx"/>
                    </a:ext>
                  </a:extLst>
                </a:hlinkClick>
              </a:rPr>
              <a:t>Administration</a:t>
            </a:r>
            <a:endParaRPr lang="en-US" sz="1200" i="1" dirty="0">
              <a:solidFill>
                <a:schemeClr val="tx1">
                  <a:lumMod val="75000"/>
                  <a:lumOff val="25000"/>
                </a:schemeClr>
              </a:solidFill>
              <a:highlight>
                <a:srgbClr val="FFFF00"/>
              </a:highlight>
              <a:latin typeface="Arial" panose="020B0604020202020204" pitchFamily="34" charset="0"/>
              <a:cs typeface="Arial" panose="020B0604020202020204" pitchFamily="34" charset="0"/>
            </a:endParaRPr>
          </a:p>
        </p:txBody>
      </p:sp>
      <p:pic>
        <p:nvPicPr>
          <p:cNvPr id="4" name="Picture 3" descr="A diagram of different colored circles&#10;&#10;Description automatically generated">
            <a:extLst>
              <a:ext uri="{FF2B5EF4-FFF2-40B4-BE49-F238E27FC236}">
                <a16:creationId xmlns:a16="http://schemas.microsoft.com/office/drawing/2014/main" id="{C231ABE8-4F0D-B03B-D4EF-EE848ACB1604}"/>
              </a:ext>
            </a:extLst>
          </p:cNvPr>
          <p:cNvPicPr>
            <a:picLocks noChangeAspect="1"/>
          </p:cNvPicPr>
          <p:nvPr/>
        </p:nvPicPr>
        <p:blipFill>
          <a:blip r:embed="rId4"/>
          <a:stretch>
            <a:fillRect/>
          </a:stretch>
        </p:blipFill>
        <p:spPr>
          <a:xfrm>
            <a:off x="3828790" y="562297"/>
            <a:ext cx="5043812" cy="5268386"/>
          </a:xfrm>
          <a:prstGeom prst="rect">
            <a:avLst/>
          </a:prstGeom>
        </p:spPr>
      </p:pic>
    </p:spTree>
    <p:extLst>
      <p:ext uri="{BB962C8B-B14F-4D97-AF65-F5344CB8AC3E}">
        <p14:creationId xmlns:p14="http://schemas.microsoft.com/office/powerpoint/2010/main" val="325699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10165080" cy="809393"/>
          </a:xfrm>
        </p:spPr>
        <p:txBody>
          <a:bodyPr/>
          <a:lstStyle/>
          <a:p>
            <a:r>
              <a:rPr lang="en-US" sz="4000" b="1" dirty="0">
                <a:latin typeface="Arial"/>
                <a:cs typeface="Arial"/>
              </a:rPr>
              <a:t>Colonization in Oregon</a:t>
            </a:r>
            <a:endParaRPr lang="en-US" sz="4000" b="1" dirty="0"/>
          </a:p>
        </p:txBody>
      </p:sp>
      <p:sp>
        <p:nvSpPr>
          <p:cNvPr id="6" name="TextBox 5">
            <a:extLst>
              <a:ext uri="{FF2B5EF4-FFF2-40B4-BE49-F238E27FC236}">
                <a16:creationId xmlns:a16="http://schemas.microsoft.com/office/drawing/2014/main" id="{9834D44C-C20E-DFF8-C7E3-4F79F6993D09}"/>
              </a:ext>
            </a:extLst>
          </p:cNvPr>
          <p:cNvSpPr txBox="1"/>
          <p:nvPr/>
        </p:nvSpPr>
        <p:spPr>
          <a:xfrm>
            <a:off x="990600" y="6057900"/>
            <a:ext cx="4789714" cy="304800"/>
          </a:xfrm>
          <a:prstGeom prst="rect">
            <a:avLst/>
          </a:prstGeom>
          <a:noFill/>
        </p:spPr>
        <p:txBody>
          <a:bodyPr wrap="none" lIns="0" tIns="0" rIns="0" bIns="0" rtlCol="0" anchor="t">
            <a:noAutofit/>
          </a:bodyPr>
          <a:lstStyle/>
          <a:p>
            <a:endParaRPr lang="en-US" sz="1200" i="1" dirty="0">
              <a:solidFill>
                <a:schemeClr val="tx1">
                  <a:lumMod val="65000"/>
                  <a:lumOff val="35000"/>
                </a:schemeClr>
              </a:solidFill>
              <a:highlight>
                <a:srgbClr val="FFFF00"/>
              </a:highligh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39340D6-6F90-5CB9-8EE3-5B877D29CEAB}"/>
              </a:ext>
            </a:extLst>
          </p:cNvPr>
          <p:cNvSpPr>
            <a:spLocks noGrp="1"/>
          </p:cNvSpPr>
          <p:nvPr>
            <p:ph idx="1"/>
          </p:nvPr>
        </p:nvSpPr>
        <p:spPr>
          <a:xfrm>
            <a:off x="990600" y="1828799"/>
            <a:ext cx="5372459" cy="3831771"/>
          </a:xfrm>
        </p:spPr>
        <p:txBody>
          <a:bodyPr vert="horz" lIns="0" tIns="0" rIns="0" bIns="0" rtlCol="0" anchor="t">
            <a:noAutofit/>
          </a:bodyPr>
          <a:lstStyle/>
          <a:p>
            <a:pPr marL="346075" indent="-346075">
              <a:lnSpc>
                <a:spcPct val="120000"/>
              </a:lnSpc>
              <a:spcBef>
                <a:spcPts val="0"/>
              </a:spcBef>
              <a:buClr>
                <a:srgbClr val="2C6754"/>
              </a:buClr>
              <a:buSzPct val="90000"/>
            </a:pPr>
            <a:r>
              <a:rPr lang="en-US" sz="2800" dirty="0">
                <a:solidFill>
                  <a:schemeClr val="tx1">
                    <a:lumMod val="85000"/>
                    <a:lumOff val="15000"/>
                  </a:schemeClr>
                </a:solidFill>
                <a:latin typeface="Arial"/>
                <a:cs typeface="Arial"/>
              </a:rPr>
              <a:t>Disease</a:t>
            </a:r>
          </a:p>
          <a:p>
            <a:pPr marL="346075" indent="-346075">
              <a:lnSpc>
                <a:spcPct val="120000"/>
              </a:lnSpc>
              <a:spcBef>
                <a:spcPts val="0"/>
              </a:spcBef>
              <a:buClr>
                <a:srgbClr val="2C6754"/>
              </a:buClr>
              <a:buSzPct val="90000"/>
            </a:pPr>
            <a:r>
              <a:rPr lang="en-US" sz="2800" dirty="0">
                <a:solidFill>
                  <a:schemeClr val="tx1">
                    <a:lumMod val="85000"/>
                    <a:lumOff val="15000"/>
                  </a:schemeClr>
                </a:solidFill>
                <a:latin typeface="Arial"/>
                <a:cs typeface="Arial"/>
              </a:rPr>
              <a:t>Stolen land</a:t>
            </a:r>
          </a:p>
          <a:p>
            <a:pPr marL="346075" indent="-346075">
              <a:lnSpc>
                <a:spcPct val="120000"/>
              </a:lnSpc>
              <a:spcBef>
                <a:spcPts val="0"/>
              </a:spcBef>
              <a:buClr>
                <a:srgbClr val="2C6754"/>
              </a:buClr>
              <a:buSzPct val="90000"/>
            </a:pPr>
            <a:r>
              <a:rPr lang="en-US" sz="2800" dirty="0">
                <a:solidFill>
                  <a:schemeClr val="tx1">
                    <a:lumMod val="85000"/>
                    <a:lumOff val="15000"/>
                  </a:schemeClr>
                </a:solidFill>
                <a:latin typeface="Arial"/>
                <a:cs typeface="Arial"/>
              </a:rPr>
              <a:t>War</a:t>
            </a:r>
          </a:p>
          <a:p>
            <a:pPr marL="346075" indent="-346075">
              <a:lnSpc>
                <a:spcPct val="120000"/>
              </a:lnSpc>
              <a:spcBef>
                <a:spcPts val="0"/>
              </a:spcBef>
              <a:buClr>
                <a:srgbClr val="2C6754"/>
              </a:buClr>
              <a:buSzPct val="90000"/>
            </a:pPr>
            <a:r>
              <a:rPr lang="en-US" sz="2800" dirty="0">
                <a:solidFill>
                  <a:schemeClr val="tx1">
                    <a:lumMod val="85000"/>
                    <a:lumOff val="15000"/>
                  </a:schemeClr>
                </a:solidFill>
                <a:latin typeface="Arial"/>
                <a:cs typeface="Arial"/>
              </a:rPr>
              <a:t>Forced removal</a:t>
            </a:r>
          </a:p>
          <a:p>
            <a:pPr marL="346075" indent="-346075">
              <a:lnSpc>
                <a:spcPct val="120000"/>
              </a:lnSpc>
              <a:spcBef>
                <a:spcPts val="0"/>
              </a:spcBef>
              <a:buClr>
                <a:srgbClr val="2C6754"/>
              </a:buClr>
              <a:buSzPct val="90000"/>
            </a:pPr>
            <a:r>
              <a:rPr lang="en-US" sz="2800" dirty="0">
                <a:solidFill>
                  <a:schemeClr val="tx1">
                    <a:lumMod val="85000"/>
                    <a:lumOff val="15000"/>
                  </a:schemeClr>
                </a:solidFill>
                <a:latin typeface="Arial"/>
                <a:cs typeface="Arial"/>
              </a:rPr>
              <a:t>Forced assimilation</a:t>
            </a:r>
          </a:p>
          <a:p>
            <a:pPr marL="346075" indent="-346075">
              <a:lnSpc>
                <a:spcPct val="120000"/>
              </a:lnSpc>
              <a:spcBef>
                <a:spcPts val="0"/>
              </a:spcBef>
              <a:buClr>
                <a:srgbClr val="2C6754"/>
              </a:buClr>
              <a:buSzPct val="90000"/>
            </a:pPr>
            <a:r>
              <a:rPr lang="en-US" sz="2800" dirty="0">
                <a:solidFill>
                  <a:schemeClr val="tx1">
                    <a:lumMod val="85000"/>
                    <a:lumOff val="15000"/>
                  </a:schemeClr>
                </a:solidFill>
                <a:latin typeface="Arial"/>
                <a:cs typeface="Arial"/>
              </a:rPr>
              <a:t>Fraud and mismanagement</a:t>
            </a:r>
          </a:p>
        </p:txBody>
      </p:sp>
      <p:pic>
        <p:nvPicPr>
          <p:cNvPr id="5" name="Picture 4">
            <a:extLst>
              <a:ext uri="{FF2B5EF4-FFF2-40B4-BE49-F238E27FC236}">
                <a16:creationId xmlns:a16="http://schemas.microsoft.com/office/drawing/2014/main" id="{C86E8EEC-B445-6EA8-4780-1B83736D91FF}"/>
              </a:ext>
            </a:extLst>
          </p:cNvPr>
          <p:cNvPicPr>
            <a:picLocks noChangeAspect="1"/>
          </p:cNvPicPr>
          <p:nvPr/>
        </p:nvPicPr>
        <p:blipFill>
          <a:blip r:embed="rId3"/>
          <a:stretch>
            <a:fillRect/>
          </a:stretch>
        </p:blipFill>
        <p:spPr>
          <a:xfrm>
            <a:off x="6497394" y="1304693"/>
            <a:ext cx="4704006" cy="4225155"/>
          </a:xfrm>
          <a:prstGeom prst="rect">
            <a:avLst/>
          </a:prstGeom>
        </p:spPr>
      </p:pic>
      <p:sp>
        <p:nvSpPr>
          <p:cNvPr id="10" name="TextBox 9">
            <a:extLst>
              <a:ext uri="{FF2B5EF4-FFF2-40B4-BE49-F238E27FC236}">
                <a16:creationId xmlns:a16="http://schemas.microsoft.com/office/drawing/2014/main" id="{944F9EAF-761D-9968-90AE-1427D1731CB7}"/>
              </a:ext>
            </a:extLst>
          </p:cNvPr>
          <p:cNvSpPr txBox="1"/>
          <p:nvPr/>
        </p:nvSpPr>
        <p:spPr>
          <a:xfrm>
            <a:off x="990600" y="6096000"/>
            <a:ext cx="4942114" cy="419100"/>
          </a:xfrm>
          <a:prstGeom prst="rect">
            <a:avLst/>
          </a:prstGeom>
          <a:noFill/>
        </p:spPr>
        <p:txBody>
          <a:bodyPr wrap="none" lIns="0" tIns="0" rIns="0" bIns="0" rtlCol="0" anchor="t">
            <a:noAutofit/>
          </a:bodyPr>
          <a:lstStyle/>
          <a:p>
            <a:r>
              <a:rPr lang="en-US" sz="1200" i="1" dirty="0">
                <a:solidFill>
                  <a:schemeClr val="tx1">
                    <a:lumMod val="65000"/>
                    <a:lumOff val="35000"/>
                  </a:schemeClr>
                </a:solidFill>
                <a:latin typeface="Arial"/>
                <a:cs typeface="Arial"/>
              </a:rPr>
              <a:t>Image Source: CTSI</a:t>
            </a:r>
            <a:endParaRPr lang="en-US" sz="1200" i="1" dirty="0">
              <a:solidFill>
                <a:schemeClr val="tx1">
                  <a:lumMod val="65000"/>
                  <a:lumOff val="35000"/>
                </a:schemeClr>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117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10165080" cy="809393"/>
          </a:xfrm>
        </p:spPr>
        <p:txBody>
          <a:bodyPr/>
          <a:lstStyle/>
          <a:p>
            <a:r>
              <a:rPr lang="en-US" sz="4000" b="1" dirty="0">
                <a:latin typeface="Arial"/>
                <a:cs typeface="Arial"/>
              </a:rPr>
              <a:t>Consequences of Colonization</a:t>
            </a:r>
            <a:endParaRPr lang="en-US" sz="4000" b="1" dirty="0"/>
          </a:p>
        </p:txBody>
      </p:sp>
      <p:sp>
        <p:nvSpPr>
          <p:cNvPr id="6" name="TextBox 5">
            <a:extLst>
              <a:ext uri="{FF2B5EF4-FFF2-40B4-BE49-F238E27FC236}">
                <a16:creationId xmlns:a16="http://schemas.microsoft.com/office/drawing/2014/main" id="{9834D44C-C20E-DFF8-C7E3-4F79F6993D09}"/>
              </a:ext>
            </a:extLst>
          </p:cNvPr>
          <p:cNvSpPr txBox="1"/>
          <p:nvPr/>
        </p:nvSpPr>
        <p:spPr>
          <a:xfrm>
            <a:off x="990600" y="6057900"/>
            <a:ext cx="4789714" cy="304800"/>
          </a:xfrm>
          <a:prstGeom prst="rect">
            <a:avLst/>
          </a:prstGeom>
          <a:noFill/>
        </p:spPr>
        <p:txBody>
          <a:bodyPr wrap="none" lIns="0" tIns="0" rIns="0" bIns="0" rtlCol="0" anchor="t">
            <a:noAutofit/>
          </a:bodyPr>
          <a:lstStyle/>
          <a:p>
            <a:endParaRPr lang="en-US" sz="1200" i="1" dirty="0">
              <a:solidFill>
                <a:schemeClr val="tx1">
                  <a:lumMod val="65000"/>
                  <a:lumOff val="35000"/>
                </a:schemeClr>
              </a:solidFill>
              <a:highlight>
                <a:srgbClr val="FFFF00"/>
              </a:highligh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44F9EAF-761D-9968-90AE-1427D1731CB7}"/>
              </a:ext>
            </a:extLst>
          </p:cNvPr>
          <p:cNvSpPr txBox="1"/>
          <p:nvPr/>
        </p:nvSpPr>
        <p:spPr>
          <a:xfrm>
            <a:off x="990600" y="6096000"/>
            <a:ext cx="4789714" cy="304800"/>
          </a:xfrm>
          <a:prstGeom prst="rect">
            <a:avLst/>
          </a:prstGeom>
          <a:noFill/>
        </p:spPr>
        <p:txBody>
          <a:bodyPr wrap="none" lIns="0" tIns="0" rIns="0" bIns="0" rtlCol="0" anchor="t">
            <a:noAutofit/>
          </a:bodyPr>
          <a:lstStyle/>
          <a:p>
            <a:r>
              <a:rPr lang="en-US" sz="1200" i="1" dirty="0">
                <a:solidFill>
                  <a:schemeClr val="tx1">
                    <a:lumMod val="65000"/>
                    <a:lumOff val="35000"/>
                  </a:schemeClr>
                </a:solidFill>
                <a:latin typeface="Arial"/>
                <a:cs typeface="Arial"/>
              </a:rPr>
              <a:t>Image Source: </a:t>
            </a:r>
            <a:r>
              <a:rPr lang="en-US" sz="1200" i="1" dirty="0" err="1">
                <a:solidFill>
                  <a:schemeClr val="tx1">
                    <a:lumMod val="65000"/>
                    <a:lumOff val="35000"/>
                  </a:schemeClr>
                </a:solidFill>
                <a:latin typeface="Arial"/>
                <a:cs typeface="Arial"/>
              </a:rPr>
              <a:t>Pixabay</a:t>
            </a:r>
            <a:endParaRPr lang="en-US" sz="1200" i="1" dirty="0">
              <a:solidFill>
                <a:schemeClr val="tx1">
                  <a:lumMod val="65000"/>
                  <a:lumOff val="35000"/>
                </a:schemeClr>
              </a:solidFill>
              <a:highlight>
                <a:srgbClr val="FFFF00"/>
              </a:highlight>
              <a:latin typeface="Arial" panose="020B0604020202020204" pitchFamily="34" charset="0"/>
              <a:cs typeface="Arial" panose="020B0604020202020204" pitchFamily="34" charset="0"/>
            </a:endParaRPr>
          </a:p>
        </p:txBody>
      </p:sp>
      <p:pic>
        <p:nvPicPr>
          <p:cNvPr id="1026" name="Picture 2" descr="Free Hospice Care photo and picture">
            <a:extLst>
              <a:ext uri="{FF2B5EF4-FFF2-40B4-BE49-F238E27FC236}">
                <a16:creationId xmlns:a16="http://schemas.microsoft.com/office/drawing/2014/main" id="{AA3B8944-056C-44F2-157C-A0527CC4C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143" y="1790364"/>
            <a:ext cx="6411686" cy="426787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517A52B0-D785-07D1-D2A0-B564F27BC298}"/>
              </a:ext>
            </a:extLst>
          </p:cNvPr>
          <p:cNvSpPr txBox="1">
            <a:spLocks/>
          </p:cNvSpPr>
          <p:nvPr/>
        </p:nvSpPr>
        <p:spPr>
          <a:xfrm>
            <a:off x="990601" y="1828799"/>
            <a:ext cx="5823856" cy="3831771"/>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346075">
              <a:lnSpc>
                <a:spcPct val="110000"/>
              </a:lnSpc>
              <a:spcBef>
                <a:spcPts val="0"/>
              </a:spcBef>
              <a:spcAft>
                <a:spcPts val="1000"/>
              </a:spcAft>
              <a:buClr>
                <a:srgbClr val="2C6754"/>
              </a:buClr>
              <a:buSzPct val="90000"/>
            </a:pPr>
            <a:r>
              <a:rPr lang="en-US" sz="2800" dirty="0">
                <a:solidFill>
                  <a:schemeClr val="tx1">
                    <a:lumMod val="85000"/>
                    <a:lumOff val="15000"/>
                  </a:schemeClr>
                </a:solidFill>
                <a:latin typeface="Arial"/>
                <a:cs typeface="Arial"/>
              </a:rPr>
              <a:t>Malnutrition</a:t>
            </a:r>
          </a:p>
          <a:p>
            <a:pPr marL="346075" indent="-346075">
              <a:lnSpc>
                <a:spcPct val="110000"/>
              </a:lnSpc>
              <a:spcBef>
                <a:spcPts val="0"/>
              </a:spcBef>
              <a:spcAft>
                <a:spcPts val="1000"/>
              </a:spcAft>
              <a:buClr>
                <a:srgbClr val="2C6754"/>
              </a:buClr>
              <a:buSzPct val="90000"/>
            </a:pPr>
            <a:r>
              <a:rPr lang="en-US" sz="2800" dirty="0">
                <a:solidFill>
                  <a:schemeClr val="tx1">
                    <a:lumMod val="85000"/>
                    <a:lumOff val="15000"/>
                  </a:schemeClr>
                </a:solidFill>
                <a:latin typeface="Arial"/>
                <a:cs typeface="Arial"/>
              </a:rPr>
              <a:t>Trauma</a:t>
            </a:r>
          </a:p>
          <a:p>
            <a:pPr marL="346075" indent="-346075">
              <a:lnSpc>
                <a:spcPct val="110000"/>
              </a:lnSpc>
              <a:spcBef>
                <a:spcPts val="0"/>
              </a:spcBef>
              <a:spcAft>
                <a:spcPts val="1000"/>
              </a:spcAft>
              <a:buClr>
                <a:srgbClr val="2C6754"/>
              </a:buClr>
              <a:buSzPct val="90000"/>
            </a:pPr>
            <a:r>
              <a:rPr lang="en-US" sz="2800" dirty="0">
                <a:solidFill>
                  <a:schemeClr val="tx1">
                    <a:lumMod val="85000"/>
                    <a:lumOff val="15000"/>
                  </a:schemeClr>
                </a:solidFill>
                <a:latin typeface="Arial"/>
                <a:cs typeface="Arial"/>
              </a:rPr>
              <a:t>Depression</a:t>
            </a:r>
          </a:p>
          <a:p>
            <a:pPr marL="346075" indent="-346075">
              <a:lnSpc>
                <a:spcPct val="110000"/>
              </a:lnSpc>
              <a:spcBef>
                <a:spcPts val="0"/>
              </a:spcBef>
              <a:spcAft>
                <a:spcPts val="1000"/>
              </a:spcAft>
              <a:buClr>
                <a:srgbClr val="2C6754"/>
              </a:buClr>
              <a:buSzPct val="90000"/>
            </a:pPr>
            <a:r>
              <a:rPr lang="en-US" sz="2800" dirty="0">
                <a:solidFill>
                  <a:schemeClr val="tx1">
                    <a:lumMod val="85000"/>
                    <a:lumOff val="15000"/>
                  </a:schemeClr>
                </a:solidFill>
                <a:latin typeface="Arial"/>
                <a:cs typeface="Arial"/>
              </a:rPr>
              <a:t>Lower life expectancy</a:t>
            </a:r>
          </a:p>
          <a:p>
            <a:pPr marL="346075" indent="-346075">
              <a:lnSpc>
                <a:spcPct val="110000"/>
              </a:lnSpc>
              <a:spcBef>
                <a:spcPts val="0"/>
              </a:spcBef>
              <a:spcAft>
                <a:spcPts val="1000"/>
              </a:spcAft>
              <a:buClr>
                <a:srgbClr val="2C6754"/>
              </a:buClr>
              <a:buSzPct val="90000"/>
            </a:pPr>
            <a:r>
              <a:rPr lang="en-US" sz="2800" dirty="0">
                <a:solidFill>
                  <a:schemeClr val="tx1">
                    <a:lumMod val="85000"/>
                    <a:lumOff val="15000"/>
                  </a:schemeClr>
                </a:solidFill>
                <a:latin typeface="Arial"/>
                <a:cs typeface="Arial"/>
              </a:rPr>
              <a:t>Susceptibility to disease</a:t>
            </a:r>
          </a:p>
          <a:p>
            <a:pPr marL="346075" indent="-346075">
              <a:lnSpc>
                <a:spcPct val="110000"/>
              </a:lnSpc>
              <a:spcBef>
                <a:spcPts val="0"/>
              </a:spcBef>
              <a:spcAft>
                <a:spcPts val="1000"/>
              </a:spcAft>
              <a:buClr>
                <a:srgbClr val="2C6754"/>
              </a:buClr>
              <a:buSzPct val="90000"/>
            </a:pPr>
            <a:r>
              <a:rPr lang="en-US" sz="2800" dirty="0">
                <a:solidFill>
                  <a:schemeClr val="tx1">
                    <a:lumMod val="85000"/>
                    <a:lumOff val="15000"/>
                  </a:schemeClr>
                </a:solidFill>
                <a:latin typeface="Arial"/>
                <a:cs typeface="Arial"/>
              </a:rPr>
              <a:t>Susceptibility to injury and death from accidents and violence</a:t>
            </a:r>
          </a:p>
        </p:txBody>
      </p:sp>
    </p:spTree>
    <p:extLst>
      <p:ext uri="{BB962C8B-B14F-4D97-AF65-F5344CB8AC3E}">
        <p14:creationId xmlns:p14="http://schemas.microsoft.com/office/powerpoint/2010/main" val="418477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599" y="495300"/>
            <a:ext cx="9006841" cy="1094014"/>
          </a:xfrm>
        </p:spPr>
        <p:txBody>
          <a:bodyPr/>
          <a:lstStyle/>
          <a:p>
            <a:r>
              <a:rPr lang="en-US" sz="4000" b="1" dirty="0">
                <a:latin typeface="Arial"/>
                <a:cs typeface="Arial"/>
              </a:rPr>
              <a:t>Reclaiming Health and Wellness</a:t>
            </a:r>
            <a:endParaRPr lang="en-US" sz="4000" b="1" dirty="0"/>
          </a:p>
        </p:txBody>
      </p:sp>
      <p:pic>
        <p:nvPicPr>
          <p:cNvPr id="5" name="Picture 4" descr="A sign in front of a building&#10;&#10;Description automatically generated with medium confidence">
            <a:extLst>
              <a:ext uri="{FF2B5EF4-FFF2-40B4-BE49-F238E27FC236}">
                <a16:creationId xmlns:a16="http://schemas.microsoft.com/office/drawing/2014/main" id="{420EB7E7-EE5E-7A86-8902-9914C7590958}"/>
              </a:ext>
            </a:extLst>
          </p:cNvPr>
          <p:cNvPicPr>
            <a:picLocks noChangeAspect="1"/>
          </p:cNvPicPr>
          <p:nvPr/>
        </p:nvPicPr>
        <p:blipFill rotWithShape="1">
          <a:blip r:embed="rId3"/>
          <a:srcRect l="6344" t="1779" r="19158" b="2173"/>
          <a:stretch/>
        </p:blipFill>
        <p:spPr>
          <a:xfrm>
            <a:off x="2590000" y="1573397"/>
            <a:ext cx="1815861" cy="1521848"/>
          </a:xfrm>
          <a:prstGeom prst="rect">
            <a:avLst/>
          </a:prstGeom>
        </p:spPr>
      </p:pic>
      <p:pic>
        <p:nvPicPr>
          <p:cNvPr id="9" name="Picture 8">
            <a:extLst>
              <a:ext uri="{FF2B5EF4-FFF2-40B4-BE49-F238E27FC236}">
                <a16:creationId xmlns:a16="http://schemas.microsoft.com/office/drawing/2014/main" id="{51DCA669-CDBF-F682-5C24-46A582F18401}"/>
              </a:ext>
            </a:extLst>
          </p:cNvPr>
          <p:cNvPicPr>
            <a:picLocks noChangeAspect="1"/>
          </p:cNvPicPr>
          <p:nvPr/>
        </p:nvPicPr>
        <p:blipFill rotWithShape="1">
          <a:blip r:embed="rId4"/>
          <a:srcRect t="12743"/>
          <a:stretch/>
        </p:blipFill>
        <p:spPr>
          <a:xfrm>
            <a:off x="2590000" y="3948417"/>
            <a:ext cx="1815861" cy="1584476"/>
          </a:xfrm>
          <a:prstGeom prst="rect">
            <a:avLst/>
          </a:prstGeom>
        </p:spPr>
      </p:pic>
      <p:sp>
        <p:nvSpPr>
          <p:cNvPr id="10" name="TextBox 9">
            <a:extLst>
              <a:ext uri="{FF2B5EF4-FFF2-40B4-BE49-F238E27FC236}">
                <a16:creationId xmlns:a16="http://schemas.microsoft.com/office/drawing/2014/main" id="{6FD26EF2-1913-4AB9-3647-C7ED03A2C7DC}"/>
              </a:ext>
            </a:extLst>
          </p:cNvPr>
          <p:cNvSpPr txBox="1"/>
          <p:nvPr/>
        </p:nvSpPr>
        <p:spPr>
          <a:xfrm>
            <a:off x="2435317" y="3139620"/>
            <a:ext cx="2125227" cy="646331"/>
          </a:xfrm>
          <a:prstGeom prst="rect">
            <a:avLst/>
          </a:prstGeom>
          <a:noFill/>
        </p:spPr>
        <p:txBody>
          <a:bodyPr wrap="square" rtlCol="0">
            <a:spAutoFit/>
          </a:bodyPr>
          <a:lstStyle/>
          <a:p>
            <a:pPr algn="ctr"/>
            <a:r>
              <a:rPr lang="en-US" dirty="0">
                <a:solidFill>
                  <a:schemeClr val="tx1">
                    <a:lumMod val="75000"/>
                    <a:lumOff val="25000"/>
                  </a:schemeClr>
                </a:solidFill>
                <a:latin typeface="Arial" panose="020B0604020202020204" pitchFamily="34" charset="0"/>
                <a:cs typeface="Arial" panose="020B0604020202020204" pitchFamily="34" charset="0"/>
              </a:rPr>
              <a:t>Siletz Community </a:t>
            </a:r>
            <a:br>
              <a:rPr lang="en-US" dirty="0">
                <a:solidFill>
                  <a:schemeClr val="tx1">
                    <a:lumMod val="75000"/>
                    <a:lumOff val="25000"/>
                  </a:schemeClr>
                </a:solidFill>
                <a:latin typeface="Arial" panose="020B0604020202020204" pitchFamily="34" charset="0"/>
                <a:cs typeface="Arial" panose="020B0604020202020204" pitchFamily="34" charset="0"/>
              </a:rPr>
            </a:br>
            <a:r>
              <a:rPr lang="en-US" dirty="0">
                <a:solidFill>
                  <a:schemeClr val="tx1">
                    <a:lumMod val="75000"/>
                    <a:lumOff val="25000"/>
                  </a:schemeClr>
                </a:solidFill>
                <a:latin typeface="Arial" panose="020B0604020202020204" pitchFamily="34" charset="0"/>
                <a:cs typeface="Arial" panose="020B0604020202020204" pitchFamily="34" charset="0"/>
              </a:rPr>
              <a:t>Health Clinic</a:t>
            </a:r>
          </a:p>
        </p:txBody>
      </p:sp>
      <p:sp>
        <p:nvSpPr>
          <p:cNvPr id="11" name="TextBox 10">
            <a:extLst>
              <a:ext uri="{FF2B5EF4-FFF2-40B4-BE49-F238E27FC236}">
                <a16:creationId xmlns:a16="http://schemas.microsoft.com/office/drawing/2014/main" id="{60DD20B4-3034-E73C-9EF9-712B418A75CA}"/>
              </a:ext>
            </a:extLst>
          </p:cNvPr>
          <p:cNvSpPr txBox="1"/>
          <p:nvPr/>
        </p:nvSpPr>
        <p:spPr>
          <a:xfrm>
            <a:off x="2500281" y="5620484"/>
            <a:ext cx="1995299" cy="369332"/>
          </a:xfrm>
          <a:prstGeom prst="rect">
            <a:avLst/>
          </a:prstGeom>
          <a:noFill/>
        </p:spPr>
        <p:txBody>
          <a:bodyPr wrap="square" rtlCol="0">
            <a:spAutoFit/>
          </a:bodyPr>
          <a:lstStyle/>
          <a:p>
            <a:pPr algn="ctr"/>
            <a:r>
              <a:rPr lang="en-US" dirty="0">
                <a:solidFill>
                  <a:schemeClr val="tx1">
                    <a:lumMod val="75000"/>
                    <a:lumOff val="25000"/>
                  </a:schemeClr>
                </a:solidFill>
                <a:latin typeface="Arial" panose="020B0604020202020204" pitchFamily="34" charset="0"/>
                <a:cs typeface="Arial" panose="020B0604020202020204" pitchFamily="34" charset="0"/>
              </a:rPr>
              <a:t>Garden Program</a:t>
            </a:r>
          </a:p>
        </p:txBody>
      </p:sp>
      <p:sp>
        <p:nvSpPr>
          <p:cNvPr id="12" name="TextBox 11">
            <a:extLst>
              <a:ext uri="{FF2B5EF4-FFF2-40B4-BE49-F238E27FC236}">
                <a16:creationId xmlns:a16="http://schemas.microsoft.com/office/drawing/2014/main" id="{A16A7D2F-F7BB-0D50-5752-AECAF782B475}"/>
              </a:ext>
            </a:extLst>
          </p:cNvPr>
          <p:cNvSpPr txBox="1"/>
          <p:nvPr/>
        </p:nvSpPr>
        <p:spPr>
          <a:xfrm>
            <a:off x="990600" y="6096000"/>
            <a:ext cx="4789714" cy="304800"/>
          </a:xfrm>
          <a:prstGeom prst="rect">
            <a:avLst/>
          </a:prstGeom>
          <a:noFill/>
        </p:spPr>
        <p:txBody>
          <a:bodyPr wrap="none" lIns="0" tIns="0" rIns="0" bIns="0" rtlCol="0" anchor="t">
            <a:noAutofit/>
          </a:bodyPr>
          <a:lstStyle/>
          <a:p>
            <a:r>
              <a:rPr lang="en-US" sz="1200" i="1" dirty="0">
                <a:solidFill>
                  <a:schemeClr val="tx1">
                    <a:lumMod val="65000"/>
                    <a:lumOff val="35000"/>
                  </a:schemeClr>
                </a:solidFill>
                <a:latin typeface="Arial"/>
                <a:cs typeface="Arial"/>
              </a:rPr>
              <a:t>Images source: CTSI</a:t>
            </a:r>
            <a:endParaRPr lang="en-US" sz="1200" i="1" dirty="0">
              <a:solidFill>
                <a:schemeClr val="tx1">
                  <a:lumMod val="65000"/>
                  <a:lumOff val="35000"/>
                </a:schemeClr>
              </a:solidFill>
              <a:highlight>
                <a:srgbClr val="FFFF00"/>
              </a:highligh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C49EB4D-98E0-D82F-03BD-83086D273FBE}"/>
              </a:ext>
            </a:extLst>
          </p:cNvPr>
          <p:cNvSpPr txBox="1"/>
          <p:nvPr/>
        </p:nvSpPr>
        <p:spPr>
          <a:xfrm>
            <a:off x="7973613" y="3139620"/>
            <a:ext cx="2211512" cy="646331"/>
          </a:xfrm>
          <a:prstGeom prst="rect">
            <a:avLst/>
          </a:prstGeom>
          <a:noFill/>
        </p:spPr>
        <p:txBody>
          <a:bodyPr wrap="square" rtlCol="0">
            <a:spAutoFit/>
          </a:bodyPr>
          <a:lstStyle/>
          <a:p>
            <a:pPr algn="ctr"/>
            <a:r>
              <a:rPr lang="en-US" dirty="0">
                <a:solidFill>
                  <a:schemeClr val="tx1">
                    <a:lumMod val="75000"/>
                    <a:lumOff val="25000"/>
                  </a:schemeClr>
                </a:solidFill>
                <a:latin typeface="Arial" panose="020B0604020202020204" pitchFamily="34" charset="0"/>
                <a:cs typeface="Arial" panose="020B0604020202020204" pitchFamily="34" charset="0"/>
              </a:rPr>
              <a:t>Education and Cultural Programs</a:t>
            </a:r>
          </a:p>
        </p:txBody>
      </p:sp>
      <p:sp>
        <p:nvSpPr>
          <p:cNvPr id="14" name="TextBox 13">
            <a:extLst>
              <a:ext uri="{FF2B5EF4-FFF2-40B4-BE49-F238E27FC236}">
                <a16:creationId xmlns:a16="http://schemas.microsoft.com/office/drawing/2014/main" id="{CEFF3A7A-C480-612B-A63A-2BB137201A54}"/>
              </a:ext>
            </a:extLst>
          </p:cNvPr>
          <p:cNvSpPr txBox="1"/>
          <p:nvPr/>
        </p:nvSpPr>
        <p:spPr>
          <a:xfrm>
            <a:off x="8128945" y="5620484"/>
            <a:ext cx="1900849" cy="369332"/>
          </a:xfrm>
          <a:prstGeom prst="rect">
            <a:avLst/>
          </a:prstGeom>
          <a:noFill/>
        </p:spPr>
        <p:txBody>
          <a:bodyPr wrap="square" rtlCol="0">
            <a:spAutoFit/>
          </a:bodyPr>
          <a:lstStyle/>
          <a:p>
            <a:pPr algn="ctr"/>
            <a:r>
              <a:rPr lang="en-US" dirty="0">
                <a:solidFill>
                  <a:schemeClr val="tx1">
                    <a:lumMod val="75000"/>
                    <a:lumOff val="25000"/>
                  </a:schemeClr>
                </a:solidFill>
                <a:latin typeface="Arial" panose="020B0604020202020204" pitchFamily="34" charset="0"/>
                <a:cs typeface="Arial" panose="020B0604020202020204" pitchFamily="34" charset="0"/>
              </a:rPr>
              <a:t>Fitness Activities</a:t>
            </a:r>
          </a:p>
        </p:txBody>
      </p:sp>
      <p:grpSp>
        <p:nvGrpSpPr>
          <p:cNvPr id="16" name="Group 15">
            <a:extLst>
              <a:ext uri="{FF2B5EF4-FFF2-40B4-BE49-F238E27FC236}">
                <a16:creationId xmlns:a16="http://schemas.microsoft.com/office/drawing/2014/main" id="{06EC3FBF-BB93-FF17-4F2D-45C8EAF218D9}"/>
              </a:ext>
            </a:extLst>
          </p:cNvPr>
          <p:cNvGrpSpPr/>
          <p:nvPr/>
        </p:nvGrpSpPr>
        <p:grpSpPr>
          <a:xfrm>
            <a:off x="4816086" y="2336158"/>
            <a:ext cx="2549790" cy="2513365"/>
            <a:chOff x="4448962" y="2855026"/>
            <a:chExt cx="2549790" cy="2513365"/>
          </a:xfrm>
        </p:grpSpPr>
        <p:pic>
          <p:nvPicPr>
            <p:cNvPr id="3" name="Picture 2" descr="Welcome in English and Xaa-wan'-t'i in Siletz">
              <a:extLst>
                <a:ext uri="{FF2B5EF4-FFF2-40B4-BE49-F238E27FC236}">
                  <a16:creationId xmlns:a16="http://schemas.microsoft.com/office/drawing/2014/main" id="{630194D6-3601-62C2-E0C3-14A46BDF97D0}"/>
                </a:ext>
              </a:extLst>
            </p:cNvPr>
            <p:cNvPicPr>
              <a:picLocks noChangeAspect="1"/>
            </p:cNvPicPr>
            <p:nvPr/>
          </p:nvPicPr>
          <p:blipFill>
            <a:blip r:embed="rId5"/>
            <a:stretch>
              <a:fillRect/>
            </a:stretch>
          </p:blipFill>
          <p:spPr>
            <a:xfrm>
              <a:off x="4448962" y="2855026"/>
              <a:ext cx="2549790" cy="2513365"/>
            </a:xfrm>
            <a:prstGeom prst="rect">
              <a:avLst/>
            </a:prstGeom>
          </p:spPr>
        </p:pic>
        <p:sp>
          <p:nvSpPr>
            <p:cNvPr id="4" name="TextBox 3">
              <a:extLst>
                <a:ext uri="{FF2B5EF4-FFF2-40B4-BE49-F238E27FC236}">
                  <a16:creationId xmlns:a16="http://schemas.microsoft.com/office/drawing/2014/main" id="{82E32BFF-91F0-12CF-198B-CE49A09EAF80}"/>
                </a:ext>
              </a:extLst>
            </p:cNvPr>
            <p:cNvSpPr txBox="1"/>
            <p:nvPr/>
          </p:nvSpPr>
          <p:spPr>
            <a:xfrm>
              <a:off x="5017222" y="3628147"/>
              <a:ext cx="1413271" cy="906275"/>
            </a:xfrm>
            <a:prstGeom prst="rect">
              <a:avLst/>
            </a:prstGeom>
            <a:solidFill>
              <a:schemeClr val="bg1"/>
            </a:solidFill>
          </p:spPr>
          <p:txBody>
            <a:bodyPr wrap="square" lIns="0" tIns="0" rIns="0" bIns="0" rtlCol="0">
              <a:noAutofit/>
            </a:bodyPr>
            <a:lstStyle/>
            <a:p>
              <a:pPr algn="ctr"/>
              <a:r>
                <a:rPr lang="en-US" sz="2000" b="1" dirty="0">
                  <a:solidFill>
                    <a:srgbClr val="2C6754"/>
                  </a:solidFill>
                  <a:latin typeface="Arial" panose="020B0604020202020204" pitchFamily="34" charset="0"/>
                  <a:cs typeface="Arial" panose="020B0604020202020204" pitchFamily="34" charset="0"/>
                </a:rPr>
                <a:t>Siletz Health Traditions</a:t>
              </a:r>
            </a:p>
          </p:txBody>
        </p:sp>
      </p:grpSp>
      <p:grpSp>
        <p:nvGrpSpPr>
          <p:cNvPr id="8" name="Group 7">
            <a:extLst>
              <a:ext uri="{FF2B5EF4-FFF2-40B4-BE49-F238E27FC236}">
                <a16:creationId xmlns:a16="http://schemas.microsoft.com/office/drawing/2014/main" id="{4C0D4FE9-18BB-A18C-C6FD-F35BB26EC2FB}"/>
              </a:ext>
            </a:extLst>
          </p:cNvPr>
          <p:cNvGrpSpPr/>
          <p:nvPr/>
        </p:nvGrpSpPr>
        <p:grpSpPr>
          <a:xfrm>
            <a:off x="7842549" y="1541095"/>
            <a:ext cx="2473641" cy="1584476"/>
            <a:chOff x="7345847" y="1180419"/>
            <a:chExt cx="3596750" cy="2303877"/>
          </a:xfrm>
        </p:grpSpPr>
        <p:pic>
          <p:nvPicPr>
            <p:cNvPr id="6" name="Chart Placeholder 4" descr="2009 Restoration Display_Page_06.jpg">
              <a:extLst>
                <a:ext uri="{FF2B5EF4-FFF2-40B4-BE49-F238E27FC236}">
                  <a16:creationId xmlns:a16="http://schemas.microsoft.com/office/drawing/2014/main" id="{5757CC05-E454-96FF-D6A0-9C16CF2F419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7345847" y="1180419"/>
              <a:ext cx="1765216" cy="2294622"/>
            </a:xfrm>
            <a:prstGeom prst="rect">
              <a:avLst/>
            </a:prstGeom>
          </p:spPr>
        </p:pic>
        <p:pic>
          <p:nvPicPr>
            <p:cNvPr id="7" name="Picture 5" descr="2009 Restoration Display_Page_05.jpg">
              <a:extLst>
                <a:ext uri="{FF2B5EF4-FFF2-40B4-BE49-F238E27FC236}">
                  <a16:creationId xmlns:a16="http://schemas.microsoft.com/office/drawing/2014/main" id="{8278A002-73E8-A57E-74D2-E0ABDDE7617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20259" y="1180419"/>
              <a:ext cx="1922338" cy="230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 descr="R2R 09.JPG">
            <a:extLst>
              <a:ext uri="{FF2B5EF4-FFF2-40B4-BE49-F238E27FC236}">
                <a16:creationId xmlns:a16="http://schemas.microsoft.com/office/drawing/2014/main" id="{FF3C15E0-03B6-F37D-4FB3-25B459EB20D6}"/>
              </a:ext>
            </a:extLst>
          </p:cNvPr>
          <p:cNvPicPr>
            <a:picLocks noChangeAspect="1"/>
          </p:cNvPicPr>
          <p:nvPr/>
        </p:nvPicPr>
        <p:blipFill rotWithShape="1">
          <a:blip r:embed="rId8">
            <a:extLst>
              <a:ext uri="{28A0092B-C50C-407E-A947-70E740481C1C}">
                <a14:useLocalDpi xmlns:a14="http://schemas.microsoft.com/office/drawing/2010/main" val="0"/>
              </a:ext>
            </a:extLst>
          </a:blip>
          <a:srcRect l="3524" r="11294"/>
          <a:stretch/>
        </p:blipFill>
        <p:spPr bwMode="auto">
          <a:xfrm>
            <a:off x="7855376" y="3952572"/>
            <a:ext cx="2460814" cy="158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055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7" ma:contentTypeDescription="Create a new document." ma:contentTypeScope="" ma:versionID="568fb71113386b53663dc6a37671377b">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da404c0e5cc26e5c89a7aaeb26e60d26"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5D58FF-84E1-45A0-ADAB-C572FBD58572}">
  <ds:schemaRefs>
    <ds:schemaRef ds:uri="http://purl.org/dc/term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be7757ee-27b1-49d9-ad78-c19e224bf417"/>
    <ds:schemaRef ds:uri="ecda571c-f727-47a5-9aab-64bd2d52803f"/>
  </ds:schemaRefs>
</ds:datastoreItem>
</file>

<file path=customXml/itemProps2.xml><?xml version="1.0" encoding="utf-8"?>
<ds:datastoreItem xmlns:ds="http://schemas.openxmlformats.org/officeDocument/2006/customXml" ds:itemID="{5F275BE9-F6B4-4148-89BA-A0294AA3F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75F21E-66CF-41F0-8DE3-D602A66E12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1143</TotalTime>
  <Words>1401</Words>
  <Application>Microsoft Office PowerPoint</Application>
  <PresentationFormat>Widescreen</PresentationFormat>
  <Paragraphs>67</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 Neue</vt:lpstr>
      <vt:lpstr>Helvetica Neue Light</vt:lpstr>
      <vt:lpstr>Myriad Pro</vt:lpstr>
      <vt:lpstr>Office Theme</vt:lpstr>
      <vt:lpstr>GRADE 9  Tribal Health (Part 1)</vt:lpstr>
      <vt:lpstr>Warm-Up</vt:lpstr>
      <vt:lpstr>Defining Health and Wellness</vt:lpstr>
      <vt:lpstr>Dimensions of Wellness</vt:lpstr>
      <vt:lpstr>Colonization in Oregon</vt:lpstr>
      <vt:lpstr>Consequences of Colonization</vt:lpstr>
      <vt:lpstr>Reclaiming Health and Wellness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Erich Stiefvater</cp:lastModifiedBy>
  <cp:revision>60</cp:revision>
  <dcterms:created xsi:type="dcterms:W3CDTF">2019-04-26T16:05:13Z</dcterms:created>
  <dcterms:modified xsi:type="dcterms:W3CDTF">2024-01-08T19:25:59Z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